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324" r:id="rId2"/>
    <p:sldId id="314" r:id="rId3"/>
    <p:sldId id="318" r:id="rId4"/>
    <p:sldId id="317" r:id="rId5"/>
    <p:sldId id="316" r:id="rId6"/>
    <p:sldId id="321" r:id="rId7"/>
    <p:sldId id="319" r:id="rId8"/>
    <p:sldId id="315" r:id="rId9"/>
    <p:sldId id="32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690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75794-4536-FD44-9346-BB730D13F82B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508AC-62AA-8542-BC4B-649CAFB48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17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7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7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5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6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7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2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6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9BDB-C656-EA48-AEFC-2E194BED2775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5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singhs.lv/" TargetMode="Externa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rbirojs.lv/en/" TargetMode="Externa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jp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419" y="6148042"/>
            <a:ext cx="1817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Senior Corporate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Member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logo Singh'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6099482"/>
            <a:ext cx="1381125" cy="705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12319" y="6114359"/>
            <a:ext cx="963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Event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Sponsor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logo R Biroj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30" y="6233890"/>
            <a:ext cx="1778000" cy="4808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1773382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544">
                <a:srgbClr val="FBFBFB"/>
              </a:gs>
              <a:gs pos="52000">
                <a:srgbClr val="F7F7F7"/>
              </a:gs>
              <a:gs pos="0">
                <a:srgbClr val="FF0000">
                  <a:alpha val="87000"/>
                </a:srgbClr>
              </a:gs>
              <a:gs pos="26545">
                <a:srgbClr val="FF0000"/>
              </a:gs>
              <a:gs pos="39798">
                <a:schemeClr val="bg1">
                  <a:lumMod val="95000"/>
                </a:schemeClr>
              </a:gs>
              <a:gs pos="99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489" y="-295503"/>
            <a:ext cx="6812521" cy="25111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0" y="324585"/>
            <a:ext cx="1702149" cy="83931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-68580" y="2496609"/>
            <a:ext cx="3667125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545" y="5211239"/>
            <a:ext cx="1923210" cy="503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665213" y="4292961"/>
            <a:ext cx="4141670" cy="70788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Guest speaker </a:t>
            </a:r>
            <a:r>
              <a:rPr kumimoji="0" lang="lv-LV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H.E. Alain Hausser</a:t>
            </a:r>
            <a:r>
              <a:rPr kumimoji="0" lang="lv-LV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kumimoji="0" lang="lv-LV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lv-LV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Canadian Ambassador to Latvia</a:t>
            </a:r>
            <a:endParaRPr kumimoji="0" lang="lv-LV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-1135380" y="13440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-1135380" y="18012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-1135380" y="18012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-1135380" y="22584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-1135380" y="27156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en-US" altLang="en-US" sz="4800" b="1" i="0" u="none" strike="noStrike" cap="none" normalizeH="0" baseline="0" smtClean="0">
              <a:ln>
                <a:noFill/>
              </a:ln>
              <a:solidFill>
                <a:srgbClr val="E7E6E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en-US" altLang="en-US" sz="4800" b="1" i="0" u="none" strike="noStrike" cap="none" normalizeH="0" baseline="0" smtClean="0">
                <a:ln>
                  <a:noFill/>
                </a:ln>
                <a:solidFill>
                  <a:srgbClr val="E7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-1135380" y="31728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en-US" altLang="en-US" sz="48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en-US" altLang="en-US" sz="48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lv-LV" altLang="en-US" sz="25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</a:t>
            </a:r>
            <a:endParaRPr kumimoji="0" lang="lv-LV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1735606" y="3337397"/>
            <a:ext cx="5876925" cy="97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4800" b="1" dirty="0">
                <a:gradFill>
                  <a:gsLst>
                    <a:gs pos="49000">
                      <a:srgbClr val="FF0000"/>
                    </a:gs>
                    <a:gs pos="82000">
                      <a:srgbClr val="0070C0"/>
                    </a:gs>
                    <a:gs pos="100000">
                      <a:srgbClr val="FF0000"/>
                    </a:gs>
                  </a:gsLst>
                  <a:lin ang="5400000" scaled="0"/>
                </a:gradFill>
                <a:effectLst>
                  <a:outerShdw blurRad="50800" dir="5400000" sx="0" sy="0" algn="ctr">
                    <a:srgbClr val="000000">
                      <a:alpha val="43130"/>
                    </a:srgbClr>
                  </a:outerShdw>
                </a:effectLs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Celebrating Canada!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9491" y="1819222"/>
            <a:ext cx="835913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200" dirty="0"/>
              <a:t>t</a:t>
            </a:r>
            <a:r>
              <a:rPr lang="en-CA" sz="2200" dirty="0"/>
              <a:t>he </a:t>
            </a:r>
            <a:r>
              <a:rPr lang="en-US" dirty="0"/>
              <a:t/>
            </a:r>
            <a:br>
              <a:rPr lang="en-US" dirty="0"/>
            </a:br>
            <a:r>
              <a:rPr lang="en-CA" sz="3600" dirty="0"/>
              <a:t>Canadian Chamber of Commerce in Latvia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(</a:t>
            </a:r>
            <a:r>
              <a:rPr lang="en-US" sz="3600" dirty="0" err="1"/>
              <a:t>CanCham</a:t>
            </a:r>
            <a:r>
              <a:rPr lang="en-US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0923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419" y="6148042"/>
            <a:ext cx="1817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Senior Corporate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Member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logo Singh'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6099482"/>
            <a:ext cx="1381125" cy="705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12319" y="6114359"/>
            <a:ext cx="963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Event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Sponsor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logo R Biroj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30" y="6233890"/>
            <a:ext cx="1778000" cy="480843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05299" y="1997093"/>
            <a:ext cx="8456711" cy="437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3600" b="1" dirty="0" smtClean="0"/>
              <a:t>New Members</a:t>
            </a:r>
            <a:endParaRPr lang="en-US" sz="3600" b="1" dirty="0"/>
          </a:p>
        </p:txBody>
      </p:sp>
      <p:pic>
        <p:nvPicPr>
          <p:cNvPr id="10" name="Picture 9" descr="New Member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44" y="2556124"/>
            <a:ext cx="8255000" cy="35052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1773382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544">
                <a:srgbClr val="FBFBFB"/>
              </a:gs>
              <a:gs pos="52000">
                <a:srgbClr val="F7F7F7"/>
              </a:gs>
              <a:gs pos="0">
                <a:srgbClr val="FF0000">
                  <a:alpha val="87000"/>
                </a:srgbClr>
              </a:gs>
              <a:gs pos="26545">
                <a:srgbClr val="FF0000"/>
              </a:gs>
              <a:gs pos="39798">
                <a:schemeClr val="bg1">
                  <a:lumMod val="95000"/>
                </a:schemeClr>
              </a:gs>
              <a:gs pos="99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145" y="-295503"/>
            <a:ext cx="6689865" cy="251113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0" y="324585"/>
            <a:ext cx="1702149" cy="83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419" y="6148042"/>
            <a:ext cx="1817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Senior Corporate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Member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logo Singh'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6099482"/>
            <a:ext cx="1381125" cy="705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12319" y="6114359"/>
            <a:ext cx="963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Event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Sponsor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logo R Biroj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30" y="6233890"/>
            <a:ext cx="1778000" cy="480843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05299" y="2215632"/>
            <a:ext cx="8456711" cy="437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3600" b="1" dirty="0" smtClean="0"/>
              <a:t>Upgrade to Senior Corporate Level</a:t>
            </a:r>
            <a:endParaRPr lang="en-US" sz="3600" b="1" dirty="0"/>
          </a:p>
        </p:txBody>
      </p:sp>
      <p:pic>
        <p:nvPicPr>
          <p:cNvPr id="11" name="Picture 10" descr="Macintosh HD:Users:edkalvins:Desktop:CanCham:CanCham 04 Web Site:CanCham pictures:logo Singh'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694" y="2728595"/>
            <a:ext cx="3463032" cy="208153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925819" y="5381625"/>
            <a:ext cx="6119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CanCham’s first Senior Corporate member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89375" y="5008086"/>
            <a:ext cx="1538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u="sng" dirty="0">
                <a:hlinkClick r:id="rId5"/>
              </a:rPr>
              <a:t>www.singhs.lv</a:t>
            </a:r>
            <a:r>
              <a:rPr lang="en-US" dirty="0"/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1773382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544">
                <a:srgbClr val="FBFBFB"/>
              </a:gs>
              <a:gs pos="52000">
                <a:srgbClr val="F7F7F7"/>
              </a:gs>
              <a:gs pos="0">
                <a:srgbClr val="FF0000">
                  <a:alpha val="87000"/>
                </a:srgbClr>
              </a:gs>
              <a:gs pos="26545">
                <a:srgbClr val="FF0000"/>
              </a:gs>
              <a:gs pos="39798">
                <a:schemeClr val="bg1">
                  <a:lumMod val="95000"/>
                </a:schemeClr>
              </a:gs>
              <a:gs pos="99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489" y="-295503"/>
            <a:ext cx="6812521" cy="251113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0" y="324585"/>
            <a:ext cx="1702149" cy="83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05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419" y="6148042"/>
            <a:ext cx="1817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Senior Corporate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Member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logo Singh'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6099482"/>
            <a:ext cx="1381125" cy="705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12319" y="6114359"/>
            <a:ext cx="963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Event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Sponsor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logo R Biroj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30" y="6233890"/>
            <a:ext cx="1778000" cy="480843"/>
          </a:xfrm>
          <a:prstGeom prst="rect">
            <a:avLst/>
          </a:prstGeom>
        </p:spPr>
      </p:pic>
      <p:pic>
        <p:nvPicPr>
          <p:cNvPr id="8" name="Picture 7" descr="Macintosh HD:Users:edkalvins:Desktop:CanCham:CanCham 04 Web Site:CanCham pictures:logo R Birojs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17190"/>
            <a:ext cx="6802582" cy="184531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3793582" y="5181084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u="sng" dirty="0">
                <a:hlinkClick r:id="rId5"/>
              </a:rPr>
              <a:t>www.rbirojs.lv</a:t>
            </a:r>
            <a:r>
              <a:rPr lang="en-US" dirty="0"/>
              <a:t>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05299" y="2215632"/>
            <a:ext cx="8456711" cy="437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3600" b="1" dirty="0" smtClean="0"/>
              <a:t>Event Sponsor</a:t>
            </a:r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1773382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544">
                <a:srgbClr val="FBFBFB"/>
              </a:gs>
              <a:gs pos="52000">
                <a:srgbClr val="F7F7F7"/>
              </a:gs>
              <a:gs pos="0">
                <a:srgbClr val="FF0000">
                  <a:alpha val="87000"/>
                </a:srgbClr>
              </a:gs>
              <a:gs pos="26545">
                <a:srgbClr val="FF0000"/>
              </a:gs>
              <a:gs pos="39798">
                <a:schemeClr val="bg1">
                  <a:lumMod val="95000"/>
                </a:schemeClr>
              </a:gs>
              <a:gs pos="99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489" y="-295503"/>
            <a:ext cx="6812521" cy="25111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0" y="324585"/>
            <a:ext cx="1702149" cy="83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1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419" y="6148042"/>
            <a:ext cx="1817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Senior Corporate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Member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logo Singh'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6099482"/>
            <a:ext cx="1381125" cy="705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12319" y="6114359"/>
            <a:ext cx="963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Event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Sponsor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logo R Biroj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30" y="6233890"/>
            <a:ext cx="1778000" cy="480843"/>
          </a:xfrm>
          <a:prstGeom prst="rect">
            <a:avLst/>
          </a:prstGeom>
        </p:spPr>
      </p:pic>
      <p:pic>
        <p:nvPicPr>
          <p:cNvPr id="8" name="Picture 7" descr="c150-logo-red-nouvnew-2_1469653392081_eng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55" y="2507316"/>
            <a:ext cx="2754540" cy="275454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05299" y="2215632"/>
            <a:ext cx="8456711" cy="437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3600" b="1" dirty="0" smtClean="0"/>
              <a:t>Upcoming Events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86495" y="2734987"/>
            <a:ext cx="607551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June 16</a:t>
            </a:r>
            <a:r>
              <a:rPr lang="en-CA" sz="2000" b="1" baseline="30000" dirty="0"/>
              <a:t>th</a:t>
            </a:r>
            <a:r>
              <a:rPr lang="en-CA" sz="2000" b="1" dirty="0"/>
              <a:t>,  Friday, 15.00</a:t>
            </a:r>
            <a:r>
              <a:rPr lang="en-CA" sz="2000" dirty="0"/>
              <a:t> – Celebrating Latvia, a plant tour of the Brālis </a:t>
            </a:r>
            <a:r>
              <a:rPr lang="en-CA" sz="2000" dirty="0" smtClean="0"/>
              <a:t>Brewery</a:t>
            </a:r>
            <a:endParaRPr lang="en-US" sz="2000" dirty="0" smtClean="0"/>
          </a:p>
          <a:p>
            <a:endParaRPr lang="en-CA" sz="800" b="1" dirty="0" smtClean="0"/>
          </a:p>
          <a:p>
            <a:r>
              <a:rPr lang="en-CA" sz="2000" b="1" dirty="0" smtClean="0"/>
              <a:t>July 1</a:t>
            </a:r>
            <a:r>
              <a:rPr lang="en-CA" sz="2000" b="1" baseline="30000" dirty="0" smtClean="0"/>
              <a:t>st</a:t>
            </a:r>
            <a:r>
              <a:rPr lang="en-CA" sz="2000" b="1" dirty="0" smtClean="0"/>
              <a:t>, Saturday, 14.00</a:t>
            </a:r>
            <a:r>
              <a:rPr lang="en-CA" sz="2000" dirty="0" smtClean="0"/>
              <a:t> – Canada Day, CanCham celebrates Canada’s 150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birthday at the Trompete Restaurant.</a:t>
            </a:r>
            <a:endParaRPr lang="en-US" sz="2000" dirty="0" smtClean="0"/>
          </a:p>
          <a:p>
            <a:endParaRPr lang="en-CA" sz="800" b="1" dirty="0" smtClean="0"/>
          </a:p>
          <a:p>
            <a:r>
              <a:rPr lang="en-CA" sz="2000" b="1" dirty="0" smtClean="0"/>
              <a:t>July </a:t>
            </a:r>
            <a:r>
              <a:rPr lang="en-CA" sz="2000" b="1" dirty="0"/>
              <a:t>24</a:t>
            </a:r>
            <a:r>
              <a:rPr lang="en-CA" sz="2000" b="1" baseline="30000" dirty="0"/>
              <a:t>th</a:t>
            </a:r>
            <a:r>
              <a:rPr lang="en-CA" sz="2000" b="1" dirty="0"/>
              <a:t>, Monday, 18.00</a:t>
            </a:r>
            <a:r>
              <a:rPr lang="en-CA" sz="2000" dirty="0"/>
              <a:t> – Business After Hours at Air Baltic.</a:t>
            </a:r>
            <a:endParaRPr lang="en-US" sz="2000" dirty="0"/>
          </a:p>
          <a:p>
            <a:endParaRPr lang="en-CA" sz="800" b="1" dirty="0" smtClean="0"/>
          </a:p>
          <a:p>
            <a:r>
              <a:rPr lang="en-CA" sz="2000" b="1" dirty="0" smtClean="0"/>
              <a:t>September </a:t>
            </a:r>
            <a:r>
              <a:rPr lang="en-CA" sz="2000" b="1" dirty="0"/>
              <a:t>6</a:t>
            </a:r>
            <a:r>
              <a:rPr lang="en-CA" sz="2000" b="1" baseline="30000" dirty="0"/>
              <a:t>th</a:t>
            </a:r>
            <a:r>
              <a:rPr lang="en-CA" sz="2000" b="1" dirty="0"/>
              <a:t>, Wednesday</a:t>
            </a:r>
            <a:r>
              <a:rPr lang="en-CA" sz="2000" dirty="0"/>
              <a:t> - Business After Hours at Circle-K with the NCCL</a:t>
            </a:r>
            <a:r>
              <a:rPr lang="en-CA" sz="2000" dirty="0" smtClean="0"/>
              <a:t>.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1773382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544">
                <a:srgbClr val="FBFBFB"/>
              </a:gs>
              <a:gs pos="52000">
                <a:srgbClr val="F7F7F7"/>
              </a:gs>
              <a:gs pos="0">
                <a:srgbClr val="FF0000">
                  <a:alpha val="87000"/>
                </a:srgbClr>
              </a:gs>
              <a:gs pos="26545">
                <a:srgbClr val="FF0000"/>
              </a:gs>
              <a:gs pos="39798">
                <a:schemeClr val="bg1">
                  <a:lumMod val="95000"/>
                </a:schemeClr>
              </a:gs>
              <a:gs pos="99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489" y="-295503"/>
            <a:ext cx="6812521" cy="25111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0" y="324585"/>
            <a:ext cx="1702149" cy="83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6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419" y="6148042"/>
            <a:ext cx="1817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Senior Corporate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Member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logo Singh'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6099482"/>
            <a:ext cx="1381125" cy="705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12319" y="6114359"/>
            <a:ext cx="963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Event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Sponsor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logo R Biroj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30" y="6233890"/>
            <a:ext cx="1778000" cy="48084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31788" y="2223066"/>
            <a:ext cx="8456612" cy="470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 smtClean="0"/>
              <a:t>Canada</a:t>
            </a:r>
          </a:p>
          <a:p>
            <a:pPr algn="ctr"/>
            <a:r>
              <a:rPr lang="en-CA" sz="4000" b="1" dirty="0" smtClean="0"/>
              <a:t>September 13</a:t>
            </a:r>
            <a:r>
              <a:rPr lang="en-CA" sz="4000" b="1" baseline="30000" dirty="0" smtClean="0"/>
              <a:t>th</a:t>
            </a:r>
            <a:r>
              <a:rPr lang="en-CA" sz="4000" b="1" dirty="0" smtClean="0"/>
              <a:t> to 20</a:t>
            </a:r>
            <a:r>
              <a:rPr lang="en-CA" sz="4000" b="1" baseline="30000" dirty="0" smtClean="0"/>
              <a:t>th</a:t>
            </a:r>
            <a:r>
              <a:rPr lang="en-CA" sz="4000" b="1" dirty="0" smtClean="0"/>
              <a:t>, 2017</a:t>
            </a:r>
            <a:endParaRPr lang="en-CA" sz="4000" b="1" dirty="0"/>
          </a:p>
          <a:p>
            <a:pPr algn="ctr"/>
            <a:endParaRPr lang="en-CA" sz="2800" b="1" dirty="0" smtClean="0"/>
          </a:p>
          <a:p>
            <a:pPr algn="ctr"/>
            <a:r>
              <a:rPr lang="en-CA" sz="2800" b="1" dirty="0" smtClean="0"/>
              <a:t>CERBA</a:t>
            </a:r>
          </a:p>
          <a:p>
            <a:pPr algn="ctr"/>
            <a:r>
              <a:rPr lang="en-CA" sz="2800" b="1" dirty="0" smtClean="0"/>
              <a:t>ventureLab </a:t>
            </a:r>
          </a:p>
          <a:p>
            <a:pPr algn="ctr"/>
            <a:r>
              <a:rPr lang="en-CA" sz="2800" b="1" dirty="0" smtClean="0"/>
              <a:t>Latvian Centre</a:t>
            </a:r>
          </a:p>
          <a:p>
            <a:pPr algn="ctr"/>
            <a:r>
              <a:rPr lang="en-CA" sz="2800" b="1" dirty="0" smtClean="0"/>
              <a:t>Business partners</a:t>
            </a:r>
          </a:p>
          <a:p>
            <a:pPr algn="ctr"/>
            <a:endParaRPr lang="en-CA" sz="2800" b="1" dirty="0"/>
          </a:p>
          <a:p>
            <a:pPr algn="ctr"/>
            <a:endParaRPr lang="en-US" sz="2800" b="1" dirty="0"/>
          </a:p>
          <a:p>
            <a:pPr algn="ctr"/>
            <a:endParaRPr lang="lv-LV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73382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544">
                <a:srgbClr val="FBFBFB"/>
              </a:gs>
              <a:gs pos="52000">
                <a:srgbClr val="F7F7F7"/>
              </a:gs>
              <a:gs pos="0">
                <a:srgbClr val="FF0000">
                  <a:alpha val="87000"/>
                </a:srgbClr>
              </a:gs>
              <a:gs pos="26545">
                <a:srgbClr val="FF0000"/>
              </a:gs>
              <a:gs pos="39798">
                <a:schemeClr val="bg1">
                  <a:lumMod val="95000"/>
                </a:schemeClr>
              </a:gs>
              <a:gs pos="99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489" y="-295503"/>
            <a:ext cx="6812521" cy="251113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0" y="324585"/>
            <a:ext cx="1702149" cy="83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31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419" y="6148042"/>
            <a:ext cx="1817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Senior Corporate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Member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logo Singh'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6099482"/>
            <a:ext cx="1381125" cy="705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12319" y="6114359"/>
            <a:ext cx="963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Event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Sponsor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logo R Biroj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30" y="6233890"/>
            <a:ext cx="1778000" cy="4808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2095600"/>
            <a:ext cx="91440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 smtClean="0"/>
              <a:t>CanCham Sustainability Study</a:t>
            </a:r>
          </a:p>
          <a:p>
            <a:pPr algn="ctr"/>
            <a:endParaRPr lang="en-CA" sz="1200" b="1" dirty="0" smtClean="0"/>
          </a:p>
          <a:p>
            <a:pPr algn="ctr"/>
            <a:endParaRPr lang="en-CA" sz="1000" b="1" dirty="0" smtClean="0"/>
          </a:p>
          <a:p>
            <a:pPr algn="ctr"/>
            <a:r>
              <a:rPr lang="en-CA" sz="2800" b="1" dirty="0" smtClean="0"/>
              <a:t>Determine CanCham’s </a:t>
            </a:r>
          </a:p>
          <a:p>
            <a:pPr algn="ctr"/>
            <a:r>
              <a:rPr lang="en-CA" sz="2800" b="1" dirty="0" smtClean="0"/>
              <a:t>Staffing, office and budget requirements </a:t>
            </a:r>
          </a:p>
          <a:p>
            <a:pPr algn="ctr"/>
            <a:r>
              <a:rPr lang="en-CA" sz="2800" b="1" dirty="0" smtClean="0"/>
              <a:t>for presentation to the AGM</a:t>
            </a:r>
            <a:endParaRPr lang="en-CA" sz="2800" b="1" dirty="0"/>
          </a:p>
          <a:p>
            <a:pPr algn="ctr"/>
            <a:endParaRPr lang="en-CA" sz="1000" b="1" dirty="0" smtClean="0"/>
          </a:p>
          <a:p>
            <a:pPr algn="ctr"/>
            <a:r>
              <a:rPr lang="en-CA" sz="2800" b="1" dirty="0" smtClean="0"/>
              <a:t>Chaired </a:t>
            </a:r>
            <a:r>
              <a:rPr lang="en-CA" sz="2800" b="1" dirty="0"/>
              <a:t>by </a:t>
            </a:r>
            <a:r>
              <a:rPr lang="en-CA" sz="2800" b="1" dirty="0" smtClean="0"/>
              <a:t>Daiga </a:t>
            </a:r>
            <a:r>
              <a:rPr lang="en-CA" sz="2800" b="1" dirty="0"/>
              <a:t>Štendenberga</a:t>
            </a:r>
            <a:endParaRPr lang="en-CA" sz="2800" b="1" dirty="0" smtClean="0"/>
          </a:p>
          <a:p>
            <a:pPr algn="ctr"/>
            <a:endParaRPr lang="en-CA" sz="1000" b="1" dirty="0" smtClean="0"/>
          </a:p>
          <a:p>
            <a:pPr algn="ctr"/>
            <a:r>
              <a:rPr lang="en-CA" sz="2800" b="1" dirty="0" smtClean="0"/>
              <a:t>Member input welcome</a:t>
            </a:r>
            <a:endParaRPr lang="en-CA" sz="2800" b="1" dirty="0"/>
          </a:p>
          <a:p>
            <a:pPr algn="ctr"/>
            <a:endParaRPr lang="en-US" sz="2800" b="1" dirty="0"/>
          </a:p>
          <a:p>
            <a:pPr algn="ctr"/>
            <a:endParaRPr lang="lv-LV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73382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544">
                <a:srgbClr val="FBFBFB"/>
              </a:gs>
              <a:gs pos="52000">
                <a:srgbClr val="F7F7F7"/>
              </a:gs>
              <a:gs pos="0">
                <a:srgbClr val="FF0000">
                  <a:alpha val="87000"/>
                </a:srgbClr>
              </a:gs>
              <a:gs pos="26545">
                <a:srgbClr val="FF0000"/>
              </a:gs>
              <a:gs pos="39798">
                <a:schemeClr val="bg1">
                  <a:lumMod val="95000"/>
                </a:schemeClr>
              </a:gs>
              <a:gs pos="99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291" y="-295503"/>
            <a:ext cx="6703719" cy="251113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0" y="324585"/>
            <a:ext cx="1702149" cy="83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6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419" y="6148042"/>
            <a:ext cx="1817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Senior Corporate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Member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logo Singh'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6099482"/>
            <a:ext cx="1381125" cy="705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12319" y="6114359"/>
            <a:ext cx="963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Event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Sponsor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logo R Biroj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30" y="6233890"/>
            <a:ext cx="1778000" cy="480843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1946672"/>
            <a:ext cx="9144000" cy="92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4000" b="1" smtClean="0"/>
              <a:t>Introducing</a:t>
            </a:r>
            <a:endParaRPr lang="en-US" sz="2700" dirty="0"/>
          </a:p>
        </p:txBody>
      </p:sp>
      <p:sp>
        <p:nvSpPr>
          <p:cNvPr id="9" name="Rectangle 8"/>
          <p:cNvSpPr/>
          <p:nvPr/>
        </p:nvSpPr>
        <p:spPr>
          <a:xfrm>
            <a:off x="746125" y="3105835"/>
            <a:ext cx="758824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/>
              <a:t>H.E. Alain </a:t>
            </a:r>
            <a:r>
              <a:rPr lang="en-CA" sz="4000" b="1" dirty="0" smtClean="0"/>
              <a:t>Hausser</a:t>
            </a:r>
          </a:p>
          <a:p>
            <a:pPr algn="ctr"/>
            <a:endParaRPr lang="en-CA" sz="4000" b="1" dirty="0"/>
          </a:p>
          <a:p>
            <a:pPr algn="ctr"/>
            <a:r>
              <a:rPr lang="en-CA" sz="4000" b="1" dirty="0" smtClean="0"/>
              <a:t>the </a:t>
            </a:r>
            <a:r>
              <a:rPr lang="en-CA" sz="4000" b="1" dirty="0"/>
              <a:t>Canadian Ambassador to Latvia</a:t>
            </a:r>
            <a:r>
              <a:rPr lang="en-US" sz="4000" b="1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1773382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544">
                <a:srgbClr val="FBFBFB"/>
              </a:gs>
              <a:gs pos="52000">
                <a:srgbClr val="F7F7F7"/>
              </a:gs>
              <a:gs pos="0">
                <a:srgbClr val="FF0000">
                  <a:alpha val="87000"/>
                </a:srgbClr>
              </a:gs>
              <a:gs pos="26545">
                <a:srgbClr val="FF0000"/>
              </a:gs>
              <a:gs pos="39798">
                <a:schemeClr val="bg1">
                  <a:lumMod val="95000"/>
                </a:schemeClr>
              </a:gs>
              <a:gs pos="99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1" y="-295503"/>
            <a:ext cx="6676010" cy="251113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0" y="324585"/>
            <a:ext cx="1702149" cy="83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56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419" y="6148042"/>
            <a:ext cx="1817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Senior Corporate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Member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logo Singh'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6099482"/>
            <a:ext cx="1381125" cy="705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12319" y="6114359"/>
            <a:ext cx="963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Event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Sponsor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logo R Biroj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30" y="6233890"/>
            <a:ext cx="1778000" cy="480843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16819" y="2554905"/>
            <a:ext cx="8165736" cy="3083895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The Canadian Chamber of Commerce in Latvia</a:t>
            </a:r>
            <a:endParaRPr lang="en-US" dirty="0">
              <a:solidFill>
                <a:schemeClr val="tx1"/>
              </a:solidFill>
            </a:endParaRPr>
          </a:p>
          <a:p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welcomes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active participants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73382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0544">
                <a:srgbClr val="FBFBFB"/>
              </a:gs>
              <a:gs pos="52000">
                <a:srgbClr val="F7F7F7"/>
              </a:gs>
              <a:gs pos="0">
                <a:srgbClr val="FF0000">
                  <a:alpha val="87000"/>
                </a:srgbClr>
              </a:gs>
              <a:gs pos="26545">
                <a:srgbClr val="FF0000"/>
              </a:gs>
              <a:gs pos="39798">
                <a:schemeClr val="bg1">
                  <a:lumMod val="95000"/>
                </a:schemeClr>
              </a:gs>
              <a:gs pos="99000">
                <a:schemeClr val="bg1"/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489" y="-295503"/>
            <a:ext cx="6812521" cy="251113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0" y="324585"/>
            <a:ext cx="1702149" cy="83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7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211</Words>
  <Application>Microsoft Office PowerPoint</Application>
  <PresentationFormat>On-screen Show (4:3)</PresentationFormat>
  <Paragraphs>95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Canada September 13th to 20th, 2017  CERBA ventureLab  Latvian Centre Business partners   </vt:lpstr>
      <vt:lpstr>PowerPoint Presentation</vt:lpstr>
      <vt:lpstr>PowerPoint Presentation</vt:lpstr>
      <vt:lpstr>PowerPoint Presentation</vt:lpstr>
    </vt:vector>
  </TitlesOfParts>
  <Company>Technical Partners International Inc. / "TP Riga" 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 of the  Partnering for Profit program  of the  Canadian Chamber of Commerce in Latvia</dc:title>
  <dc:creator>Ed Kalvins</dc:creator>
  <cp:lastModifiedBy>User</cp:lastModifiedBy>
  <cp:revision>72</cp:revision>
  <dcterms:created xsi:type="dcterms:W3CDTF">2016-01-24T14:12:55Z</dcterms:created>
  <dcterms:modified xsi:type="dcterms:W3CDTF">2017-06-05T11:26:24Z</dcterms:modified>
</cp:coreProperties>
</file>