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32" r:id="rId3"/>
    <p:sldMasterId id="2147483768" r:id="rId4"/>
    <p:sldMasterId id="2147483780" r:id="rId5"/>
    <p:sldMasterId id="2147483792" r:id="rId6"/>
    <p:sldMasterId id="2147483804" r:id="rId7"/>
    <p:sldMasterId id="2147483816" r:id="rId8"/>
    <p:sldMasterId id="2147483828" r:id="rId9"/>
    <p:sldMasterId id="2147483840" r:id="rId10"/>
    <p:sldMasterId id="2147483852" r:id="rId11"/>
  </p:sldMasterIdLst>
  <p:notesMasterIdLst>
    <p:notesMasterId r:id="rId31"/>
  </p:notesMasterIdLst>
  <p:sldIdLst>
    <p:sldId id="256" r:id="rId12"/>
    <p:sldId id="258" r:id="rId13"/>
    <p:sldId id="257" r:id="rId14"/>
    <p:sldId id="290" r:id="rId15"/>
    <p:sldId id="259" r:id="rId16"/>
    <p:sldId id="267" r:id="rId17"/>
    <p:sldId id="268" r:id="rId18"/>
    <p:sldId id="272" r:id="rId19"/>
    <p:sldId id="270" r:id="rId20"/>
    <p:sldId id="291" r:id="rId21"/>
    <p:sldId id="284" r:id="rId22"/>
    <p:sldId id="281" r:id="rId23"/>
    <p:sldId id="277" r:id="rId24"/>
    <p:sldId id="285" r:id="rId25"/>
    <p:sldId id="286" r:id="rId26"/>
    <p:sldId id="287" r:id="rId27"/>
    <p:sldId id="288" r:id="rId28"/>
    <p:sldId id="263" r:id="rId29"/>
    <p:sldId id="289" r:id="rId30"/>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D723"/>
    <a:srgbClr val="004C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07" autoAdjust="0"/>
  </p:normalViewPr>
  <p:slideViewPr>
    <p:cSldViewPr>
      <p:cViewPr>
        <p:scale>
          <a:sx n="56" d="100"/>
          <a:sy n="56" d="100"/>
        </p:scale>
        <p:origin x="-16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lija.vitolina\Documents\Lija\Events\CanCham\Garantiju_portfelis_nozares_31%2012%202015.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lija.vitolina\Documents\Lija\Events\CanCham\Garantiju_portfelis_nozares_31%2012%202015.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lija.vitolina\Documents\Lija\Events\CanCham\Garantiju_portfelis_nozares_31%2012%20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ija.vitolina\Documents\Lija\Events\CanCham\Mezanina_kreditportfelis_0103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4537870266216728E-2"/>
          <c:w val="0.82719495460720605"/>
          <c:h val="0.54914780872979108"/>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72192388109243821"/>
          <c:y val="4.9323154458633861E-2"/>
          <c:w val="0.27807611890756156"/>
          <c:h val="0.842708560683645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4537870266216728E-2"/>
          <c:w val="0.82719495460720605"/>
          <c:h val="0.54914780872979108"/>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72192388109243821"/>
          <c:y val="4.9323154458633861E-2"/>
          <c:w val="0.27807611890756156"/>
          <c:h val="0.842708560683645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4537870266216728E-2"/>
          <c:w val="0.82719495460720605"/>
          <c:h val="0.5491478087297910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Sheet1!$A$2:$A$10</c:f>
              <c:strCache>
                <c:ptCount val="9"/>
                <c:pt idx="0">
                  <c:v>Processing industry</c:v>
                </c:pt>
                <c:pt idx="1">
                  <c:v>Construction</c:v>
                </c:pt>
                <c:pt idx="2">
                  <c:v>Real estate </c:v>
                </c:pt>
                <c:pt idx="3">
                  <c:v>Energy: heating, water supply etc.</c:v>
                </c:pt>
                <c:pt idx="4">
                  <c:v>Agriculture, forestry,  fisherie</c:v>
                </c:pt>
                <c:pt idx="5">
                  <c:v>Mining and quarrying</c:v>
                </c:pt>
                <c:pt idx="6">
                  <c:v>IT and communication</c:v>
                </c:pt>
                <c:pt idx="7">
                  <c:v>Wholesale, retail</c:v>
                </c:pt>
                <c:pt idx="8">
                  <c:v>Other</c:v>
                </c:pt>
              </c:strCache>
            </c:strRef>
          </c:cat>
          <c:val>
            <c:numRef>
              <c:f>Sheet1!$B$2:$B$10</c:f>
              <c:numCache>
                <c:formatCode>General</c:formatCode>
                <c:ptCount val="9"/>
                <c:pt idx="0">
                  <c:v>33.6</c:v>
                </c:pt>
                <c:pt idx="1">
                  <c:v>16.5</c:v>
                </c:pt>
                <c:pt idx="2">
                  <c:v>16.7</c:v>
                </c:pt>
                <c:pt idx="3">
                  <c:v>3.9</c:v>
                </c:pt>
                <c:pt idx="4">
                  <c:v>13.7</c:v>
                </c:pt>
                <c:pt idx="5">
                  <c:v>1.4</c:v>
                </c:pt>
                <c:pt idx="6">
                  <c:v>1.5</c:v>
                </c:pt>
                <c:pt idx="7">
                  <c:v>9.3000000000000007</c:v>
                </c:pt>
                <c:pt idx="8">
                  <c:v>3.3999999999999915</c:v>
                </c:pt>
              </c:numCache>
            </c:numRef>
          </c:val>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6"/>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7"/>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8"/>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7594684285154027"/>
          <c:y val="6.3537766734382078E-2"/>
          <c:w val="0.32213744833619934"/>
          <c:h val="0.842708560683645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dPt>
          <c:dPt>
            <c:idx val="1"/>
            <c:bubble3D val="0"/>
          </c:dPt>
          <c:dPt>
            <c:idx val="2"/>
            <c:bubble3D val="0"/>
          </c:dPt>
          <c:dPt>
            <c:idx val="3"/>
            <c:bubble3D val="0"/>
          </c:dPt>
          <c:dPt>
            <c:idx val="4"/>
            <c:bubble3D val="0"/>
          </c:dPt>
          <c:dPt>
            <c:idx val="5"/>
            <c:bubble3D val="0"/>
          </c:dPt>
          <c:dPt>
            <c:idx val="6"/>
            <c:bubble3D val="0"/>
          </c:dPt>
          <c:dLbls>
            <c:spPr>
              <a:noFill/>
              <a:ln>
                <a:noFill/>
              </a:ln>
              <a:effectLst/>
            </c:spPr>
            <c:txPr>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Dati!$C$31:$C$37</c:f>
              <c:strCache>
                <c:ptCount val="7"/>
                <c:pt idx="0">
                  <c:v>Processing</c:v>
                </c:pt>
                <c:pt idx="1">
                  <c:v>Construction</c:v>
                </c:pt>
                <c:pt idx="2">
                  <c:v>Industrial real estate</c:v>
                </c:pt>
                <c:pt idx="3">
                  <c:v>IT and communications</c:v>
                </c:pt>
                <c:pt idx="4">
                  <c:v>Accommodation and catering </c:v>
                </c:pt>
                <c:pt idx="5">
                  <c:v>Health and social protection</c:v>
                </c:pt>
                <c:pt idx="6">
                  <c:v>Other</c:v>
                </c:pt>
              </c:strCache>
            </c:strRef>
          </c:cat>
          <c:val>
            <c:numRef>
              <c:f>Dati!$F$31:$F$37</c:f>
              <c:numCache>
                <c:formatCode>#,##0</c:formatCode>
                <c:ptCount val="7"/>
                <c:pt idx="0">
                  <c:v>3881153.03</c:v>
                </c:pt>
                <c:pt idx="1">
                  <c:v>996011</c:v>
                </c:pt>
                <c:pt idx="2">
                  <c:v>1778898.45</c:v>
                </c:pt>
                <c:pt idx="3">
                  <c:v>995306.98</c:v>
                </c:pt>
                <c:pt idx="4">
                  <c:v>271249.95</c:v>
                </c:pt>
                <c:pt idx="5">
                  <c:v>811732.55</c:v>
                </c:pt>
                <c:pt idx="6">
                  <c:v>690118</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69865201098417606"/>
          <c:y val="0.15697725284339459"/>
          <c:w val="0.27514478047290797"/>
          <c:h val="0.6802348110671772"/>
        </c:manualLayout>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07990A-FA38-46E4-9A9B-12B236E75623}" type="datetimeFigureOut">
              <a:rPr lang="lv-LV" smtClean="0"/>
              <a:pPr/>
              <a:t>22.03.2016</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353870-D6EE-4A76-8599-23BCA3194C85}" type="slidenum">
              <a:rPr lang="lv-LV" smtClean="0"/>
              <a:pPr/>
              <a:t>‹#›</a:t>
            </a:fld>
            <a:endParaRPr lang="lv-LV"/>
          </a:p>
        </p:txBody>
      </p:sp>
    </p:spTree>
    <p:extLst>
      <p:ext uri="{BB962C8B-B14F-4D97-AF65-F5344CB8AC3E}">
        <p14:creationId xmlns:p14="http://schemas.microsoft.com/office/powerpoint/2010/main" val="2854432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noProof="0" dirty="0" smtClean="0"/>
              <a:t>Altum</a:t>
            </a:r>
            <a:r>
              <a:rPr lang="en-US" sz="1200" b="0" dirty="0" smtClean="0"/>
              <a:t> has</a:t>
            </a:r>
            <a:r>
              <a:rPr lang="lv-LV" sz="1200" b="0" dirty="0" smtClean="0"/>
              <a:t> </a:t>
            </a:r>
            <a:r>
              <a:rPr lang="en-US" sz="1200" b="0" dirty="0" smtClean="0"/>
              <a:t>been</a:t>
            </a:r>
            <a:r>
              <a:rPr lang="lv-LV" sz="1200" b="0" dirty="0" smtClean="0"/>
              <a:t> </a:t>
            </a:r>
            <a:r>
              <a:rPr lang="en-US" sz="1200" b="0" dirty="0" smtClean="0"/>
              <a:t>created</a:t>
            </a:r>
            <a:r>
              <a:rPr lang="lv-LV" sz="1200" b="0" dirty="0" smtClean="0"/>
              <a:t> </a:t>
            </a:r>
            <a:r>
              <a:rPr lang="en-US" sz="1200" b="0" dirty="0" smtClean="0"/>
              <a:t>in</a:t>
            </a:r>
            <a:r>
              <a:rPr lang="lv-LV" sz="1200" b="0" dirty="0" smtClean="0"/>
              <a:t> April, 2015 </a:t>
            </a:r>
            <a:r>
              <a:rPr lang="en-US" sz="1200" b="0" dirty="0" smtClean="0"/>
              <a:t>as</a:t>
            </a:r>
            <a:r>
              <a:rPr lang="lv-LV" sz="1200" b="0" dirty="0" smtClean="0"/>
              <a:t> </a:t>
            </a:r>
            <a:r>
              <a:rPr lang="en-US" sz="1200" b="0" dirty="0" smtClean="0"/>
              <a:t>a</a:t>
            </a:r>
            <a:r>
              <a:rPr lang="lv-LV" sz="1200" b="0" dirty="0" smtClean="0"/>
              <a:t> result of the merger of three separate institution: Rural Development Fund, Latvian Guarantee Agency and development part of Latvian Morgage</a:t>
            </a:r>
            <a:r>
              <a:rPr lang="lv-LV" sz="1200" b="0" baseline="0" dirty="0" smtClean="0"/>
              <a:t> and Land bank (ALTUM).</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establishment of the integrated Development Finance Institution was accomplished in two stages. The first stage was the transferring of the equity of RDF, LGA and ALTUM to the Development Finance Institution, thus establishing a group of development finance institutions. This stage successfully accomplished on 11 September 2014. The paid up share capital of the Development Finance Institution was EUR 204.86 million. The second stage encompassed reorganization of the ALTUM, LGA and RDF thus establishing an integrated Development finance institution. This stage was successfully accomplished on 15 April 2015. The reorganization process was carried out not to interrupt the implementation continuity of the support programmes implemented by ALTUM, LGA and RDF. </a:t>
            </a:r>
            <a:endParaRPr lang="lv-LV"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LMLB - </a:t>
            </a:r>
            <a:r>
              <a:rPr lang="en-GB" sz="1200" kern="1200" dirty="0" smtClean="0">
                <a:solidFill>
                  <a:schemeClr val="tx1"/>
                </a:solidFill>
                <a:effectLst/>
                <a:latin typeface="+mn-lt"/>
                <a:ea typeface="+mn-ea"/>
                <a:cs typeface="+mn-cs"/>
              </a:rPr>
              <a:t>from 1 January 2014, the Mortgage and Land Bank of Latvia ceased its commercial functions and on 19 December 2013 surrendered its license as a credit institution. </a:t>
            </a:r>
            <a:endParaRPr lang="lv-LV"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LGA's main functions were the implementation of State support and development programmes in the form of guarantees, mezzanine loans, venture capital investments and short-term export credit guarantees. </a:t>
            </a:r>
            <a:endParaRPr lang="lv-LV"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RDF was active in providing credits and/or individual credit guarantees to companies active in the agriculture and fisheries sectors. </a:t>
            </a:r>
            <a:endParaRPr lang="lv-LV"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baseline="0" dirty="0" smtClean="0"/>
          </a:p>
          <a:p>
            <a:r>
              <a:rPr lang="lv-LV" sz="1200" b="0" baseline="0" dirty="0" smtClean="0"/>
              <a:t>2. </a:t>
            </a:r>
            <a:r>
              <a:rPr lang="en-GB" sz="1200" kern="1200" dirty="0" smtClean="0">
                <a:solidFill>
                  <a:schemeClr val="tx1"/>
                </a:solidFill>
                <a:effectLst/>
                <a:latin typeface="+mn-lt"/>
                <a:ea typeface="+mn-ea"/>
                <a:cs typeface="+mn-cs"/>
              </a:rPr>
              <a:t>The main aim of restructuring</a:t>
            </a:r>
            <a:r>
              <a:rPr lang="lv-LV"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(1) </a:t>
            </a:r>
            <a:r>
              <a:rPr lang="en-GB" sz="1200" kern="1200" dirty="0" smtClean="0">
                <a:solidFill>
                  <a:schemeClr val="tx1"/>
                </a:solidFill>
                <a:effectLst/>
                <a:latin typeface="+mn-lt"/>
                <a:ea typeface="+mn-ea"/>
                <a:cs typeface="+mn-cs"/>
              </a:rPr>
              <a:t>to increase efficiency in program implementation, </a:t>
            </a:r>
            <a:r>
              <a:rPr lang="lv-LV" sz="1200" kern="1200" dirty="0" smtClean="0">
                <a:solidFill>
                  <a:schemeClr val="tx1"/>
                </a:solidFill>
                <a:effectLst/>
                <a:latin typeface="+mn-lt"/>
                <a:ea typeface="+mn-ea"/>
                <a:cs typeface="+mn-cs"/>
              </a:rPr>
              <a:t>(2) </a:t>
            </a:r>
            <a:r>
              <a:rPr lang="en-GB" sz="1200" kern="1200" dirty="0" smtClean="0">
                <a:solidFill>
                  <a:schemeClr val="tx1"/>
                </a:solidFill>
                <a:effectLst/>
                <a:latin typeface="+mn-lt"/>
                <a:ea typeface="+mn-ea"/>
                <a:cs typeface="+mn-cs"/>
              </a:rPr>
              <a:t>to strengthen coordination among programs and </a:t>
            </a:r>
            <a:r>
              <a:rPr lang="lv-LV" sz="1200" kern="1200" dirty="0" smtClean="0">
                <a:solidFill>
                  <a:schemeClr val="tx1"/>
                </a:solidFill>
                <a:effectLst/>
                <a:latin typeface="+mn-lt"/>
                <a:ea typeface="+mn-ea"/>
                <a:cs typeface="+mn-cs"/>
              </a:rPr>
              <a:t>(3) </a:t>
            </a:r>
            <a:r>
              <a:rPr lang="en-GB" sz="1200" kern="1200" dirty="0" smtClean="0">
                <a:solidFill>
                  <a:schemeClr val="tx1"/>
                </a:solidFill>
                <a:effectLst/>
                <a:latin typeface="+mn-lt"/>
                <a:ea typeface="+mn-ea"/>
                <a:cs typeface="+mn-cs"/>
              </a:rPr>
              <a:t>to provide entrepreneurs with a “one-stop-agency” for state support mechanisms. </a:t>
            </a:r>
            <a:endParaRPr lang="lv-LV"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10"/>
          </p:nvPr>
        </p:nvSpPr>
        <p:spPr/>
        <p:txBody>
          <a:bodyPr/>
          <a:lstStyle/>
          <a:p>
            <a:fld id="{79353870-D6EE-4A76-8599-23BCA3194C85}" type="slidenum">
              <a:rPr lang="lv-LV" smtClean="0"/>
              <a:pPr/>
              <a:t>2</a:t>
            </a:fld>
            <a:endParaRPr lang="lv-LV"/>
          </a:p>
        </p:txBody>
      </p:sp>
    </p:spTree>
    <p:extLst>
      <p:ext uri="{BB962C8B-B14F-4D97-AF65-F5344CB8AC3E}">
        <p14:creationId xmlns:p14="http://schemas.microsoft.com/office/powerpoint/2010/main" val="1711127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064A29-A8B5-4071-978B-C3E6E2AF8BBE}" type="slidenum">
              <a:rPr lang="lv-LV" altLang="lv-LV">
                <a:solidFill>
                  <a:srgbClr val="000000"/>
                </a:solidFill>
              </a:rPr>
              <a:pPr>
                <a:spcBef>
                  <a:spcPct val="0"/>
                </a:spcBef>
              </a:pPr>
              <a:t>11</a:t>
            </a:fld>
            <a:endParaRPr lang="lv-LV" altLang="lv-LV">
              <a:solidFill>
                <a:srgbClr val="000000"/>
              </a:solidFill>
            </a:endParaRPr>
          </a:p>
        </p:txBody>
      </p:sp>
    </p:spTree>
    <p:extLst>
      <p:ext uri="{BB962C8B-B14F-4D97-AF65-F5344CB8AC3E}">
        <p14:creationId xmlns:p14="http://schemas.microsoft.com/office/powerpoint/2010/main" val="326301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33037FB-D60F-4E5B-8A84-CCA1589FB104}" type="slidenum">
              <a:rPr lang="lv-LV" altLang="lv-LV">
                <a:solidFill>
                  <a:srgbClr val="000000"/>
                </a:solidFill>
              </a:rPr>
              <a:pPr eaLnBrk="1" hangingPunct="1">
                <a:spcBef>
                  <a:spcPct val="0"/>
                </a:spcBef>
              </a:pPr>
              <a:t>12</a:t>
            </a:fld>
            <a:endParaRPr lang="lv-LV" altLang="lv-LV">
              <a:solidFill>
                <a:srgbClr val="000000"/>
              </a:solidFill>
            </a:endParaRPr>
          </a:p>
        </p:txBody>
      </p:sp>
    </p:spTree>
    <p:extLst>
      <p:ext uri="{BB962C8B-B14F-4D97-AF65-F5344CB8AC3E}">
        <p14:creationId xmlns:p14="http://schemas.microsoft.com/office/powerpoint/2010/main" val="2017495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hangingPunct="1">
              <a:lnSpc>
                <a:spcPct val="90000"/>
              </a:lnSpc>
              <a:spcBef>
                <a:spcPct val="0"/>
              </a:spcBef>
              <a:buFont typeface="Arial" pitchFamily="34" charset="0"/>
              <a:buChar char="•"/>
              <a:defRPr/>
            </a:pPr>
            <a:r>
              <a:rPr lang="lv-LV" altLang="lv-LV" dirty="0" smtClean="0">
                <a:solidFill>
                  <a:srgbClr val="003A65"/>
                </a:solidFill>
                <a:latin typeface="Century Gothic" pitchFamily="34" charset="0"/>
              </a:rPr>
              <a:t>Katrs programmas dalībnieks sniedz personisko galvojumu 30% apmērā no piešķirtā aizdevuma summas,(garantijas apmērs nepārsniedz EUR 14 229)</a:t>
            </a:r>
          </a:p>
          <a:p>
            <a:pPr eaLnBrk="1" hangingPunct="1">
              <a:lnSpc>
                <a:spcPct val="90000"/>
              </a:lnSpc>
              <a:spcBef>
                <a:spcPct val="0"/>
              </a:spcBef>
              <a:defRPr/>
            </a:pPr>
            <a:endParaRPr lang="lv-LV" altLang="lv-LV" dirty="0" smtClean="0">
              <a:solidFill>
                <a:srgbClr val="003A65"/>
              </a:solidFill>
              <a:latin typeface="Century Gothic" pitchFamily="34" charset="0"/>
            </a:endParaRPr>
          </a:p>
          <a:p>
            <a:pPr eaLnBrk="1" hangingPunct="1">
              <a:lnSpc>
                <a:spcPct val="90000"/>
              </a:lnSpc>
              <a:spcBef>
                <a:spcPct val="0"/>
              </a:spcBef>
              <a:buFont typeface="Arial" pitchFamily="34" charset="0"/>
              <a:buChar char="•"/>
              <a:defRPr/>
            </a:pPr>
            <a:r>
              <a:rPr lang="lv-LV" altLang="lv-LV" dirty="0" smtClean="0">
                <a:solidFill>
                  <a:srgbClr val="003A65"/>
                </a:solidFill>
                <a:latin typeface="Century Gothic" pitchFamily="34" charset="0"/>
              </a:rPr>
              <a:t>Par nodrošinājumu var kalpot uzņēmuma manta kā lietu kopība, tai skaitā par aizdevumu iegādātie pamatlīdzekļi: P:</a:t>
            </a:r>
            <a:r>
              <a:rPr lang="lv-LV" altLang="lv-LV" sz="1100" i="1" dirty="0" smtClean="0">
                <a:solidFill>
                  <a:schemeClr val="tx2">
                    <a:lumMod val="60000"/>
                    <a:lumOff val="40000"/>
                  </a:schemeClr>
                </a:solidFill>
                <a:latin typeface="Century Gothic" pitchFamily="34" charset="0"/>
              </a:rPr>
              <a:t>Aizdevums EUR 20 000 – papildus ķīla nav obligāta, kā nodrošinājums kalpo uzņēmuma manta un iegādātie pamatlīdzekļi</a:t>
            </a:r>
          </a:p>
          <a:p>
            <a:pPr eaLnBrk="1" hangingPunct="1">
              <a:lnSpc>
                <a:spcPct val="90000"/>
              </a:lnSpc>
              <a:spcBef>
                <a:spcPct val="0"/>
              </a:spcBef>
              <a:buFont typeface="Arial" pitchFamily="34" charset="0"/>
              <a:buChar char="•"/>
              <a:defRPr/>
            </a:pPr>
            <a:r>
              <a:rPr lang="lv-LV" altLang="lv-LV" dirty="0" smtClean="0">
                <a:solidFill>
                  <a:srgbClr val="003A65"/>
                </a:solidFill>
                <a:latin typeface="Century Gothic" pitchFamily="34" charset="0"/>
              </a:rPr>
              <a:t>Aizdevumiem virs EUR 25 000 aizdevuma summa nevar pārsniegt 135% no piedāvātā nodrošinājuma vērtības P:</a:t>
            </a:r>
            <a:r>
              <a:rPr lang="lv-LV" altLang="lv-LV" sz="1100" i="1" dirty="0" smtClean="0">
                <a:solidFill>
                  <a:schemeClr val="tx2">
                    <a:lumMod val="60000"/>
                    <a:lumOff val="40000"/>
                  </a:schemeClr>
                </a:solidFill>
                <a:latin typeface="Century Gothic" pitchFamily="34" charset="0"/>
              </a:rPr>
              <a:t>Aizdevums EUR 30 000 – ķīlas vērtībai jābūt vismaz EUR 22 222</a:t>
            </a:r>
          </a:p>
          <a:p>
            <a:pPr>
              <a:defRPr/>
            </a:pPr>
            <a:endParaRPr lang="lv-LV"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D7D352-9375-4D92-89B0-C80861CB0AAE}" type="slidenum">
              <a:rPr lang="lv-LV" altLang="lv-LV">
                <a:solidFill>
                  <a:srgbClr val="000000"/>
                </a:solidFill>
              </a:rPr>
              <a:pPr>
                <a:spcBef>
                  <a:spcPct val="0"/>
                </a:spcBef>
              </a:pPr>
              <a:t>13</a:t>
            </a:fld>
            <a:endParaRPr lang="lv-LV" altLang="lv-LV">
              <a:solidFill>
                <a:srgbClr val="000000"/>
              </a:solidFill>
            </a:endParaRPr>
          </a:p>
        </p:txBody>
      </p:sp>
    </p:spTree>
    <p:extLst>
      <p:ext uri="{BB962C8B-B14F-4D97-AF65-F5344CB8AC3E}">
        <p14:creationId xmlns:p14="http://schemas.microsoft.com/office/powerpoint/2010/main" val="3748984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smtClean="0"/>
              <a:t>Piedāvājam 2 tiešās un 1 netiešo </a:t>
            </a:r>
            <a:r>
              <a:rPr lang="lv-LV" altLang="lv-LV" dirty="0" err="1" smtClean="0"/>
              <a:t>mikrokredītu</a:t>
            </a:r>
            <a:r>
              <a:rPr lang="lv-LV" altLang="lv-LV" dirty="0" smtClean="0"/>
              <a:t> programmu </a:t>
            </a:r>
          </a:p>
          <a:p>
            <a:r>
              <a:rPr lang="lv-LV" altLang="lv-LV" dirty="0" smtClean="0"/>
              <a:t>+ Izskatīšanas ātrums</a:t>
            </a:r>
          </a:p>
          <a:p>
            <a:r>
              <a:rPr lang="lv-LV" altLang="lv-LV" dirty="0" smtClean="0"/>
              <a:t>+ salīdzinot ar Startu nav jāraksta bizness plāns, bet gan bizness idejas apraksts</a:t>
            </a:r>
          </a:p>
          <a:p>
            <a:r>
              <a:rPr lang="lv-LV" altLang="lv-LV" dirty="0" smtClean="0"/>
              <a:t>+ nodrošinājums- mantu kā lietu kopība</a:t>
            </a:r>
          </a:p>
          <a:p>
            <a:endParaRPr lang="lv-LV" altLang="lv-LV"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93BBE1-BF24-4271-A586-86F6913434E1}" type="slidenum">
              <a:rPr lang="lv-LV" altLang="lv-LV">
                <a:solidFill>
                  <a:srgbClr val="000000"/>
                </a:solidFill>
              </a:rPr>
              <a:pPr>
                <a:spcBef>
                  <a:spcPct val="0"/>
                </a:spcBef>
              </a:pPr>
              <a:t>14</a:t>
            </a:fld>
            <a:endParaRPr lang="lv-LV" altLang="lv-LV">
              <a:solidFill>
                <a:srgbClr val="000000"/>
              </a:solidFill>
            </a:endParaRPr>
          </a:p>
        </p:txBody>
      </p:sp>
    </p:spTree>
    <p:extLst>
      <p:ext uri="{BB962C8B-B14F-4D97-AF65-F5344CB8AC3E}">
        <p14:creationId xmlns:p14="http://schemas.microsoft.com/office/powerpoint/2010/main" val="299814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CC50B9-33AA-4370-B9AD-1A96C3FA91C1}" type="slidenum">
              <a:rPr lang="lv-LV" altLang="lv-LV">
                <a:solidFill>
                  <a:srgbClr val="000000"/>
                </a:solidFill>
              </a:rPr>
              <a:pPr>
                <a:spcBef>
                  <a:spcPct val="0"/>
                </a:spcBef>
              </a:pPr>
              <a:t>15</a:t>
            </a:fld>
            <a:endParaRPr lang="lv-LV" altLang="lv-LV">
              <a:solidFill>
                <a:srgbClr val="000000"/>
              </a:solidFill>
            </a:endParaRPr>
          </a:p>
        </p:txBody>
      </p:sp>
    </p:spTree>
    <p:extLst>
      <p:ext uri="{BB962C8B-B14F-4D97-AF65-F5344CB8AC3E}">
        <p14:creationId xmlns:p14="http://schemas.microsoft.com/office/powerpoint/2010/main" val="999081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lv-LV" altLang="lv-LV" smtClean="0">
                <a:solidFill>
                  <a:schemeClr val="tx2"/>
                </a:solidFill>
              </a:rPr>
              <a:t>Joprojām MVU var vērsties pēc finansējuma izveidotajos riska kapitāla fondos. Slaidā ir minēti aktīvie riska kapit.fondi. </a:t>
            </a:r>
          </a:p>
          <a:p>
            <a:pPr eaLnBrk="1" hangingPunct="1">
              <a:spcBef>
                <a:spcPct val="0"/>
              </a:spcBef>
            </a:pPr>
            <a:r>
              <a:rPr lang="lv-LV" altLang="lv-LV" i="1" smtClean="0">
                <a:solidFill>
                  <a:schemeClr val="tx2"/>
                </a:solidFill>
              </a:rPr>
              <a:t>Info:</a:t>
            </a:r>
          </a:p>
          <a:p>
            <a:pPr eaLnBrk="1" hangingPunct="1">
              <a:spcBef>
                <a:spcPct val="0"/>
              </a:spcBef>
            </a:pPr>
            <a:r>
              <a:rPr lang="lv-LV" altLang="lv-LV" i="1" smtClean="0">
                <a:solidFill>
                  <a:schemeClr val="tx2"/>
                </a:solidFill>
              </a:rPr>
              <a:t>Sākuma stadija:  Imprimatur Capital, Fly Cap, ZGI, </a:t>
            </a:r>
          </a:p>
          <a:p>
            <a:pPr eaLnBrk="1" hangingPunct="1">
              <a:spcBef>
                <a:spcPct val="0"/>
              </a:spcBef>
            </a:pPr>
            <a:r>
              <a:rPr lang="lv-LV" altLang="lv-LV" i="1" smtClean="0">
                <a:solidFill>
                  <a:schemeClr val="tx2"/>
                </a:solidFill>
              </a:rPr>
              <a:t>Izaugsmes: Expansion Capital, Fly Cap, ZGI</a:t>
            </a:r>
          </a:p>
          <a:p>
            <a:pPr eaLnBrk="1" hangingPunct="1">
              <a:spcBef>
                <a:spcPct val="0"/>
              </a:spcBef>
            </a:pPr>
            <a:endParaRPr lang="lv-LV" altLang="lv-LV" i="1" smtClean="0">
              <a:solidFill>
                <a:schemeClr val="tx2"/>
              </a:solidFill>
            </a:endParaRPr>
          </a:p>
          <a:p>
            <a:pPr eaLnBrk="1" hangingPunct="1">
              <a:spcBef>
                <a:spcPct val="0"/>
              </a:spcBef>
            </a:pPr>
            <a:r>
              <a:rPr lang="lv-LV" altLang="lv-LV" smtClean="0">
                <a:solidFill>
                  <a:schemeClr val="tx2"/>
                </a:solidFill>
              </a:rPr>
              <a:t>Nākamai riska kapitāla paaudzei EFSI ietvaros</a:t>
            </a:r>
            <a:r>
              <a:rPr lang="lv-LV" altLang="lv-LV" b="1" smtClean="0">
                <a:solidFill>
                  <a:schemeClr val="tx2"/>
                </a:solidFill>
              </a:rPr>
              <a:t>: </a:t>
            </a:r>
            <a:r>
              <a:rPr lang="lv-LV" altLang="lv-LV" smtClean="0">
                <a:solidFill>
                  <a:schemeClr val="tx2"/>
                </a:solidFill>
              </a:rPr>
              <a:t>fonda pārvaldniekam iespēja piesaistīt EIF līdzfinansējumu, nodrošinot nepieciešamo privāto investoru apjomu fonda līmenī.</a:t>
            </a:r>
          </a:p>
          <a:p>
            <a:pPr eaLnBrk="1" hangingPunct="1">
              <a:spcBef>
                <a:spcPct val="0"/>
              </a:spcBef>
            </a:pPr>
            <a:r>
              <a:rPr lang="lv-LV" altLang="lv-LV" smtClean="0">
                <a:solidFill>
                  <a:schemeClr val="tx2"/>
                </a:solidFill>
              </a:rPr>
              <a:t>Plānoti akselerācijas, sēklas. sākuma, izaugsmes fondi. </a:t>
            </a:r>
          </a:p>
          <a:p>
            <a:pPr eaLnBrk="1" hangingPunct="1">
              <a:spcBef>
                <a:spcPct val="0"/>
              </a:spcBef>
            </a:pPr>
            <a:endParaRPr lang="lv-LV" altLang="lv-LV" smtClean="0">
              <a:solidFill>
                <a:schemeClr val="tx2"/>
              </a:solidFill>
            </a:endParaRPr>
          </a:p>
          <a:p>
            <a:pPr eaLnBrk="1" hangingPunct="1">
              <a:spcBef>
                <a:spcPct val="0"/>
              </a:spcBef>
            </a:pPr>
            <a:r>
              <a:rPr lang="lv-LV" altLang="lv-LV" i="1" smtClean="0">
                <a:solidFill>
                  <a:schemeClr val="tx2"/>
                </a:solidFill>
              </a:rPr>
              <a:t>Informatīvi: Riksa kap.ietvaros Altum ir līdzinvestors un privātie investori var tikt piesaistīti. (Riska kapit. Pārvaldnieki var piesaistīt EIF atbalstu).</a:t>
            </a:r>
            <a:endParaRPr lang="lv-LV" altLang="lv-LV" i="1" smtClean="0"/>
          </a:p>
          <a:p>
            <a:endParaRPr lang="lv-LV" altLang="lv-LV"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A582DA26-2DAA-40BA-B4D1-0D3204BFD44A}" type="slidenum">
              <a:rPr lang="lv-LV" altLang="lv-LV">
                <a:solidFill>
                  <a:prstClr val="black"/>
                </a:solidFill>
              </a:rPr>
              <a:pPr/>
              <a:t>16</a:t>
            </a:fld>
            <a:endParaRPr lang="lv-LV" altLang="lv-LV">
              <a:solidFill>
                <a:prstClr val="black"/>
              </a:solidFill>
            </a:endParaRPr>
          </a:p>
        </p:txBody>
      </p:sp>
    </p:spTree>
    <p:extLst>
      <p:ext uri="{BB962C8B-B14F-4D97-AF65-F5344CB8AC3E}">
        <p14:creationId xmlns:p14="http://schemas.microsoft.com/office/powerpoint/2010/main" val="1918830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sz="1600" b="1" dirty="0" smtClean="0">
                <a:solidFill>
                  <a:srgbClr val="003A65"/>
                </a:solidFill>
                <a:latin typeface="Century Gothic" panose="020B0502020202020204" pitchFamily="34" charset="0"/>
                <a:cs typeface="Arial" panose="020B0604020202020204" pitchFamily="34" charset="0"/>
              </a:rPr>
              <a:t>Procentu likmes subsīdijas </a:t>
            </a:r>
            <a:r>
              <a:rPr lang="lv-LV" altLang="lv-LV" dirty="0" smtClean="0">
                <a:solidFill>
                  <a:srgbClr val="003A65"/>
                </a:solidFill>
                <a:latin typeface="Century Gothic" panose="020B0502020202020204" pitchFamily="34" charset="0"/>
                <a:cs typeface="Arial" panose="020B0604020202020204" pitchFamily="34" charset="0"/>
              </a:rPr>
              <a:t>(uzņēmumiem dibinātiem 0 – 5 g., nav lauksaimnieks, ir investīciju aizdevums)</a:t>
            </a:r>
          </a:p>
          <a:p>
            <a:endParaRPr lang="lv-LV" altLang="lv-LV"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92FA762B-B33F-461D-88F3-3F4EC2FCC953}" type="slidenum">
              <a:rPr lang="lv-LV" altLang="lv-LV">
                <a:solidFill>
                  <a:prstClr val="black"/>
                </a:solidFill>
              </a:rPr>
              <a:pPr/>
              <a:t>17</a:t>
            </a:fld>
            <a:endParaRPr lang="lv-LV" altLang="lv-LV">
              <a:solidFill>
                <a:prstClr val="black"/>
              </a:solidFill>
            </a:endParaRPr>
          </a:p>
        </p:txBody>
      </p:sp>
    </p:spTree>
    <p:extLst>
      <p:ext uri="{BB962C8B-B14F-4D97-AF65-F5344CB8AC3E}">
        <p14:creationId xmlns:p14="http://schemas.microsoft.com/office/powerpoint/2010/main" val="1744606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1" dirty="0" smtClean="0"/>
              <a:t>Joint Equity platform: </a:t>
            </a:r>
            <a:r>
              <a:rPr lang="lv-LV" sz="1200" b="0" dirty="0" smtClean="0"/>
              <a:t>new iniciative. Objectives: (1) ensure equity investments for early stages, (2) support expansion</a:t>
            </a:r>
            <a:r>
              <a:rPr lang="lv-LV" sz="1200" b="0" baseline="0" dirty="0" smtClean="0"/>
              <a:t> and internationalisation of growth stage companies, (3) focus on EU added value: support the emergence of pan-European VC market, support the expansion of the VC industry in Member states, (4) crowd in private instruments u.c.</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v-LV" sz="1200" b="0" dirty="0" smtClean="0"/>
              <a:t>In Latvia this</a:t>
            </a:r>
            <a:r>
              <a:rPr lang="lv-LV" sz="1200" b="0" baseline="0" dirty="0" smtClean="0"/>
              <a:t> is </a:t>
            </a:r>
            <a:r>
              <a:rPr lang="en-US" sz="1200" b="0" dirty="0" smtClean="0"/>
              <a:t>possible solution of problem: lack </a:t>
            </a:r>
            <a:r>
              <a:rPr lang="en-US" sz="1200" dirty="0" smtClean="0"/>
              <a:t>of sufficient private investments at fund level.</a:t>
            </a:r>
            <a:r>
              <a:rPr lang="lv-LV" sz="1200" dirty="0" smtClean="0"/>
              <a:t> Tas</a:t>
            </a:r>
            <a:r>
              <a:rPr lang="lv-LV" sz="1200" baseline="0" dirty="0" smtClean="0"/>
              <a:t> būtu EIF līdzfinansējums ALTUM finansējumam un citiem privātajiem investoriem.</a:t>
            </a:r>
            <a:endParaRPr lang="lv-LV"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t>Expansion VC - </a:t>
            </a:r>
            <a:r>
              <a:rPr lang="lv-LV" sz="1200" kern="1200" dirty="0" smtClean="0">
                <a:solidFill>
                  <a:schemeClr val="tx1"/>
                </a:solidFill>
                <a:effectLst/>
                <a:latin typeface="+mn-lt"/>
                <a:ea typeface="+mn-ea"/>
                <a:cs typeface="+mn-cs"/>
              </a:rPr>
              <a:t>Kopējais finanšu instrumenta publiskais finansējums ir līdz </a:t>
            </a:r>
            <a:r>
              <a:rPr lang="lv-LV" sz="1200" b="1" i="1" kern="1200" dirty="0" smtClean="0">
                <a:solidFill>
                  <a:schemeClr val="tx1"/>
                </a:solidFill>
                <a:effectLst/>
                <a:latin typeface="+mn-lt"/>
                <a:ea typeface="+mn-ea"/>
                <a:cs typeface="+mn-cs"/>
              </a:rPr>
              <a:t>30 MEUR</a:t>
            </a:r>
            <a:r>
              <a:rPr lang="lv-LV" sz="1200" kern="1200" dirty="0" smtClean="0">
                <a:solidFill>
                  <a:schemeClr val="tx1"/>
                </a:solidFill>
                <a:effectLst/>
                <a:latin typeface="+mn-lt"/>
                <a:ea typeface="+mn-ea"/>
                <a:cs typeface="+mn-cs"/>
              </a:rPr>
              <a:t> (summa, ko ALTUM ieguldīs fondos). Kopējais </a:t>
            </a:r>
            <a:r>
              <a:rPr lang="lv-LV" sz="1200" b="1" kern="1200" dirty="0" smtClean="0">
                <a:solidFill>
                  <a:schemeClr val="tx1"/>
                </a:solidFill>
                <a:effectLst/>
                <a:latin typeface="+mn-lt"/>
                <a:ea typeface="+mn-ea"/>
                <a:cs typeface="+mn-cs"/>
              </a:rPr>
              <a:t>viena</a:t>
            </a:r>
            <a:r>
              <a:rPr lang="lv-LV" sz="1200" kern="1200" dirty="0" smtClean="0">
                <a:solidFill>
                  <a:schemeClr val="tx1"/>
                </a:solidFill>
                <a:effectLst/>
                <a:latin typeface="+mn-lt"/>
                <a:ea typeface="+mn-ea"/>
                <a:cs typeface="+mn-cs"/>
              </a:rPr>
              <a:t> finanšu starpnieka pārvaldībā esoša izaugsmes kapitāla fonda apjoms ir līdz </a:t>
            </a:r>
            <a:r>
              <a:rPr lang="lv-LV" sz="1200" b="1" i="1" kern="1200" dirty="0" smtClean="0">
                <a:solidFill>
                  <a:schemeClr val="tx1"/>
                </a:solidFill>
                <a:effectLst/>
                <a:latin typeface="+mn-lt"/>
                <a:ea typeface="+mn-ea"/>
                <a:cs typeface="+mn-cs"/>
              </a:rPr>
              <a:t>25 MEUR</a:t>
            </a:r>
            <a:r>
              <a:rPr lang="lv-LV" sz="1200" kern="1200" dirty="0" smtClean="0">
                <a:solidFill>
                  <a:schemeClr val="tx1"/>
                </a:solidFill>
                <a:effectLst/>
                <a:latin typeface="+mn-lt"/>
                <a:ea typeface="+mn-ea"/>
                <a:cs typeface="+mn-cs"/>
              </a:rPr>
              <a:t>, ko veido publiskais (ALTUM) ieguldījums līdz </a:t>
            </a:r>
            <a:r>
              <a:rPr lang="lv-LV" sz="1200" b="1" i="1" kern="1200" dirty="0" smtClean="0">
                <a:solidFill>
                  <a:schemeClr val="tx1"/>
                </a:solidFill>
                <a:effectLst/>
                <a:latin typeface="+mn-lt"/>
                <a:ea typeface="+mn-ea"/>
                <a:cs typeface="+mn-cs"/>
              </a:rPr>
              <a:t>15 MEUR</a:t>
            </a:r>
            <a:r>
              <a:rPr lang="lv-LV" sz="1200" kern="1200" dirty="0" smtClean="0">
                <a:solidFill>
                  <a:schemeClr val="tx1"/>
                </a:solidFill>
                <a:effectLst/>
                <a:latin typeface="+mn-lt"/>
                <a:ea typeface="+mn-ea"/>
                <a:cs typeface="+mn-cs"/>
              </a:rPr>
              <a:t> un privāto investoru, tai skaitā arī finanšu starpnieka, ieguldījums līdz </a:t>
            </a:r>
            <a:r>
              <a:rPr lang="lv-LV" sz="1200" b="1" i="1" kern="1200" dirty="0" smtClean="0">
                <a:solidFill>
                  <a:schemeClr val="tx1"/>
                </a:solidFill>
                <a:effectLst/>
                <a:latin typeface="+mn-lt"/>
                <a:ea typeface="+mn-ea"/>
                <a:cs typeface="+mn-cs"/>
              </a:rPr>
              <a:t>10 MEUR</a:t>
            </a:r>
            <a:endParaRPr lang="en-US" sz="1200" dirty="0" smtClean="0"/>
          </a:p>
          <a:p>
            <a:r>
              <a:rPr lang="lv-LV" dirty="0" smtClean="0"/>
              <a:t>Seed and start-up VC - </a:t>
            </a:r>
            <a:r>
              <a:rPr lang="lv-LV" sz="1200" kern="1200" dirty="0" smtClean="0">
                <a:solidFill>
                  <a:schemeClr val="tx1"/>
                </a:solidFill>
                <a:effectLst/>
                <a:latin typeface="+mn-lt"/>
                <a:ea typeface="+mn-ea"/>
                <a:cs typeface="+mn-cs"/>
              </a:rPr>
              <a:t>Kopējais finanšu instrumenta publiskais finansējums ir līdz </a:t>
            </a:r>
            <a:r>
              <a:rPr lang="lv-LV" sz="1200" b="1" i="1" kern="1200" dirty="0" smtClean="0">
                <a:solidFill>
                  <a:schemeClr val="tx1"/>
                </a:solidFill>
                <a:effectLst/>
                <a:latin typeface="+mn-lt"/>
                <a:ea typeface="+mn-ea"/>
                <a:cs typeface="+mn-cs"/>
              </a:rPr>
              <a:t>30 MEUR</a:t>
            </a:r>
            <a:r>
              <a:rPr lang="lv-LV" sz="1200" kern="1200" dirty="0" smtClean="0">
                <a:solidFill>
                  <a:schemeClr val="tx1"/>
                </a:solidFill>
                <a:effectLst/>
                <a:latin typeface="+mn-lt"/>
                <a:ea typeface="+mn-ea"/>
                <a:cs typeface="+mn-cs"/>
              </a:rPr>
              <a:t> (summa, ko ALTUM ieguldīs fondos). Kopējais </a:t>
            </a:r>
            <a:r>
              <a:rPr lang="lv-LV" sz="1200" b="1" kern="1200" dirty="0" smtClean="0">
                <a:solidFill>
                  <a:schemeClr val="tx1"/>
                </a:solidFill>
                <a:effectLst/>
                <a:latin typeface="+mn-lt"/>
                <a:ea typeface="+mn-ea"/>
                <a:cs typeface="+mn-cs"/>
              </a:rPr>
              <a:t>viena</a:t>
            </a:r>
            <a:r>
              <a:rPr lang="lv-LV" sz="1200" kern="1200" dirty="0" smtClean="0">
                <a:solidFill>
                  <a:schemeClr val="tx1"/>
                </a:solidFill>
                <a:effectLst/>
                <a:latin typeface="+mn-lt"/>
                <a:ea typeface="+mn-ea"/>
                <a:cs typeface="+mn-cs"/>
              </a:rPr>
              <a:t> finanšu starpnieka pārvaldībā esošo sēklas un sākuma kapitāla fondu kopējais apjoms ir līdz </a:t>
            </a:r>
            <a:r>
              <a:rPr lang="lv-LV" sz="1200" b="1" i="1" kern="1200" dirty="0" smtClean="0">
                <a:solidFill>
                  <a:schemeClr val="tx1"/>
                </a:solidFill>
                <a:effectLst/>
                <a:latin typeface="+mn-lt"/>
                <a:ea typeface="+mn-ea"/>
                <a:cs typeface="+mn-cs"/>
              </a:rPr>
              <a:t>19 MEUR</a:t>
            </a:r>
            <a:r>
              <a:rPr lang="lv-LV" sz="1200" kern="1200" dirty="0" smtClean="0">
                <a:solidFill>
                  <a:schemeClr val="tx1"/>
                </a:solidFill>
                <a:effectLst/>
                <a:latin typeface="+mn-lt"/>
                <a:ea typeface="+mn-ea"/>
                <a:cs typeface="+mn-cs"/>
              </a:rPr>
              <a:t>, ko veido publiskais (ALTUM) ieguldījums līdz </a:t>
            </a:r>
            <a:r>
              <a:rPr lang="lv-LV" sz="1200" b="1" i="1" kern="1200" dirty="0" smtClean="0">
                <a:solidFill>
                  <a:schemeClr val="tx1"/>
                </a:solidFill>
                <a:effectLst/>
                <a:latin typeface="+mn-lt"/>
                <a:ea typeface="+mn-ea"/>
                <a:cs typeface="+mn-cs"/>
              </a:rPr>
              <a:t>15 MEUR</a:t>
            </a:r>
            <a:r>
              <a:rPr lang="lv-LV" sz="1200" kern="1200" dirty="0" smtClean="0">
                <a:solidFill>
                  <a:schemeClr val="tx1"/>
                </a:solidFill>
                <a:effectLst/>
                <a:latin typeface="+mn-lt"/>
                <a:ea typeface="+mn-ea"/>
                <a:cs typeface="+mn-cs"/>
              </a:rPr>
              <a:t> un privāto investoru, tai skaitā arī finanšu starpnieka, ieguldījums līdz </a:t>
            </a:r>
            <a:r>
              <a:rPr lang="lv-LV" sz="1200" b="1" i="1" kern="1200" dirty="0" smtClean="0">
                <a:solidFill>
                  <a:schemeClr val="tx1"/>
                </a:solidFill>
                <a:effectLst/>
                <a:latin typeface="+mn-lt"/>
                <a:ea typeface="+mn-ea"/>
                <a:cs typeface="+mn-cs"/>
              </a:rPr>
              <a:t>4 MEUR</a:t>
            </a:r>
          </a:p>
          <a:p>
            <a:endParaRPr lang="lv-LV" sz="1200" b="1" i="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Business angel co-investment fund managed and co-financed by EIF</a:t>
            </a:r>
            <a:endParaRPr lang="lv-LV"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the instrument would help to expand and mature the Latvian business angel sector</a:t>
            </a:r>
            <a:endParaRPr lang="lv-LV"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Altum is ready to commit up to 10 million EUR</a:t>
            </a:r>
            <a:endParaRPr lang="lv-LV"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EIF would be the manager of the co-investment fund</a:t>
            </a:r>
            <a:endParaRPr lang="lv-LV"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EIF would select the Latvian business angels to benefit from this instrument</a:t>
            </a:r>
            <a:endParaRPr lang="lv-LV"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Altum would like to have a possibility to gain experience on how to select business angels</a:t>
            </a:r>
            <a:endParaRPr lang="lv-LV"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EIF could possibly contribute an additional financing</a:t>
            </a:r>
            <a:endParaRPr lang="lv-LV"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the Latvian Business Angel Association supports this model</a:t>
            </a:r>
            <a:endParaRPr lang="lv-LV"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Altum has engaged EIF to start negotiations</a:t>
            </a:r>
            <a:endParaRPr lang="lv-LV" sz="1200" kern="1200" dirty="0" smtClean="0">
              <a:solidFill>
                <a:schemeClr val="tx1"/>
              </a:solidFill>
              <a:effectLst/>
              <a:latin typeface="+mn-lt"/>
              <a:ea typeface="+mn-ea"/>
              <a:cs typeface="+mn-cs"/>
            </a:endParaRPr>
          </a:p>
          <a:p>
            <a:endParaRPr lang="lv-LV" sz="1200" b="1" i="1" kern="1200" dirty="0" smtClean="0">
              <a:solidFill>
                <a:schemeClr val="tx1"/>
              </a:solidFill>
              <a:effectLst/>
              <a:latin typeface="+mn-lt"/>
              <a:ea typeface="+mn-ea"/>
              <a:cs typeface="+mn-cs"/>
            </a:endParaRPr>
          </a:p>
          <a:p>
            <a:r>
              <a:rPr lang="lv-LV" sz="1200" b="1" i="0" kern="1200" dirty="0" smtClean="0">
                <a:solidFill>
                  <a:schemeClr val="tx1"/>
                </a:solidFill>
                <a:effectLst/>
                <a:latin typeface="+mn-lt"/>
                <a:ea typeface="+mn-ea"/>
                <a:cs typeface="+mn-cs"/>
              </a:rPr>
              <a:t>Portfolio guarantee – </a:t>
            </a:r>
            <a:r>
              <a:rPr lang="en-GB" sz="1200" b="0" i="0" kern="1200" noProof="0" dirty="0" smtClean="0">
                <a:solidFill>
                  <a:schemeClr val="tx1"/>
                </a:solidFill>
                <a:effectLst/>
                <a:latin typeface="+mn-lt"/>
                <a:ea typeface="+mn-ea"/>
                <a:cs typeface="+mn-cs"/>
              </a:rPr>
              <a:t>to continue negotiate with EIF to develop tailor made instrument/fund</a:t>
            </a:r>
            <a:r>
              <a:rPr lang="lv-LV" sz="1200" b="0" i="0" kern="1200" noProof="0" dirty="0" smtClean="0">
                <a:solidFill>
                  <a:schemeClr val="tx1"/>
                </a:solidFill>
                <a:effectLst/>
                <a:latin typeface="+mn-lt"/>
                <a:ea typeface="+mn-ea"/>
                <a:cs typeface="+mn-cs"/>
              </a:rPr>
              <a:t> only for LV.</a:t>
            </a:r>
            <a:r>
              <a:rPr lang="lv-LV" sz="1200" b="0" i="0" kern="1200" baseline="0" noProof="0" dirty="0" smtClean="0">
                <a:solidFill>
                  <a:schemeClr val="tx1"/>
                </a:solidFill>
                <a:effectLst/>
                <a:latin typeface="+mn-lt"/>
                <a:ea typeface="+mn-ea"/>
                <a:cs typeface="+mn-cs"/>
              </a:rPr>
              <a:t> The planned volume: 3 financial sub-intermediaries x 30 (portfolio) = 90 MEUR (during 2-3 years). Max loan amount 50 TEUR. </a:t>
            </a:r>
          </a:p>
          <a:p>
            <a:endParaRPr lang="lv-LV" sz="1200" b="0" i="0" kern="1200" baseline="0" noProof="0" dirty="0" smtClean="0">
              <a:solidFill>
                <a:schemeClr val="tx1"/>
              </a:solidFill>
              <a:effectLst/>
              <a:latin typeface="+mn-lt"/>
              <a:ea typeface="+mn-ea"/>
              <a:cs typeface="+mn-cs"/>
            </a:endParaRPr>
          </a:p>
          <a:p>
            <a:r>
              <a:rPr lang="lv-LV" sz="1200" b="0" i="0" kern="1200" baseline="0" noProof="0" dirty="0" smtClean="0">
                <a:solidFill>
                  <a:schemeClr val="tx1"/>
                </a:solidFill>
                <a:effectLst/>
                <a:latin typeface="+mn-lt"/>
                <a:ea typeface="+mn-ea"/>
                <a:cs typeface="+mn-cs"/>
              </a:rPr>
              <a:t>To launch more detailed negotiation with EIF to prepare Express of Interest: the guarantee facility with respect to SMEs and Small Mid-caps providing mezzanine finance. </a:t>
            </a:r>
          </a:p>
          <a:p>
            <a:endParaRPr lang="en-GB" b="0" i="0" noProof="0" dirty="0"/>
          </a:p>
        </p:txBody>
      </p:sp>
      <p:sp>
        <p:nvSpPr>
          <p:cNvPr id="4" name="Slide Number Placeholder 3"/>
          <p:cNvSpPr>
            <a:spLocks noGrp="1"/>
          </p:cNvSpPr>
          <p:nvPr>
            <p:ph type="sldNum" sz="quarter" idx="10"/>
          </p:nvPr>
        </p:nvSpPr>
        <p:spPr/>
        <p:txBody>
          <a:bodyPr/>
          <a:lstStyle/>
          <a:p>
            <a:fld id="{79353870-D6EE-4A76-8599-23BCA3194C85}" type="slidenum">
              <a:rPr lang="lv-LV" smtClean="0"/>
              <a:pPr/>
              <a:t>18</a:t>
            </a:fld>
            <a:endParaRPr lang="lv-LV"/>
          </a:p>
        </p:txBody>
      </p:sp>
    </p:spTree>
    <p:extLst>
      <p:ext uri="{BB962C8B-B14F-4D97-AF65-F5344CB8AC3E}">
        <p14:creationId xmlns:p14="http://schemas.microsoft.com/office/powerpoint/2010/main" val="3600983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FA480A1A-0C44-4850-A17B-F1AF13FCF034}" type="slidenum">
              <a:rPr lang="lv-LV" altLang="lv-LV" smtClean="0">
                <a:solidFill>
                  <a:prstClr val="black"/>
                </a:solidFill>
              </a:rPr>
              <a:pPr/>
              <a:t>19</a:t>
            </a:fld>
            <a:endParaRPr lang="lv-LV" altLang="lv-LV" smtClean="0">
              <a:solidFill>
                <a:prstClr val="black"/>
              </a:solidFill>
            </a:endParaRPr>
          </a:p>
        </p:txBody>
      </p:sp>
    </p:spTree>
    <p:extLst>
      <p:ext uri="{BB962C8B-B14F-4D97-AF65-F5344CB8AC3E}">
        <p14:creationId xmlns:p14="http://schemas.microsoft.com/office/powerpoint/2010/main" val="21114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1" kern="1200" dirty="0" smtClean="0">
                <a:solidFill>
                  <a:schemeClr val="tx1"/>
                </a:solidFill>
                <a:effectLst/>
                <a:latin typeface="+mn-lt"/>
                <a:ea typeface="+mn-ea"/>
                <a:cs typeface="+mn-cs"/>
              </a:rPr>
              <a:t>R</a:t>
            </a:r>
            <a:r>
              <a:rPr lang="en-GB" sz="1200" b="1" kern="1200" dirty="0" smtClean="0">
                <a:solidFill>
                  <a:schemeClr val="tx1"/>
                </a:solidFill>
                <a:effectLst/>
                <a:latin typeface="+mn-lt"/>
                <a:ea typeface="+mn-ea"/>
                <a:cs typeface="+mn-cs"/>
              </a:rPr>
              <a:t>ole on the Latvian's national economy:</a:t>
            </a:r>
            <a:endParaRPr lang="lv-LV" sz="1200" b="1" kern="1200" dirty="0" smtClean="0">
              <a:solidFill>
                <a:schemeClr val="tx1"/>
              </a:solidFill>
              <a:effectLst/>
              <a:latin typeface="+mn-lt"/>
              <a:ea typeface="+mn-ea"/>
              <a:cs typeface="+mn-cs"/>
            </a:endParaRPr>
          </a:p>
          <a:p>
            <a:pPr marL="228600" lvl="0" indent="-228600">
              <a:buAutoNum type="arabicParenBoth"/>
            </a:pPr>
            <a:r>
              <a:rPr lang="en-GB" sz="1200" kern="1200" dirty="0" smtClean="0">
                <a:solidFill>
                  <a:schemeClr val="tx1"/>
                </a:solidFill>
                <a:effectLst/>
                <a:latin typeface="+mn-lt"/>
                <a:ea typeface="+mn-ea"/>
                <a:cs typeface="+mn-cs"/>
              </a:rPr>
              <a:t>to supplement the markets</a:t>
            </a:r>
            <a:r>
              <a:rPr lang="lv-LV"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aim is to operate complementary to the financial market and not creating undue distortions of competition</a:t>
            </a:r>
            <a:endParaRPr lang="lv-LV" sz="1200" kern="1200" dirty="0" smtClean="0">
              <a:solidFill>
                <a:schemeClr val="tx1"/>
              </a:solidFill>
              <a:effectLst/>
              <a:latin typeface="+mn-lt"/>
              <a:ea typeface="+mn-ea"/>
              <a:cs typeface="+mn-cs"/>
            </a:endParaRPr>
          </a:p>
          <a:p>
            <a:pPr marL="228600" lvl="0" indent="-228600">
              <a:buAutoNum type="arabicParenBoth"/>
            </a:pPr>
            <a:r>
              <a:rPr lang="en-GB" sz="1200" kern="1200" dirty="0" smtClean="0">
                <a:solidFill>
                  <a:schemeClr val="tx1"/>
                </a:solidFill>
                <a:effectLst/>
                <a:latin typeface="+mn-lt"/>
                <a:ea typeface="+mn-ea"/>
                <a:cs typeface="+mn-cs"/>
              </a:rPr>
              <a:t>to correct market gaps and inefficiencies</a:t>
            </a:r>
            <a:r>
              <a:rPr lang="lv-LV"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operates in the financing segment where market failures are identified</a:t>
            </a:r>
            <a:endParaRPr lang="lv-LV" sz="1200" kern="1200" dirty="0" smtClean="0">
              <a:solidFill>
                <a:schemeClr val="tx1"/>
              </a:solidFill>
              <a:effectLst/>
              <a:latin typeface="+mn-lt"/>
              <a:ea typeface="+mn-ea"/>
              <a:cs typeface="+mn-cs"/>
            </a:endParaRPr>
          </a:p>
          <a:p>
            <a:pPr lvl="0"/>
            <a:r>
              <a:rPr lang="lv-LV" sz="1200" kern="1200" dirty="0" smtClean="0">
                <a:solidFill>
                  <a:schemeClr val="tx1"/>
                </a:solidFill>
                <a:effectLst/>
                <a:latin typeface="+mn-lt"/>
                <a:ea typeface="+mn-ea"/>
                <a:cs typeface="+mn-cs"/>
              </a:rPr>
              <a:t>(3) </a:t>
            </a:r>
            <a:r>
              <a:rPr lang="en-GB" sz="1200" kern="1200" dirty="0" smtClean="0">
                <a:solidFill>
                  <a:schemeClr val="tx1"/>
                </a:solidFill>
                <a:effectLst/>
                <a:latin typeface="+mn-lt"/>
                <a:ea typeface="+mn-ea"/>
                <a:cs typeface="+mn-cs"/>
              </a:rPr>
              <a:t>act in co-operation with the private market participants</a:t>
            </a:r>
            <a:r>
              <a:rPr lang="lv-LV" sz="1200" kern="1200" baseline="0" dirty="0" smtClean="0">
                <a:solidFill>
                  <a:schemeClr val="tx1"/>
                </a:solidFill>
                <a:effectLst/>
                <a:latin typeface="+mn-lt"/>
                <a:ea typeface="+mn-ea"/>
                <a:cs typeface="+mn-cs"/>
              </a:rPr>
              <a:t> (example, t</a:t>
            </a:r>
            <a:r>
              <a:rPr lang="en-US" dirty="0" smtClean="0"/>
              <a:t>he Association of Latvian Commercial Banks</a:t>
            </a:r>
            <a:r>
              <a:rPr lang="lv-LV" dirty="0" smtClean="0"/>
              <a:t>,</a:t>
            </a:r>
            <a:r>
              <a:rPr lang="lv-LV" baseline="0" dirty="0" smtClean="0"/>
              <a:t> </a:t>
            </a:r>
            <a:r>
              <a:rPr lang="en-GB" sz="1200" kern="1200" dirty="0" smtClean="0">
                <a:solidFill>
                  <a:schemeClr val="tx1"/>
                </a:solidFill>
                <a:effectLst/>
                <a:latin typeface="+mn-lt"/>
                <a:ea typeface="+mn-ea"/>
                <a:cs typeface="+mn-cs"/>
              </a:rPr>
              <a:t>Latvian private equity and venture capital association</a:t>
            </a:r>
            <a:r>
              <a:rPr lang="lv-LV" sz="1200" kern="1200" dirty="0" smtClean="0">
                <a:solidFill>
                  <a:schemeClr val="tx1"/>
                </a:solidFill>
                <a:effectLst/>
                <a:latin typeface="+mn-lt"/>
                <a:ea typeface="+mn-ea"/>
                <a:cs typeface="+mn-cs"/>
              </a:rPr>
              <a:t>, Council of Agriculture</a:t>
            </a:r>
            <a:r>
              <a:rPr lang="lv-LV" sz="1200" kern="1200" baseline="0" dirty="0" smtClean="0">
                <a:solidFill>
                  <a:schemeClr val="tx1"/>
                </a:solidFill>
                <a:effectLst/>
                <a:latin typeface="+mn-lt"/>
                <a:ea typeface="+mn-ea"/>
                <a:cs typeface="+mn-cs"/>
              </a:rPr>
              <a:t> Organizations (Lauksaimniecības organizāciju sadarbības padome)</a:t>
            </a:r>
            <a:endParaRPr lang="lv-LV" sz="1200" kern="1200" dirty="0" smtClean="0">
              <a:solidFill>
                <a:schemeClr val="tx1"/>
              </a:solidFill>
              <a:effectLst/>
              <a:latin typeface="+mn-lt"/>
              <a:ea typeface="+mn-ea"/>
              <a:cs typeface="+mn-cs"/>
            </a:endParaRPr>
          </a:p>
          <a:p>
            <a:endParaRPr lang="lv-LV"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cooperation with other participants in the financial market, </a:t>
            </a:r>
            <a:r>
              <a:rPr lang="lv-LV" sz="1200" kern="1200" dirty="0" smtClean="0">
                <a:solidFill>
                  <a:schemeClr val="tx1"/>
                </a:solidFill>
                <a:effectLst/>
                <a:latin typeface="+mn-lt"/>
                <a:ea typeface="+mn-ea"/>
                <a:cs typeface="+mn-cs"/>
              </a:rPr>
              <a:t>Altum </a:t>
            </a:r>
            <a:r>
              <a:rPr lang="en-GB" sz="1200" kern="1200" dirty="0" smtClean="0">
                <a:solidFill>
                  <a:schemeClr val="tx1"/>
                </a:solidFill>
                <a:effectLst/>
                <a:latin typeface="+mn-lt"/>
                <a:ea typeface="+mn-ea"/>
                <a:cs typeface="+mn-cs"/>
              </a:rPr>
              <a:t>constantly develop the services offered, in order to provide suitable financing solutions in a changing economic environment.</a:t>
            </a:r>
            <a:endParaRPr lang="lv-LV" sz="1200" kern="1200" dirty="0" smtClean="0">
              <a:solidFill>
                <a:schemeClr val="tx1"/>
              </a:solidFill>
              <a:effectLst/>
              <a:latin typeface="+mn-lt"/>
              <a:ea typeface="+mn-ea"/>
              <a:cs typeface="+mn-cs"/>
            </a:endParaRPr>
          </a:p>
          <a:p>
            <a:endParaRPr lang="lv-LV" dirty="0" smtClean="0"/>
          </a:p>
          <a:p>
            <a:r>
              <a:rPr lang="lv-LV" sz="1200" b="1" kern="1200" dirty="0" smtClean="0">
                <a:solidFill>
                  <a:schemeClr val="tx1"/>
                </a:solidFill>
                <a:effectLst/>
                <a:latin typeface="+mn-lt"/>
                <a:ea typeface="+mn-ea"/>
                <a:cs typeface="+mn-cs"/>
              </a:rPr>
              <a:t>A</a:t>
            </a:r>
            <a:r>
              <a:rPr lang="en-GB" sz="1200" b="1" kern="1200" dirty="0" err="1" smtClean="0">
                <a:solidFill>
                  <a:schemeClr val="tx1"/>
                </a:solidFill>
                <a:effectLst/>
                <a:latin typeface="+mn-lt"/>
                <a:ea typeface="+mn-ea"/>
                <a:cs typeface="+mn-cs"/>
              </a:rPr>
              <a:t>im</a:t>
            </a:r>
            <a:r>
              <a:rPr lang="en-GB" sz="1200" b="1" kern="1200" dirty="0" smtClean="0">
                <a:solidFill>
                  <a:schemeClr val="tx1"/>
                </a:solidFill>
                <a:effectLst/>
                <a:latin typeface="+mn-lt"/>
                <a:ea typeface="+mn-ea"/>
                <a:cs typeface="+mn-cs"/>
              </a:rPr>
              <a:t> are: </a:t>
            </a:r>
            <a:endParaRPr lang="lv-LV" sz="1200" b="1" kern="1200" dirty="0" smtClean="0">
              <a:solidFill>
                <a:schemeClr val="tx1"/>
              </a:solidFill>
              <a:effectLst/>
              <a:latin typeface="+mn-lt"/>
              <a:ea typeface="+mn-ea"/>
              <a:cs typeface="+mn-cs"/>
            </a:endParaRPr>
          </a:p>
          <a:p>
            <a:pPr lvl="0"/>
            <a:r>
              <a:rPr lang="lv-LV" sz="1200" kern="1200" dirty="0" smtClean="0">
                <a:solidFill>
                  <a:schemeClr val="tx1"/>
                </a:solidFill>
                <a:effectLst/>
                <a:latin typeface="+mn-lt"/>
                <a:ea typeface="+mn-ea"/>
                <a:cs typeface="+mn-cs"/>
              </a:rPr>
              <a:t>(1) </a:t>
            </a:r>
            <a:r>
              <a:rPr lang="en-GB" sz="1200" kern="1200" dirty="0" smtClean="0">
                <a:solidFill>
                  <a:schemeClr val="tx1"/>
                </a:solidFill>
                <a:effectLst/>
                <a:latin typeface="+mn-lt"/>
                <a:ea typeface="+mn-ea"/>
                <a:cs typeface="+mn-cs"/>
              </a:rPr>
              <a:t>implementing programmes (e.g. development programmes in line with State aid law, including notified measures declared compatible by the Commission, and channelling co-funded programmes and projects of international financial institutions) approved by the Cabinet of Ministers;</a:t>
            </a:r>
            <a:endParaRPr lang="lv-LV" sz="1200" kern="1200" dirty="0" smtClean="0">
              <a:solidFill>
                <a:schemeClr val="tx1"/>
              </a:solidFill>
              <a:effectLst/>
              <a:latin typeface="+mn-lt"/>
              <a:ea typeface="+mn-ea"/>
              <a:cs typeface="+mn-cs"/>
            </a:endParaRPr>
          </a:p>
          <a:p>
            <a:pPr lvl="0"/>
            <a:r>
              <a:rPr lang="lv-LV" sz="1200" kern="1200" dirty="0" smtClean="0">
                <a:solidFill>
                  <a:schemeClr val="tx1"/>
                </a:solidFill>
                <a:effectLst/>
                <a:latin typeface="+mn-lt"/>
                <a:ea typeface="+mn-ea"/>
                <a:cs typeface="+mn-cs"/>
              </a:rPr>
              <a:t>(2) </a:t>
            </a:r>
            <a:r>
              <a:rPr lang="en-GB" sz="1200" kern="1200" dirty="0" smtClean="0">
                <a:solidFill>
                  <a:schemeClr val="tx1"/>
                </a:solidFill>
                <a:effectLst/>
                <a:latin typeface="+mn-lt"/>
                <a:ea typeface="+mn-ea"/>
                <a:cs typeface="+mn-cs"/>
              </a:rPr>
              <a:t>taking part in the development of the State support and development programmes in accordance with the delegated tasks and in cooperation with relevant sectoral ministries, representatives of the non-governmental sector and other cooperation partners; </a:t>
            </a:r>
            <a:endParaRPr lang="lv-LV" sz="1200" kern="1200" dirty="0" smtClean="0">
              <a:solidFill>
                <a:schemeClr val="tx1"/>
              </a:solidFill>
              <a:effectLst/>
              <a:latin typeface="+mn-lt"/>
              <a:ea typeface="+mn-ea"/>
              <a:cs typeface="+mn-cs"/>
            </a:endParaRPr>
          </a:p>
          <a:p>
            <a:pPr lvl="0"/>
            <a:r>
              <a:rPr lang="lv-LV" sz="1200" kern="1200" dirty="0" smtClean="0">
                <a:solidFill>
                  <a:schemeClr val="tx1"/>
                </a:solidFill>
                <a:effectLst/>
                <a:latin typeface="+mn-lt"/>
                <a:ea typeface="+mn-ea"/>
                <a:cs typeface="+mn-cs"/>
              </a:rPr>
              <a:t>(3) </a:t>
            </a:r>
            <a:r>
              <a:rPr lang="en-GB" sz="1200" kern="1200" dirty="0" smtClean="0">
                <a:solidFill>
                  <a:schemeClr val="tx1"/>
                </a:solidFill>
                <a:effectLst/>
                <a:latin typeface="+mn-lt"/>
                <a:ea typeface="+mn-ea"/>
                <a:cs typeface="+mn-cs"/>
              </a:rPr>
              <a:t>collecting and providing information to policy makers about State support and development programmes;</a:t>
            </a:r>
            <a:endParaRPr lang="lv-LV" sz="1200" kern="1200" dirty="0" smtClean="0">
              <a:solidFill>
                <a:schemeClr val="tx1"/>
              </a:solidFill>
              <a:effectLst/>
              <a:latin typeface="+mn-lt"/>
              <a:ea typeface="+mn-ea"/>
              <a:cs typeface="+mn-cs"/>
            </a:endParaRPr>
          </a:p>
          <a:p>
            <a:pPr lvl="0"/>
            <a:r>
              <a:rPr lang="lv-LV" sz="1200" kern="1200" dirty="0" smtClean="0">
                <a:solidFill>
                  <a:schemeClr val="tx1"/>
                </a:solidFill>
                <a:effectLst/>
                <a:latin typeface="+mn-lt"/>
                <a:ea typeface="+mn-ea"/>
                <a:cs typeface="+mn-cs"/>
              </a:rPr>
              <a:t>(4) </a:t>
            </a:r>
            <a:r>
              <a:rPr lang="en-GB" sz="1200" kern="1200" dirty="0" smtClean="0">
                <a:solidFill>
                  <a:schemeClr val="tx1"/>
                </a:solidFill>
                <a:effectLst/>
                <a:latin typeface="+mn-lt"/>
                <a:ea typeface="+mn-ea"/>
                <a:cs typeface="+mn-cs"/>
              </a:rPr>
              <a:t>ensuring professional supervision and coordination of the financial engineering instruments and development programmes. </a:t>
            </a:r>
            <a:endParaRPr lang="lv-LV" sz="1200" kern="1200" dirty="0" smtClean="0">
              <a:solidFill>
                <a:schemeClr val="tx1"/>
              </a:solidFill>
              <a:effectLst/>
              <a:latin typeface="+mn-lt"/>
              <a:ea typeface="+mn-ea"/>
              <a:cs typeface="+mn-cs"/>
            </a:endParaRPr>
          </a:p>
          <a:p>
            <a:endParaRPr lang="lv-LV" dirty="0" smtClean="0"/>
          </a:p>
          <a:p>
            <a:endParaRPr lang="lv-LV" dirty="0"/>
          </a:p>
        </p:txBody>
      </p:sp>
      <p:sp>
        <p:nvSpPr>
          <p:cNvPr id="4" name="Slide Number Placeholder 3"/>
          <p:cNvSpPr>
            <a:spLocks noGrp="1"/>
          </p:cNvSpPr>
          <p:nvPr>
            <p:ph type="sldNum" sz="quarter" idx="10"/>
          </p:nvPr>
        </p:nvSpPr>
        <p:spPr/>
        <p:txBody>
          <a:bodyPr/>
          <a:lstStyle/>
          <a:p>
            <a:fld id="{79353870-D6EE-4A76-8599-23BCA3194C85}" type="slidenum">
              <a:rPr lang="lv-LV" smtClean="0"/>
              <a:pPr/>
              <a:t>3</a:t>
            </a:fld>
            <a:endParaRPr lang="lv-LV"/>
          </a:p>
        </p:txBody>
      </p:sp>
    </p:spTree>
    <p:extLst>
      <p:ext uri="{BB962C8B-B14F-4D97-AF65-F5344CB8AC3E}">
        <p14:creationId xmlns:p14="http://schemas.microsoft.com/office/powerpoint/2010/main" val="312628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lgn="just" defTabSz="938213" eaLnBrk="0" fontAlgn="base" hangingPunct="0">
              <a:spcBef>
                <a:spcPct val="20000"/>
              </a:spcBef>
            </a:pPr>
            <a:r>
              <a:rPr lang="lv-LV" altLang="lv-LV" dirty="0" smtClean="0"/>
              <a:t>DME – </a:t>
            </a:r>
            <a:r>
              <a:rPr lang="lv-LV" altLang="lv-LV" dirty="0" err="1" smtClean="0"/>
              <a:t>heat</a:t>
            </a:r>
            <a:r>
              <a:rPr lang="lv-LV" altLang="lv-LV" dirty="0" smtClean="0"/>
              <a:t> </a:t>
            </a:r>
            <a:r>
              <a:rPr lang="lv-LV" altLang="lv-LV" dirty="0" err="1" smtClean="0"/>
              <a:t>insulation</a:t>
            </a:r>
            <a:r>
              <a:rPr lang="lv-LV" altLang="lv-LV" dirty="0" smtClean="0"/>
              <a:t> </a:t>
            </a:r>
            <a:r>
              <a:rPr lang="lv-LV" altLang="lv-LV" dirty="0" err="1" smtClean="0"/>
              <a:t>for</a:t>
            </a:r>
            <a:r>
              <a:rPr lang="lv-LV" altLang="lv-LV" dirty="0" smtClean="0"/>
              <a:t> </a:t>
            </a:r>
            <a:r>
              <a:rPr lang="lv-LV" altLang="lv-LV" dirty="0" err="1" smtClean="0"/>
              <a:t>appartment</a:t>
            </a:r>
            <a:r>
              <a:rPr lang="lv-LV" altLang="lv-LV" dirty="0" smtClean="0"/>
              <a:t> </a:t>
            </a:r>
            <a:r>
              <a:rPr lang="lv-LV" altLang="lv-LV" dirty="0" err="1" smtClean="0"/>
              <a:t>houses</a:t>
            </a:r>
            <a:r>
              <a:rPr lang="lv-LV" altLang="lv-LV" dirty="0" smtClean="0"/>
              <a:t>: </a:t>
            </a:r>
            <a:r>
              <a:rPr lang="lv-LV" altLang="lv-LV" dirty="0" err="1" smtClean="0"/>
              <a:t>loans</a:t>
            </a:r>
            <a:r>
              <a:rPr lang="lv-LV" altLang="lv-LV" dirty="0" smtClean="0"/>
              <a:t> </a:t>
            </a:r>
            <a:r>
              <a:rPr lang="lv-LV" altLang="lv-LV" dirty="0" err="1" smtClean="0"/>
              <a:t>and</a:t>
            </a:r>
            <a:r>
              <a:rPr lang="lv-LV" altLang="lv-LV" dirty="0" smtClean="0"/>
              <a:t> </a:t>
            </a:r>
            <a:r>
              <a:rPr lang="lv-LV" altLang="lv-LV" dirty="0" err="1" smtClean="0"/>
              <a:t>guarantees</a:t>
            </a:r>
            <a:r>
              <a:rPr lang="lv-LV" altLang="lv-LV" dirty="0" smtClean="0"/>
              <a:t>, grants.</a:t>
            </a:r>
            <a:r>
              <a:rPr lang="lv-LV" altLang="lv-LV" baseline="0" dirty="0" smtClean="0"/>
              <a:t>  It </a:t>
            </a:r>
            <a:r>
              <a:rPr lang="lv-LV" altLang="lv-LV" baseline="0" dirty="0" err="1" smtClean="0"/>
              <a:t>is</a:t>
            </a:r>
            <a:r>
              <a:rPr lang="lv-LV" altLang="lv-LV" baseline="0" dirty="0" smtClean="0"/>
              <a:t> </a:t>
            </a:r>
            <a:r>
              <a:rPr lang="lv-LV" altLang="lv-LV" baseline="0" dirty="0" err="1" smtClean="0"/>
              <a:t>planned</a:t>
            </a:r>
            <a:r>
              <a:rPr lang="lv-LV" altLang="lv-LV" baseline="0" dirty="0" smtClean="0"/>
              <a:t> to </a:t>
            </a:r>
            <a:r>
              <a:rPr lang="lv-LV" altLang="lv-LV" baseline="0" dirty="0" err="1" smtClean="0"/>
              <a:t>reach</a:t>
            </a:r>
            <a:r>
              <a:rPr lang="lv-LV" altLang="lv-LV" baseline="0" dirty="0" smtClean="0"/>
              <a:t> </a:t>
            </a:r>
            <a:r>
              <a:rPr lang="lv-LV" altLang="lv-LV" baseline="0" dirty="0" err="1" smtClean="0"/>
              <a:t>the</a:t>
            </a:r>
            <a:r>
              <a:rPr lang="lv-LV" altLang="lv-LV" baseline="0" dirty="0" smtClean="0"/>
              <a:t> </a:t>
            </a:r>
            <a:r>
              <a:rPr lang="lv-LV" altLang="lv-LV" baseline="0" dirty="0" err="1" smtClean="0"/>
              <a:t>heat</a:t>
            </a:r>
            <a:r>
              <a:rPr lang="lv-LV" altLang="lv-LV" baseline="0" dirty="0" smtClean="0"/>
              <a:t> </a:t>
            </a:r>
            <a:r>
              <a:rPr lang="lv-LV" altLang="lv-LV" baseline="0" dirty="0" err="1" smtClean="0"/>
              <a:t>effieciency</a:t>
            </a:r>
            <a:r>
              <a:rPr lang="lv-LV" altLang="lv-LV" baseline="0" dirty="0" smtClean="0"/>
              <a:t> </a:t>
            </a:r>
            <a:r>
              <a:rPr lang="lv-LV" altLang="lv-LV" baseline="0" dirty="0" err="1" smtClean="0"/>
              <a:t>effect</a:t>
            </a:r>
            <a:r>
              <a:rPr lang="lv-LV" altLang="lv-LV" baseline="0" dirty="0" smtClean="0"/>
              <a:t> </a:t>
            </a:r>
            <a:r>
              <a:rPr lang="lv-LV" altLang="lv-LV" baseline="0" dirty="0" err="1" smtClean="0"/>
              <a:t>for</a:t>
            </a:r>
            <a:r>
              <a:rPr lang="lv-LV" altLang="lv-LV" baseline="0" dirty="0" smtClean="0"/>
              <a:t> 1700 </a:t>
            </a:r>
            <a:r>
              <a:rPr lang="lv-LV" altLang="lv-LV" baseline="0" dirty="0" err="1" smtClean="0"/>
              <a:t>houses</a:t>
            </a:r>
            <a:r>
              <a:rPr lang="lv-LV" altLang="lv-LV" baseline="0" dirty="0" smtClean="0"/>
              <a:t>, </a:t>
            </a:r>
            <a:r>
              <a:rPr lang="lv-LV" altLang="lv-LV" baseline="0" dirty="0" err="1" smtClean="0"/>
              <a:t>support</a:t>
            </a:r>
            <a:r>
              <a:rPr lang="lv-LV" altLang="lv-LV" baseline="0" dirty="0" smtClean="0"/>
              <a:t> </a:t>
            </a:r>
            <a:r>
              <a:rPr lang="lv-LV" altLang="lv-LV" baseline="0" dirty="0" err="1" smtClean="0"/>
              <a:t>amounting</a:t>
            </a:r>
            <a:r>
              <a:rPr lang="lv-LV" altLang="lv-LV" baseline="0" dirty="0" smtClean="0"/>
              <a:t> to</a:t>
            </a:r>
            <a:r>
              <a:rPr lang="lv-LV" altLang="lv-LV" sz="1700" b="1" dirty="0" smtClean="0">
                <a:solidFill>
                  <a:srgbClr val="00467F"/>
                </a:solidFill>
                <a:latin typeface="Century Gothic" pitchFamily="34" charset="0"/>
              </a:rPr>
              <a:t> 166,4 milj. </a:t>
            </a:r>
            <a:r>
              <a:rPr lang="lv-LV" altLang="lv-LV" sz="1700" b="1" dirty="0" err="1" smtClean="0">
                <a:solidFill>
                  <a:srgbClr val="00467F"/>
                </a:solidFill>
                <a:latin typeface="Century Gothic" pitchFamily="34" charset="0"/>
              </a:rPr>
              <a:t>euro</a:t>
            </a:r>
            <a:r>
              <a:rPr lang="lv-LV" altLang="lv-LV" sz="1700" dirty="0" smtClean="0">
                <a:solidFill>
                  <a:srgbClr val="00467F"/>
                </a:solidFill>
                <a:latin typeface="Century Gothic" pitchFamily="34" charset="0"/>
              </a:rPr>
              <a:t>:</a:t>
            </a:r>
            <a:r>
              <a:rPr lang="lv-LV" altLang="lv-LV" sz="1700" b="1" dirty="0" smtClean="0">
                <a:solidFill>
                  <a:srgbClr val="00467F"/>
                </a:solidFill>
                <a:latin typeface="Century Gothic" pitchFamily="34" charset="0"/>
              </a:rPr>
              <a:t> </a:t>
            </a:r>
            <a:r>
              <a:rPr lang="lv-LV" altLang="lv-LV" sz="1700" dirty="0" smtClean="0">
                <a:solidFill>
                  <a:srgbClr val="00467F"/>
                </a:solidFill>
                <a:latin typeface="Century Gothic" pitchFamily="34" charset="0"/>
              </a:rPr>
              <a:t>ERAF finansējums 141,4 milj. </a:t>
            </a:r>
            <a:r>
              <a:rPr lang="lv-LV" altLang="lv-LV" sz="1700" dirty="0" err="1" smtClean="0">
                <a:solidFill>
                  <a:srgbClr val="00467F"/>
                </a:solidFill>
                <a:latin typeface="Century Gothic" pitchFamily="34" charset="0"/>
              </a:rPr>
              <a:t>euro</a:t>
            </a:r>
            <a:r>
              <a:rPr lang="lv-LV" altLang="lv-LV" sz="1700" dirty="0" smtClean="0">
                <a:solidFill>
                  <a:srgbClr val="00467F"/>
                </a:solidFill>
                <a:latin typeface="Century Gothic" pitchFamily="34" charset="0"/>
              </a:rPr>
              <a:t>; valsts budžeta līdzfinansējums 24,9 milj. </a:t>
            </a:r>
            <a:r>
              <a:rPr lang="lv-LV" altLang="lv-LV" sz="1700" dirty="0" err="1" smtClean="0">
                <a:solidFill>
                  <a:srgbClr val="00467F"/>
                </a:solidFill>
                <a:latin typeface="Century Gothic" pitchFamily="34" charset="0"/>
              </a:rPr>
              <a:t>euro</a:t>
            </a:r>
            <a:r>
              <a:rPr lang="lv-LV" altLang="lv-LV" sz="1700" dirty="0" smtClean="0">
                <a:solidFill>
                  <a:srgbClr val="00467F"/>
                </a:solidFill>
                <a:latin typeface="Century Gothic" pitchFamily="34" charset="0"/>
              </a:rPr>
              <a:t>. </a:t>
            </a:r>
            <a:r>
              <a:rPr lang="lv-LV" altLang="lv-LV" baseline="0" dirty="0" smtClean="0"/>
              <a:t>Process </a:t>
            </a:r>
            <a:r>
              <a:rPr lang="lv-LV" altLang="lv-LV" baseline="0" dirty="0" err="1" smtClean="0"/>
              <a:t>of</a:t>
            </a:r>
            <a:r>
              <a:rPr lang="lv-LV" altLang="lv-LV" baseline="0" dirty="0" smtClean="0"/>
              <a:t> </a:t>
            </a:r>
            <a:r>
              <a:rPr lang="lv-LV" altLang="lv-LV" baseline="0" dirty="0" err="1" smtClean="0"/>
              <a:t>consultations</a:t>
            </a:r>
            <a:r>
              <a:rPr lang="lv-LV" altLang="lv-LV" baseline="0" dirty="0" smtClean="0"/>
              <a:t> starts </a:t>
            </a:r>
            <a:r>
              <a:rPr lang="lv-LV" altLang="lv-LV" baseline="0" dirty="0" err="1" smtClean="0"/>
              <a:t>as</a:t>
            </a:r>
            <a:r>
              <a:rPr lang="lv-LV" altLang="lv-LV" baseline="0" dirty="0" smtClean="0"/>
              <a:t> </a:t>
            </a:r>
            <a:r>
              <a:rPr lang="lv-LV" altLang="lv-LV" baseline="0" dirty="0" err="1" smtClean="0"/>
              <a:t>of</a:t>
            </a:r>
            <a:r>
              <a:rPr lang="lv-LV" altLang="lv-LV" baseline="0" dirty="0" smtClean="0"/>
              <a:t> </a:t>
            </a:r>
            <a:r>
              <a:rPr lang="lv-LV" altLang="lv-LV" baseline="0" dirty="0" err="1" smtClean="0"/>
              <a:t>end</a:t>
            </a:r>
            <a:r>
              <a:rPr lang="lv-LV" altLang="lv-LV" baseline="0" dirty="0" smtClean="0"/>
              <a:t> </a:t>
            </a:r>
            <a:r>
              <a:rPr lang="lv-LV" altLang="lv-LV" baseline="0" dirty="0" err="1" smtClean="0"/>
              <a:t>of</a:t>
            </a:r>
            <a:r>
              <a:rPr lang="lv-LV" altLang="lv-LV" baseline="0" dirty="0" smtClean="0"/>
              <a:t> </a:t>
            </a:r>
            <a:r>
              <a:rPr lang="lv-LV" altLang="lv-LV" baseline="0" dirty="0" err="1" smtClean="0"/>
              <a:t>April</a:t>
            </a:r>
            <a:r>
              <a:rPr lang="lv-LV" altLang="lv-LV" baseline="0" dirty="0" smtClean="0"/>
              <a:t> 2016 </a:t>
            </a:r>
            <a:r>
              <a:rPr lang="lv-LV" altLang="lv-LV" baseline="0" dirty="0" err="1" smtClean="0"/>
              <a:t>and</a:t>
            </a:r>
            <a:r>
              <a:rPr lang="lv-LV" altLang="lv-LV" baseline="0" dirty="0" smtClean="0"/>
              <a:t> first </a:t>
            </a:r>
            <a:r>
              <a:rPr lang="lv-LV" altLang="lv-LV" baseline="0" dirty="0" err="1" smtClean="0"/>
              <a:t>support</a:t>
            </a:r>
            <a:r>
              <a:rPr lang="lv-LV" altLang="lv-LV" baseline="0" dirty="0" smtClean="0"/>
              <a:t> </a:t>
            </a:r>
            <a:r>
              <a:rPr lang="lv-LV" altLang="lv-LV" baseline="0" dirty="0" err="1" smtClean="0"/>
              <a:t>planned</a:t>
            </a:r>
            <a:r>
              <a:rPr lang="lv-LV" altLang="lv-LV" baseline="0" dirty="0" smtClean="0"/>
              <a:t> </a:t>
            </a:r>
            <a:r>
              <a:rPr lang="lv-LV" altLang="lv-LV" baseline="0" dirty="0" err="1" smtClean="0"/>
              <a:t>as</a:t>
            </a:r>
            <a:r>
              <a:rPr lang="lv-LV" altLang="lv-LV" baseline="0" dirty="0" smtClean="0"/>
              <a:t> </a:t>
            </a:r>
            <a:r>
              <a:rPr lang="lv-LV" altLang="lv-LV" baseline="0" dirty="0" err="1" smtClean="0"/>
              <a:t>of</a:t>
            </a:r>
            <a:r>
              <a:rPr lang="lv-LV" altLang="lv-LV" baseline="0" dirty="0" smtClean="0"/>
              <a:t> </a:t>
            </a:r>
            <a:r>
              <a:rPr lang="lv-LV" altLang="lv-LV" baseline="0" dirty="0" err="1" smtClean="0"/>
              <a:t>July</a:t>
            </a:r>
            <a:r>
              <a:rPr lang="lv-LV" altLang="lv-LV" baseline="0" dirty="0" smtClean="0"/>
              <a:t> 2016</a:t>
            </a:r>
            <a:endParaRPr lang="lv-LV" altLang="lv-LV" dirty="0" smtClean="0"/>
          </a:p>
          <a:p>
            <a:endParaRPr lang="lv-LV" altLang="lv-LV" dirty="0" smtClean="0"/>
          </a:p>
          <a:p>
            <a:r>
              <a:rPr lang="lv-LV" altLang="lv-LV" dirty="0" err="1" smtClean="0"/>
              <a:t>Altum</a:t>
            </a:r>
            <a:r>
              <a:rPr lang="lv-LV" altLang="lv-LV" dirty="0" smtClean="0"/>
              <a:t> realizē</a:t>
            </a:r>
            <a:r>
              <a:rPr lang="lv-LV" altLang="lv-LV" baseline="0" dirty="0" smtClean="0"/>
              <a:t> valsts atbalsta programmas četros pamatvirzienos: </a:t>
            </a:r>
          </a:p>
          <a:p>
            <a:r>
              <a:rPr lang="lv-LV" altLang="lv-LV" baseline="0" dirty="0" smtClean="0"/>
              <a:t>(1) Atbalsts uzņēmējdarbībai jomās ar </a:t>
            </a:r>
            <a:r>
              <a:rPr lang="lv-LV" altLang="lv-LV" b="1" baseline="0" dirty="0" smtClean="0"/>
              <a:t>paaugstinātu risku </a:t>
            </a:r>
            <a:r>
              <a:rPr lang="lv-LV" altLang="lv-LV" baseline="0" dirty="0" smtClean="0"/>
              <a:t>(trūkst nodrošinājuma, kapitāla, pieredzes), īpašu uzsvaru liekot </a:t>
            </a:r>
            <a:r>
              <a:rPr lang="lv-LV" altLang="lv-LV" dirty="0" smtClean="0"/>
              <a:t>uz </a:t>
            </a:r>
            <a:r>
              <a:rPr lang="lv-LV" altLang="lv-LV" b="1" dirty="0" smtClean="0"/>
              <a:t>biznesa uzsācēju</a:t>
            </a:r>
            <a:r>
              <a:rPr lang="lv-LV" altLang="lv-LV" b="1" baseline="0" dirty="0" smtClean="0"/>
              <a:t> </a:t>
            </a:r>
            <a:r>
              <a:rPr lang="lv-LV" altLang="lv-LV" baseline="0" dirty="0" smtClean="0"/>
              <a:t>apmācību, </a:t>
            </a:r>
            <a:r>
              <a:rPr lang="lv-LV" altLang="lv-LV" baseline="0" dirty="0" err="1" smtClean="0"/>
              <a:t>mentoringu</a:t>
            </a:r>
            <a:r>
              <a:rPr lang="lv-LV" altLang="lv-LV" baseline="0" dirty="0" smtClean="0"/>
              <a:t> un finansēšanu</a:t>
            </a:r>
            <a:endParaRPr lang="lv-LV" altLang="lv-LV" dirty="0" smtClean="0"/>
          </a:p>
          <a:p>
            <a:pPr lvl="0"/>
            <a:r>
              <a:rPr lang="lv-LV" sz="1200" kern="1200" dirty="0" smtClean="0">
                <a:solidFill>
                  <a:schemeClr val="tx1"/>
                </a:solidFill>
                <a:effectLst/>
                <a:latin typeface="+mn-lt"/>
                <a:ea typeface="+mn-ea"/>
                <a:cs typeface="+mn-cs"/>
              </a:rPr>
              <a:t>(2) Daudzpusīgs piedāvājums lauksaimniecības nozares attīstībai</a:t>
            </a:r>
          </a:p>
          <a:p>
            <a:pPr lvl="0"/>
            <a:r>
              <a:rPr lang="lv-LV" sz="1200" kern="1200" dirty="0" smtClean="0">
                <a:solidFill>
                  <a:schemeClr val="tx1"/>
                </a:solidFill>
                <a:effectLst/>
                <a:latin typeface="+mn-lt"/>
                <a:ea typeface="+mn-ea"/>
                <a:cs typeface="+mn-cs"/>
              </a:rPr>
              <a:t>(3) </a:t>
            </a:r>
            <a:r>
              <a:rPr lang="lv-LV" sz="1200" b="1" kern="1200" dirty="0" smtClean="0">
                <a:solidFill>
                  <a:schemeClr val="tx1"/>
                </a:solidFill>
                <a:effectLst/>
                <a:latin typeface="+mn-lt"/>
                <a:ea typeface="+mn-ea"/>
                <a:cs typeface="+mn-cs"/>
              </a:rPr>
              <a:t>Komplekss atbalsts </a:t>
            </a:r>
            <a:r>
              <a:rPr lang="lv-LV" sz="1200" kern="1200" dirty="0" smtClean="0">
                <a:solidFill>
                  <a:schemeClr val="tx1"/>
                </a:solidFill>
                <a:effectLst/>
                <a:latin typeface="+mn-lt"/>
                <a:ea typeface="+mn-ea"/>
                <a:cs typeface="+mn-cs"/>
              </a:rPr>
              <a:t>dzīvojamo ēku īpašniekiem energoefektivitātes paaugstināšanā</a:t>
            </a:r>
          </a:p>
          <a:p>
            <a:pPr lvl="0"/>
            <a:r>
              <a:rPr lang="lv-LV" sz="1200" kern="1200" dirty="0" smtClean="0">
                <a:solidFill>
                  <a:schemeClr val="tx1"/>
                </a:solidFill>
                <a:effectLst/>
                <a:latin typeface="+mn-lt"/>
                <a:ea typeface="+mn-ea"/>
                <a:cs typeface="+mn-cs"/>
              </a:rPr>
              <a:t>(4) Citas valsts deleģētas funkcijas, piemēram,</a:t>
            </a:r>
            <a:r>
              <a:rPr lang="lv-LV" sz="1200" kern="1200" baseline="0" dirty="0" smtClean="0">
                <a:solidFill>
                  <a:schemeClr val="tx1"/>
                </a:solidFill>
                <a:effectLst/>
                <a:latin typeface="+mn-lt"/>
                <a:ea typeface="+mn-ea"/>
                <a:cs typeface="+mn-cs"/>
              </a:rPr>
              <a:t> garantijas mājokļa iegādei ģimenēm ar bērniem</a:t>
            </a:r>
            <a:endParaRPr lang="lv-LV" sz="1200" kern="1200" dirty="0" smtClean="0">
              <a:solidFill>
                <a:schemeClr val="tx1"/>
              </a:solidFill>
              <a:effectLst/>
              <a:latin typeface="+mn-lt"/>
              <a:ea typeface="+mn-ea"/>
              <a:cs typeface="+mn-cs"/>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BA2D657-29A4-4ED4-8159-BCD014E4DBBE}" type="slidenum">
              <a:rPr lang="lv-LV" altLang="lv-LV" smtClean="0">
                <a:solidFill>
                  <a:srgbClr val="000000"/>
                </a:solidFill>
              </a:rPr>
              <a:pPr eaLnBrk="1" hangingPunct="1">
                <a:spcBef>
                  <a:spcPct val="0"/>
                </a:spcBef>
              </a:pPr>
              <a:t>4</a:t>
            </a:fld>
            <a:endParaRPr lang="lv-LV" altLang="lv-LV" smtClean="0">
              <a:solidFill>
                <a:srgbClr val="000000"/>
              </a:solidFill>
            </a:endParaRPr>
          </a:p>
        </p:txBody>
      </p:sp>
    </p:spTree>
    <p:extLst>
      <p:ext uri="{BB962C8B-B14F-4D97-AF65-F5344CB8AC3E}">
        <p14:creationId xmlns:p14="http://schemas.microsoft.com/office/powerpoint/2010/main" val="18671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t>InnovFin SME</a:t>
            </a:r>
            <a:r>
              <a:rPr lang="lv-LV" sz="1200" baseline="0" dirty="0" smtClean="0"/>
              <a:t> Guarantee: counter-guarantee facility to improve access to finance for research &amp; innovation intensive SMEs and small Mid-caps (info: employees up to 499). </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baseline="0" dirty="0" smtClean="0"/>
              <a:t>Thanks to the EIF counter-guarantee more risk finance is available to financial recipients at a reduced guarantee fee rate. </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baseline="0" dirty="0" smtClean="0"/>
              <a:t>Under this facility EIF provide counter-guarantee to selected Financial Intermediaries, in return for a fee (mums jāmaksā EIF - </a:t>
            </a:r>
            <a:r>
              <a:rPr lang="lv-LV" sz="1200" kern="1200" dirty="0" smtClean="0">
                <a:solidFill>
                  <a:schemeClr val="tx1"/>
                </a:solidFill>
                <a:effectLst/>
                <a:latin typeface="+mn-lt"/>
                <a:ea typeface="+mn-ea"/>
                <a:cs typeface="+mn-cs"/>
              </a:rPr>
              <a:t>0.5% per annum with respect to an SME Transaction and 0.8% per annum with respect to a Small Mid-cap Transaction)</a:t>
            </a:r>
            <a:r>
              <a:rPr lang="lv-LV" sz="1200" baseline="0" dirty="0" smtClean="0"/>
              <a:t>. (info: direct guarantee būtu Altum aizdevumu programmām, bet counter – guarantee Altum garantiju programmām).</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Altum allocates the eligible transactions to the portfolio</a:t>
            </a:r>
            <a:r>
              <a:rPr lang="lv-LV" sz="1200" dirty="0" smtClean="0"/>
              <a:t>. </a:t>
            </a:r>
            <a:endParaRPr lang="lv-LV" sz="1200" b="1" kern="1200" dirty="0" smtClean="0">
              <a:solidFill>
                <a:schemeClr val="tx1"/>
              </a:solidFill>
              <a:effectLst/>
              <a:latin typeface="+mn-lt"/>
              <a:ea typeface="+mn-ea"/>
              <a:cs typeface="+mn-cs"/>
            </a:endParaRPr>
          </a:p>
          <a:p>
            <a:r>
              <a:rPr lang="lv-LV" sz="1200" b="1" kern="1200" dirty="0" smtClean="0">
                <a:solidFill>
                  <a:schemeClr val="tx1"/>
                </a:solidFill>
                <a:effectLst/>
                <a:latin typeface="+mn-lt"/>
                <a:ea typeface="+mn-ea"/>
                <a:cs typeface="+mn-cs"/>
              </a:rPr>
              <a:t>Eligible financing: </a:t>
            </a:r>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(1) New loans, credit lines, and/or financial leases</a:t>
            </a:r>
            <a:r>
              <a:rPr lang="lv-LV" sz="1200" kern="1200" baseline="0" dirty="0" smtClean="0">
                <a:solidFill>
                  <a:schemeClr val="tx1"/>
                </a:solidFill>
                <a:effectLst/>
                <a:latin typeface="+mn-lt"/>
                <a:ea typeface="+mn-ea"/>
                <a:cs typeface="+mn-cs"/>
              </a:rPr>
              <a:t>;</a:t>
            </a:r>
          </a:p>
          <a:p>
            <a:pPr lvl="0"/>
            <a:r>
              <a:rPr lang="lv-LV" sz="1200" kern="1200" dirty="0" smtClean="0">
                <a:solidFill>
                  <a:schemeClr val="tx1"/>
                </a:solidFill>
                <a:effectLst/>
                <a:latin typeface="+mn-lt"/>
                <a:ea typeface="+mn-ea"/>
                <a:cs typeface="+mn-cs"/>
              </a:rPr>
              <a:t>(2) Innovative:</a:t>
            </a:r>
          </a:p>
          <a:p>
            <a:pPr lvl="1"/>
            <a:r>
              <a:rPr lang="lv-LV" sz="1200" kern="1200" dirty="0" smtClean="0">
                <a:solidFill>
                  <a:schemeClr val="tx1"/>
                </a:solidFill>
                <a:effectLst/>
                <a:latin typeface="+mn-lt"/>
                <a:ea typeface="+mn-ea"/>
                <a:cs typeface="+mn-cs"/>
              </a:rPr>
              <a:t>- “innovative” SMEs/Small Mid-caps, i.e. satisfying at least one of a list of pre-defined criteria; </a:t>
            </a:r>
          </a:p>
          <a:p>
            <a:pPr lvl="1"/>
            <a:r>
              <a:rPr lang="lv-LV" sz="1200" kern="1200" dirty="0" smtClean="0">
                <a:solidFill>
                  <a:schemeClr val="tx1"/>
                </a:solidFill>
                <a:effectLst/>
                <a:latin typeface="+mn-lt"/>
                <a:ea typeface="+mn-ea"/>
                <a:cs typeface="+mn-cs"/>
              </a:rPr>
              <a:t>- invest in producing or developing innovative products, processes and/or services and where there is a risk of technological or industrial failure; or </a:t>
            </a:r>
          </a:p>
          <a:p>
            <a:pPr lvl="1"/>
            <a:r>
              <a:rPr lang="lv-LV" sz="1200" kern="1200" dirty="0" smtClean="0">
                <a:solidFill>
                  <a:schemeClr val="tx1"/>
                </a:solidFill>
                <a:effectLst/>
                <a:latin typeface="+mn-lt"/>
                <a:ea typeface="+mn-ea"/>
                <a:cs typeface="+mn-cs"/>
              </a:rPr>
              <a:t>- “fast growing enterprises”, measured by employment or by turnover: annual increase &gt; 20% </a:t>
            </a:r>
          </a:p>
          <a:p>
            <a:pPr lvl="0"/>
            <a:r>
              <a:rPr lang="lv-LV" sz="1200" kern="1200" dirty="0" smtClean="0">
                <a:solidFill>
                  <a:schemeClr val="tx1"/>
                </a:solidFill>
                <a:effectLst/>
                <a:latin typeface="+mn-lt"/>
                <a:ea typeface="+mn-ea"/>
                <a:cs typeface="+mn-cs"/>
              </a:rPr>
              <a:t>(3) Loan amount: min EUR 150k (max 7.5 MEUR)</a:t>
            </a:r>
          </a:p>
          <a:p>
            <a:pPr lvl="0"/>
            <a:r>
              <a:rPr lang="lv-LV" sz="1200" kern="1200" dirty="0" smtClean="0">
                <a:solidFill>
                  <a:schemeClr val="tx1"/>
                </a:solidFill>
                <a:effectLst/>
                <a:latin typeface="+mn-lt"/>
                <a:ea typeface="+mn-ea"/>
                <a:cs typeface="+mn-cs"/>
              </a:rPr>
              <a:t>(4)</a:t>
            </a:r>
            <a:r>
              <a:rPr lang="lv-LV" sz="1200" kern="1200" baseline="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Loan maturity: min 1 year – max 10 years </a:t>
            </a:r>
          </a:p>
          <a:p>
            <a:pPr lvl="0"/>
            <a:endParaRPr lang="lv-LV" sz="1200" kern="1200" baseline="0" dirty="0" smtClean="0">
              <a:solidFill>
                <a:schemeClr val="tx1"/>
              </a:solidFill>
              <a:effectLst/>
              <a:latin typeface="+mn-lt"/>
              <a:ea typeface="+mn-ea"/>
              <a:cs typeface="+mn-cs"/>
            </a:endParaRPr>
          </a:p>
          <a:p>
            <a:pPr lvl="0"/>
            <a:r>
              <a:rPr lang="lv-LV" sz="1200" baseline="0" dirty="0" smtClean="0"/>
              <a:t>InnovFIn programmas mininālā aizdevuma summa ir 25 TEUR, bet tā kā veidojam kombinēto variantu ar COSME programmu, tad šīs programmas ietvaros mēs nosakām minimālo summu 150 TEUR. </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smtClean="0"/>
          </a:p>
          <a:p>
            <a:endParaRPr lang="lv-LV" dirty="0"/>
          </a:p>
        </p:txBody>
      </p:sp>
      <p:sp>
        <p:nvSpPr>
          <p:cNvPr id="4" name="Slide Number Placeholder 3"/>
          <p:cNvSpPr>
            <a:spLocks noGrp="1"/>
          </p:cNvSpPr>
          <p:nvPr>
            <p:ph type="sldNum" sz="quarter" idx="10"/>
          </p:nvPr>
        </p:nvSpPr>
        <p:spPr/>
        <p:txBody>
          <a:bodyPr/>
          <a:lstStyle/>
          <a:p>
            <a:fld id="{79353870-D6EE-4A76-8599-23BCA3194C85}" type="slidenum">
              <a:rPr lang="lv-LV" smtClean="0"/>
              <a:pPr/>
              <a:t>5</a:t>
            </a:fld>
            <a:endParaRPr lang="lv-LV"/>
          </a:p>
        </p:txBody>
      </p:sp>
    </p:spTree>
    <p:extLst>
      <p:ext uri="{BB962C8B-B14F-4D97-AF65-F5344CB8AC3E}">
        <p14:creationId xmlns:p14="http://schemas.microsoft.com/office/powerpoint/2010/main" val="93622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008040"/>
              </a:buClr>
            </a:pPr>
            <a:r>
              <a:rPr lang="lv-LV" altLang="lv-LV" sz="1800" b="1" dirty="0" smtClean="0">
                <a:solidFill>
                  <a:srgbClr val="003A65"/>
                </a:solidFill>
                <a:latin typeface="Century Gothic" pitchFamily="34" charset="0"/>
                <a:cs typeface="Arial" pitchFamily="34" charset="0"/>
              </a:rPr>
              <a:t>DMS – </a:t>
            </a:r>
            <a:r>
              <a:rPr lang="lv-LV" altLang="lv-LV" sz="1800" b="1" dirty="0" err="1" smtClean="0">
                <a:solidFill>
                  <a:srgbClr val="003A65"/>
                </a:solidFill>
                <a:latin typeface="Century Gothic" pitchFamily="34" charset="0"/>
                <a:cs typeface="Arial" pitchFamily="34" charset="0"/>
              </a:rPr>
              <a:t>appartment</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houses</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insulation</a:t>
            </a:r>
            <a:r>
              <a:rPr lang="lv-LV" altLang="lv-LV" sz="1800" b="1" dirty="0" smtClean="0">
                <a:solidFill>
                  <a:srgbClr val="003A65"/>
                </a:solidFill>
                <a:latin typeface="Century Gothic" pitchFamily="34" charset="0"/>
                <a:cs typeface="Arial" pitchFamily="34" charset="0"/>
              </a:rPr>
              <a:t> – garantijas līdz 15 gadiem</a:t>
            </a:r>
          </a:p>
          <a:p>
            <a:pPr lvl="1">
              <a:buClr>
                <a:srgbClr val="008040"/>
              </a:buClr>
            </a:pPr>
            <a:endParaRPr lang="lv-LV" altLang="lv-LV" sz="1800" b="1" dirty="0" smtClean="0">
              <a:solidFill>
                <a:srgbClr val="003A65"/>
              </a:solidFill>
              <a:latin typeface="Century Gothic" pitchFamily="34" charset="0"/>
              <a:cs typeface="Arial" pitchFamily="34" charset="0"/>
            </a:endParaRPr>
          </a:p>
          <a:p>
            <a:pPr lvl="1">
              <a:buClr>
                <a:srgbClr val="008040"/>
              </a:buClr>
            </a:pPr>
            <a:r>
              <a:rPr lang="lv-LV" altLang="lv-LV" sz="1800" b="1" dirty="0" smtClean="0">
                <a:solidFill>
                  <a:srgbClr val="003A65"/>
                </a:solidFill>
                <a:latin typeface="Century Gothic" pitchFamily="34" charset="0"/>
                <a:cs typeface="Arial" pitchFamily="34" charset="0"/>
              </a:rPr>
              <a:t>Saskaņā ar likumu Par valsts budžetu 2016.gadam Valsts saistību apmērs par ALTUM izsniegtajām garantijām ir EUR 100 247 000 apmērā</a:t>
            </a:r>
          </a:p>
          <a:p>
            <a:pPr lvl="1">
              <a:buClr>
                <a:srgbClr val="008040"/>
              </a:buClr>
            </a:pPr>
            <a:r>
              <a:rPr lang="lv-LV" altLang="lv-LV" sz="1800" i="1" u="sng" dirty="0" smtClean="0">
                <a:solidFill>
                  <a:srgbClr val="004C6F"/>
                </a:solidFill>
                <a:latin typeface="Century Gothic" pitchFamily="34" charset="0"/>
                <a:ea typeface="PF Agora Sans Pro"/>
                <a:cs typeface="PF Agora Sans Pro"/>
              </a:rPr>
              <a:t>Svarīgi:</a:t>
            </a:r>
            <a:r>
              <a:rPr lang="lv-LV" altLang="lv-LV" sz="1800" i="1" dirty="0" smtClean="0">
                <a:solidFill>
                  <a:srgbClr val="004C6F"/>
                </a:solidFill>
                <a:latin typeface="Century Gothic" pitchFamily="34" charset="0"/>
                <a:ea typeface="PF Agora Sans Pro"/>
                <a:cs typeface="PF Agora Sans Pro"/>
              </a:rPr>
              <a:t> Valsts saistības attiecas uz visām lauksaimnieku garantijām un 2016. gadā piešķirtajām komersantu garantijām</a:t>
            </a:r>
          </a:p>
          <a:p>
            <a:endParaRPr lang="lv-LV" altLang="lv-LV" dirty="0" smtClean="0"/>
          </a:p>
          <a:p>
            <a:r>
              <a:rPr lang="lv-LV" altLang="lv-LV" b="1" dirty="0" smtClean="0"/>
              <a:t>Nozares, kurām kredītu garantijas neizsniedz: </a:t>
            </a:r>
            <a:r>
              <a:rPr lang="lv-LV" altLang="lv-LV" dirty="0" smtClean="0"/>
              <a:t>finanšu un apdrošināšanas darbības; transportlīdzekļu, individuālās lietošanas priekšmetu, sadzīves aparatūras un iekārtu iznomāšana; operācijas ar nekustamo īpašumu, izņemot gadījumus, ja garantija tiek piešķirta darbības programmas "Infrastruktūra un pakalpojumi" papildinājuma 3.4.4.1.aktivitātes "Daudzdzīvokļu māju siltumnoturības uzlabošanas pasākumi" projekta īstenošanai vai nekustamā industriālā īpašuma attīstīšanai;</a:t>
            </a:r>
          </a:p>
          <a:p>
            <a:r>
              <a:rPr lang="lv-LV" altLang="lv-LV" dirty="0" smtClean="0"/>
              <a:t>azartspēles un derības; ieroču, munīcijas, tabakas izstrādājumu, alus un alkoholisko dzērienu ražošana un tirdzniecība.</a:t>
            </a:r>
          </a:p>
          <a:p>
            <a:r>
              <a:rPr lang="lv-LV" altLang="lv-LV" b="1" dirty="0" smtClean="0"/>
              <a:t>Darbības, kurām kredītu garantijas neizsniedz: </a:t>
            </a:r>
            <a:r>
              <a:rPr lang="lv-LV" altLang="lv-LV" dirty="0" smtClean="0"/>
              <a:t>kravas autotransporta līdzekļu iegāde uzņēmumiem, kas veic komercpārvadājumus ar autotransportu; garantijas saņemšana avansa maksājumam citu Eiropas Savienības projektu īstenošanai;</a:t>
            </a:r>
          </a:p>
          <a:p>
            <a:r>
              <a:rPr lang="lv-LV" altLang="lv-LV" dirty="0" smtClean="0"/>
              <a:t>kapitālsabiedrību kapitāldaļu iegāde; darbībām, kas saistītas ar elektroenerģijas ražošanu un siltumapgādi.</a:t>
            </a:r>
          </a:p>
          <a:p>
            <a:endParaRPr lang="lv-LV" altLang="lv-LV" dirty="0" smtClean="0"/>
          </a:p>
          <a:p>
            <a:pPr eaLnBrk="1" hangingPunct="1">
              <a:spcBef>
                <a:spcPct val="0"/>
              </a:spcBef>
            </a:pPr>
            <a:endParaRPr lang="en-US" altLang="lv-LV" baseline="30000" dirty="0" smtClean="0">
              <a:solidFill>
                <a:srgbClr val="004C6F"/>
              </a:solidFill>
              <a:latin typeface="Century Gothic" pitchFamily="34" charset="0"/>
              <a:ea typeface="나눔손글씨 펜"/>
              <a:cs typeface="나눔손글씨 펜"/>
            </a:endParaRPr>
          </a:p>
          <a:p>
            <a:pPr eaLnBrk="1" hangingPunct="1">
              <a:spcBef>
                <a:spcPct val="0"/>
              </a:spcBef>
            </a:pPr>
            <a:r>
              <a:rPr lang="lv-LV" altLang="lv-LV" baseline="30000" dirty="0" smtClean="0">
                <a:solidFill>
                  <a:srgbClr val="004C6F"/>
                </a:solidFill>
                <a:latin typeface="Century Gothic" pitchFamily="34" charset="0"/>
                <a:ea typeface="나눔손글씨 펜"/>
                <a:cs typeface="나눔손글씨 펜"/>
              </a:rPr>
              <a:t>Ražotājus un pārstrādātājus</a:t>
            </a:r>
          </a:p>
          <a:p>
            <a:pPr eaLnBrk="1" hangingPunct="1">
              <a:spcBef>
                <a:spcPct val="0"/>
              </a:spcBef>
            </a:pPr>
            <a:endParaRPr lang="lv-LV" altLang="lv-LV" baseline="30000" dirty="0" smtClean="0">
              <a:solidFill>
                <a:srgbClr val="004C6F"/>
              </a:solidFill>
              <a:latin typeface="Century Gothic" pitchFamily="34" charset="0"/>
              <a:ea typeface="나눔손글씨 펜"/>
              <a:cs typeface="나눔손글씨 펜"/>
            </a:endParaRPr>
          </a:p>
          <a:p>
            <a:pPr eaLnBrk="1" hangingPunct="1">
              <a:spcBef>
                <a:spcPct val="0"/>
              </a:spcBef>
            </a:pPr>
            <a:r>
              <a:rPr lang="lv-LV" altLang="lv-LV" baseline="30000" dirty="0" smtClean="0">
                <a:solidFill>
                  <a:srgbClr val="004C6F"/>
                </a:solidFill>
                <a:latin typeface="Century Gothic" pitchFamily="34" charset="0"/>
                <a:ea typeface="나눔손글씨 펜"/>
                <a:cs typeface="나눔손글씨 펜"/>
              </a:rPr>
              <a:t>Tirgotājus</a:t>
            </a:r>
          </a:p>
          <a:p>
            <a:pPr eaLnBrk="1" hangingPunct="1">
              <a:spcBef>
                <a:spcPct val="0"/>
              </a:spcBef>
            </a:pPr>
            <a:endParaRPr lang="lv-LV" altLang="lv-LV" baseline="30000" dirty="0" smtClean="0">
              <a:solidFill>
                <a:srgbClr val="004C6F"/>
              </a:solidFill>
              <a:latin typeface="Century Gothic" pitchFamily="34" charset="0"/>
              <a:ea typeface="나눔손글씨 펜"/>
              <a:cs typeface="나눔손글씨 펜"/>
            </a:endParaRPr>
          </a:p>
          <a:p>
            <a:pPr eaLnBrk="1" hangingPunct="1">
              <a:spcBef>
                <a:spcPct val="0"/>
              </a:spcBef>
            </a:pPr>
            <a:r>
              <a:rPr lang="lv-LV" altLang="lv-LV" baseline="30000" dirty="0" smtClean="0">
                <a:solidFill>
                  <a:srgbClr val="004C6F"/>
                </a:solidFill>
                <a:latin typeface="Century Gothic" pitchFamily="34" charset="0"/>
                <a:ea typeface="나눔손글씨 펜"/>
                <a:cs typeface="나눔손글씨 펜"/>
              </a:rPr>
              <a:t>Būvniekus un industriālo nekustamo īpašumu attīstītājus</a:t>
            </a:r>
          </a:p>
          <a:p>
            <a:pPr eaLnBrk="1" hangingPunct="1">
              <a:spcBef>
                <a:spcPct val="0"/>
              </a:spcBef>
            </a:pPr>
            <a:endParaRPr lang="lv-LV" altLang="lv-LV" baseline="30000" dirty="0" smtClean="0">
              <a:solidFill>
                <a:srgbClr val="004C6F"/>
              </a:solidFill>
              <a:latin typeface="Century Gothic" pitchFamily="34" charset="0"/>
              <a:ea typeface="나눔손글씨 펜"/>
              <a:cs typeface="나눔손글씨 펜"/>
            </a:endParaRPr>
          </a:p>
          <a:p>
            <a:pPr eaLnBrk="1" hangingPunct="1">
              <a:spcBef>
                <a:spcPct val="0"/>
              </a:spcBef>
            </a:pPr>
            <a:r>
              <a:rPr lang="lv-LV" altLang="lv-LV" baseline="30000" dirty="0" smtClean="0">
                <a:solidFill>
                  <a:srgbClr val="004C6F"/>
                </a:solidFill>
                <a:latin typeface="Century Gothic" pitchFamily="34" charset="0"/>
                <a:ea typeface="나눔손글씨 펜"/>
                <a:cs typeface="나눔손글씨 펜"/>
              </a:rPr>
              <a:t>Lauksaimniekus, mežsaimniekus un zivsaimniekus</a:t>
            </a:r>
          </a:p>
          <a:p>
            <a:pPr eaLnBrk="1" hangingPunct="1">
              <a:spcBef>
                <a:spcPct val="0"/>
              </a:spcBef>
            </a:pPr>
            <a:endParaRPr lang="lv-LV" altLang="lv-LV" baseline="30000" dirty="0" smtClean="0">
              <a:solidFill>
                <a:srgbClr val="004C6F"/>
              </a:solidFill>
              <a:latin typeface="Century Gothic" pitchFamily="34" charset="0"/>
              <a:ea typeface="나눔손글씨 펜"/>
              <a:cs typeface="나눔손글씨 펜"/>
            </a:endParaRPr>
          </a:p>
          <a:p>
            <a:pPr eaLnBrk="1" hangingPunct="1">
              <a:spcBef>
                <a:spcPct val="0"/>
              </a:spcBef>
            </a:pPr>
            <a:r>
              <a:rPr lang="lv-LV" altLang="lv-LV" baseline="30000" dirty="0" smtClean="0">
                <a:solidFill>
                  <a:srgbClr val="004C6F"/>
                </a:solidFill>
                <a:latin typeface="Century Gothic" pitchFamily="34" charset="0"/>
                <a:ea typeface="나눔손글씨 펜"/>
                <a:cs typeface="나눔손글씨 펜"/>
              </a:rPr>
              <a:t>Iedzīvotājus - daudzdzīvokļu ēku energoefektivitātes uzlabošanas jomā</a:t>
            </a:r>
            <a:endParaRPr lang="lv-LV" dirty="0"/>
          </a:p>
        </p:txBody>
      </p:sp>
      <p:sp>
        <p:nvSpPr>
          <p:cNvPr id="4" name="Slide Number Placeholder 3"/>
          <p:cNvSpPr>
            <a:spLocks noGrp="1"/>
          </p:cNvSpPr>
          <p:nvPr>
            <p:ph type="sldNum" sz="quarter" idx="10"/>
          </p:nvPr>
        </p:nvSpPr>
        <p:spPr/>
        <p:txBody>
          <a:bodyPr/>
          <a:lstStyle/>
          <a:p>
            <a:fld id="{79353870-D6EE-4A76-8599-23BCA3194C85}" type="slidenum">
              <a:rPr lang="lv-LV" smtClean="0"/>
              <a:pPr/>
              <a:t>6</a:t>
            </a:fld>
            <a:endParaRPr lang="lv-LV"/>
          </a:p>
        </p:txBody>
      </p:sp>
    </p:spTree>
    <p:extLst>
      <p:ext uri="{BB962C8B-B14F-4D97-AF65-F5344CB8AC3E}">
        <p14:creationId xmlns:p14="http://schemas.microsoft.com/office/powerpoint/2010/main" val="93622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79353870-D6EE-4A76-8599-23BCA3194C85}" type="slidenum">
              <a:rPr lang="lv-LV" smtClean="0"/>
              <a:pPr/>
              <a:t>7</a:t>
            </a:fld>
            <a:endParaRPr lang="lv-LV"/>
          </a:p>
        </p:txBody>
      </p:sp>
    </p:spTree>
    <p:extLst>
      <p:ext uri="{BB962C8B-B14F-4D97-AF65-F5344CB8AC3E}">
        <p14:creationId xmlns:p14="http://schemas.microsoft.com/office/powerpoint/2010/main" val="93622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spcBef>
                <a:spcPts val="1000"/>
              </a:spcBef>
              <a:spcAft>
                <a:spcPts val="300"/>
              </a:spcAft>
              <a:buFont typeface="Wingdings" panose="05000000000000000000" pitchFamily="2" charset="2"/>
              <a:buChar char="§"/>
              <a:defRPr/>
            </a:pPr>
            <a:r>
              <a:rPr lang="lv-LV" altLang="lv-LV" sz="1800" b="1" dirty="0" err="1" smtClean="0">
                <a:solidFill>
                  <a:srgbClr val="004C6F"/>
                </a:solidFill>
                <a:latin typeface="Century Gothic" panose="020B0502020202020204" pitchFamily="34" charset="0"/>
                <a:ea typeface="PF Agora Sans Pro"/>
                <a:cs typeface="PF Agora Sans Pro"/>
              </a:rPr>
              <a:t>Mezanīna</a:t>
            </a:r>
            <a:r>
              <a:rPr lang="lv-LV" altLang="lv-LV" sz="1800" b="1" dirty="0" smtClean="0">
                <a:solidFill>
                  <a:srgbClr val="004C6F"/>
                </a:solidFill>
                <a:latin typeface="Century Gothic" panose="020B0502020202020204" pitchFamily="34" charset="0"/>
                <a:ea typeface="PF Agora Sans Pro"/>
                <a:cs typeface="PF Agora Sans Pro"/>
              </a:rPr>
              <a:t> aizdevums ir </a:t>
            </a:r>
            <a:r>
              <a:rPr lang="lv-LV" altLang="lv-LV" sz="1800" dirty="0" smtClean="0">
                <a:solidFill>
                  <a:srgbClr val="004C6F"/>
                </a:solidFill>
                <a:latin typeface="Century Gothic" panose="020B0502020202020204" pitchFamily="34" charset="0"/>
                <a:ea typeface="PF Agora Sans Pro"/>
                <a:cs typeface="PF Agora Sans Pro"/>
              </a:rPr>
              <a:t>ALTUM līdzfinansējums </a:t>
            </a:r>
            <a:r>
              <a:rPr lang="lv-LV" altLang="lv-LV" sz="1800" b="1" dirty="0" smtClean="0">
                <a:solidFill>
                  <a:srgbClr val="004C6F"/>
                </a:solidFill>
                <a:latin typeface="Century Gothic" panose="020B0502020202020204" pitchFamily="34" charset="0"/>
                <a:ea typeface="PF Agora Sans Pro"/>
                <a:cs typeface="PF Agora Sans Pro"/>
              </a:rPr>
              <a:t>kopā ar bankas aizdevumu</a:t>
            </a:r>
            <a:r>
              <a:rPr lang="lv-LV" altLang="lv-LV" sz="1800" dirty="0" smtClean="0">
                <a:solidFill>
                  <a:srgbClr val="004C6F"/>
                </a:solidFill>
                <a:latin typeface="Century Gothic" panose="020B0502020202020204" pitchFamily="34" charset="0"/>
                <a:ea typeface="PF Agora Sans Pro"/>
                <a:cs typeface="PF Agora Sans Pro"/>
              </a:rPr>
              <a:t> Aizņēmēja projektu realizēšanai.</a:t>
            </a:r>
          </a:p>
          <a:p>
            <a:pPr eaLnBrk="1" hangingPunct="1">
              <a:lnSpc>
                <a:spcPct val="110000"/>
              </a:lnSpc>
              <a:spcBef>
                <a:spcPts val="1000"/>
              </a:spcBef>
              <a:spcAft>
                <a:spcPts val="300"/>
              </a:spcAft>
              <a:buFont typeface="Wingdings" panose="05000000000000000000" pitchFamily="2" charset="2"/>
              <a:buChar char="§"/>
              <a:defRPr/>
            </a:pPr>
            <a:r>
              <a:rPr lang="lv-LV" altLang="lv-LV" sz="1800" dirty="0" smtClean="0">
                <a:solidFill>
                  <a:srgbClr val="004C6F"/>
                </a:solidFill>
                <a:latin typeface="Century Gothic" panose="020B0502020202020204" pitchFamily="34" charset="0"/>
                <a:ea typeface="PF Agora Sans Pro"/>
                <a:cs typeface="PF Agora Sans Pro"/>
              </a:rPr>
              <a:t>Izmanto gadījumos, kad uzņēmuma radīšanai vai attīstībai banka ir gatava piešķirt aizdevumu, bet prasa uzņēmumam ieguldīt lielāku savu līdzdalību projekta finansēšanā. Nepieciešamo starpību var segt ar </a:t>
            </a:r>
            <a:r>
              <a:rPr lang="lv-LV" altLang="lv-LV" sz="1800" dirty="0" err="1" smtClean="0">
                <a:solidFill>
                  <a:srgbClr val="004C6F"/>
                </a:solidFill>
                <a:latin typeface="Century Gothic" panose="020B0502020202020204" pitchFamily="34" charset="0"/>
                <a:ea typeface="PF Agora Sans Pro"/>
                <a:cs typeface="PF Agora Sans Pro"/>
              </a:rPr>
              <a:t>Mezanīna</a:t>
            </a:r>
            <a:r>
              <a:rPr lang="lv-LV" altLang="lv-LV" sz="1800" dirty="0" smtClean="0">
                <a:solidFill>
                  <a:srgbClr val="004C6F"/>
                </a:solidFill>
                <a:latin typeface="Century Gothic" panose="020B0502020202020204" pitchFamily="34" charset="0"/>
                <a:ea typeface="PF Agora Sans Pro"/>
                <a:cs typeface="PF Agora Sans Pro"/>
              </a:rPr>
              <a:t> aizdevumu.</a:t>
            </a:r>
          </a:p>
          <a:p>
            <a:pPr lvl="1">
              <a:buClr>
                <a:srgbClr val="00B4D1"/>
              </a:buClr>
              <a:buFont typeface="Wingdings" panose="05000000000000000000" pitchFamily="2" charset="2"/>
              <a:buChar char="§"/>
              <a:defRPr/>
            </a:pPr>
            <a:endParaRPr lang="lv-LV" altLang="lv-LV" dirty="0" smtClean="0">
              <a:solidFill>
                <a:srgbClr val="003A65"/>
              </a:solidFill>
              <a:latin typeface="Century Gothic" panose="020B0502020202020204" pitchFamily="34" charset="0"/>
              <a:cs typeface="Arial" panose="020B0604020202020204" pitchFamily="34" charset="0"/>
            </a:endParaRPr>
          </a:p>
          <a:p>
            <a:pPr>
              <a:defRPr/>
            </a:pPr>
            <a:r>
              <a:rPr lang="lv-LV" altLang="lv-LV" b="1" dirty="0" smtClean="0">
                <a:solidFill>
                  <a:srgbClr val="004C6F"/>
                </a:solidFill>
                <a:latin typeface="Century Gothic" pitchFamily="34" charset="0"/>
                <a:ea typeface="PF Agora Sans Pro"/>
                <a:cs typeface="PF Agora Sans Pro"/>
              </a:rPr>
              <a:t>Ja pagarina esošo </a:t>
            </a:r>
            <a:r>
              <a:rPr lang="lv-LV" altLang="lv-LV" b="1" dirty="0" err="1" smtClean="0">
                <a:solidFill>
                  <a:srgbClr val="004C6F"/>
                </a:solidFill>
                <a:latin typeface="Century Gothic" pitchFamily="34" charset="0"/>
                <a:ea typeface="PF Agora Sans Pro"/>
                <a:cs typeface="PF Agora Sans Pro"/>
              </a:rPr>
              <a:t>mezanīna</a:t>
            </a:r>
            <a:r>
              <a:rPr lang="lv-LV" altLang="lv-LV" b="1" dirty="0" smtClean="0">
                <a:solidFill>
                  <a:srgbClr val="004C6F"/>
                </a:solidFill>
                <a:latin typeface="Century Gothic" pitchFamily="34" charset="0"/>
                <a:ea typeface="PF Agora Sans Pro"/>
                <a:cs typeface="PF Agora Sans Pro"/>
              </a:rPr>
              <a:t> programmu: Apgrozāmo līdzekļu </a:t>
            </a:r>
            <a:r>
              <a:rPr lang="lv-LV" altLang="lv-LV" dirty="0" smtClean="0">
                <a:solidFill>
                  <a:srgbClr val="004C6F"/>
                </a:solidFill>
                <a:latin typeface="Century Gothic" pitchFamily="34" charset="0"/>
                <a:ea typeface="PF Agora Sans Pro"/>
                <a:cs typeface="PF Agora Sans Pro"/>
              </a:rPr>
              <a:t>aizdevuma maksimālais termiņš ir </a:t>
            </a:r>
            <a:r>
              <a:rPr lang="lv-LV" altLang="lv-LV" b="1" dirty="0" smtClean="0">
                <a:solidFill>
                  <a:srgbClr val="004C6F"/>
                </a:solidFill>
                <a:latin typeface="Century Gothic" pitchFamily="34" charset="0"/>
                <a:ea typeface="PF Agora Sans Pro"/>
                <a:cs typeface="PF Agora Sans Pro"/>
              </a:rPr>
              <a:t>3 gadi </a:t>
            </a:r>
            <a:r>
              <a:rPr lang="lv-LV" altLang="lv-LV" dirty="0" smtClean="0">
                <a:solidFill>
                  <a:srgbClr val="004C6F"/>
                </a:solidFill>
                <a:latin typeface="Century Gothic" pitchFamily="34" charset="0"/>
                <a:ea typeface="PF Agora Sans Pro"/>
                <a:cs typeface="PF Agora Sans Pro"/>
              </a:rPr>
              <a:t>un apjoms nepārsniedz </a:t>
            </a:r>
            <a:r>
              <a:rPr lang="lv-LV" altLang="lv-LV" b="1" dirty="0" smtClean="0">
                <a:solidFill>
                  <a:srgbClr val="004C6F"/>
                </a:solidFill>
                <a:latin typeface="Century Gothic" pitchFamily="34" charset="0"/>
                <a:ea typeface="PF Agora Sans Pro"/>
                <a:cs typeface="PF Agora Sans Pro"/>
              </a:rPr>
              <a:t>200 tūkst. EUR</a:t>
            </a:r>
          </a:p>
          <a:p>
            <a:pPr>
              <a:defRPr/>
            </a:pPr>
            <a:endParaRPr lang="lv-LV" dirty="0" smtClean="0"/>
          </a:p>
          <a:p>
            <a:pPr marL="285750" indent="-285750" eaLnBrk="1" hangingPunct="1">
              <a:lnSpc>
                <a:spcPct val="110000"/>
              </a:lnSpc>
              <a:spcBef>
                <a:spcPts val="1000"/>
              </a:spcBef>
              <a:spcAft>
                <a:spcPts val="300"/>
              </a:spcAft>
              <a:buFont typeface="Arial" pitchFamily="34" charset="0"/>
              <a:buNone/>
              <a:defRPr/>
            </a:pPr>
            <a:r>
              <a:rPr lang="lv-LV" altLang="lv-LV" sz="1800" b="1" u="sng" dirty="0" smtClean="0">
                <a:solidFill>
                  <a:srgbClr val="004C6F"/>
                </a:solidFill>
                <a:latin typeface="Century Gothic" pitchFamily="34" charset="0"/>
                <a:ea typeface="PF Agora Sans Pro"/>
                <a:cs typeface="PF Agora Sans Pro"/>
              </a:rPr>
              <a:t>Jāpievērš uzmanība:</a:t>
            </a:r>
          </a:p>
          <a:p>
            <a:pPr marL="285750" indent="-285750" eaLnBrk="1" hangingPunct="1">
              <a:lnSpc>
                <a:spcPct val="110000"/>
              </a:lnSpc>
              <a:spcBef>
                <a:spcPts val="1000"/>
              </a:spcBef>
              <a:spcAft>
                <a:spcPts val="300"/>
              </a:spcAft>
              <a:buFont typeface="Wingdings" panose="05000000000000000000" pitchFamily="2" charset="2"/>
              <a:buChar char="§"/>
              <a:defRPr/>
            </a:pPr>
            <a:r>
              <a:rPr lang="lv-LV" altLang="lv-LV" sz="1800" b="1" dirty="0" smtClean="0">
                <a:solidFill>
                  <a:srgbClr val="004C6F"/>
                </a:solidFill>
                <a:latin typeface="Century Gothic" pitchFamily="34" charset="0"/>
                <a:ea typeface="PF Agora Sans Pro"/>
                <a:cs typeface="PF Agora Sans Pro"/>
              </a:rPr>
              <a:t>Finansējamo nozaru ierobežojumam</a:t>
            </a:r>
          </a:p>
          <a:p>
            <a:pPr marL="285750" indent="-285750" eaLnBrk="1" hangingPunct="1">
              <a:lnSpc>
                <a:spcPct val="110000"/>
              </a:lnSpc>
              <a:spcBef>
                <a:spcPts val="1000"/>
              </a:spcBef>
              <a:spcAft>
                <a:spcPts val="300"/>
              </a:spcAft>
              <a:buFont typeface="Wingdings" panose="05000000000000000000" pitchFamily="2" charset="2"/>
              <a:buChar char="§"/>
              <a:defRPr/>
            </a:pPr>
            <a:r>
              <a:rPr lang="lv-LV" altLang="lv-LV" sz="1800" b="1" dirty="0" smtClean="0">
                <a:solidFill>
                  <a:srgbClr val="004C6F"/>
                </a:solidFill>
                <a:latin typeface="Century Gothic" pitchFamily="34" charset="0"/>
                <a:ea typeface="PF Agora Sans Pro"/>
                <a:cs typeface="PF Agora Sans Pro"/>
              </a:rPr>
              <a:t>Finansējuma mērķim</a:t>
            </a:r>
            <a:r>
              <a:rPr lang="lv-LV" altLang="lv-LV" sz="1800" dirty="0" smtClean="0">
                <a:solidFill>
                  <a:srgbClr val="004C6F"/>
                </a:solidFill>
                <a:latin typeface="Century Gothic" pitchFamily="34" charset="0"/>
                <a:ea typeface="PF Agora Sans Pro"/>
                <a:cs typeface="PF Agora Sans Pro"/>
              </a:rPr>
              <a:t>(piemēram, nevaram finansēt kapitāldaļu iegādi, refinansēt);</a:t>
            </a:r>
          </a:p>
          <a:p>
            <a:pPr marL="285750" indent="-285750" eaLnBrk="1" hangingPunct="1">
              <a:lnSpc>
                <a:spcPct val="110000"/>
              </a:lnSpc>
              <a:spcBef>
                <a:spcPts val="1000"/>
              </a:spcBef>
              <a:spcAft>
                <a:spcPts val="300"/>
              </a:spcAft>
              <a:buFont typeface="Wingdings" panose="05000000000000000000" pitchFamily="2" charset="2"/>
              <a:buChar char="§"/>
              <a:defRPr/>
            </a:pPr>
            <a:r>
              <a:rPr lang="lv-LV" altLang="lv-LV" sz="1800" b="1" dirty="0" smtClean="0">
                <a:solidFill>
                  <a:srgbClr val="004C6F"/>
                </a:solidFill>
                <a:latin typeface="Century Gothic" pitchFamily="34" charset="0"/>
                <a:ea typeface="PF Agora Sans Pro"/>
                <a:cs typeface="PF Agora Sans Pro"/>
              </a:rPr>
              <a:t>Nevar apvienot ar citiem valsts atbalstiem </a:t>
            </a:r>
            <a:r>
              <a:rPr lang="lv-LV" altLang="lv-LV" sz="1800" dirty="0" smtClean="0">
                <a:solidFill>
                  <a:srgbClr val="004C6F"/>
                </a:solidFill>
                <a:latin typeface="Century Gothic" pitchFamily="34" charset="0"/>
                <a:ea typeface="PF Agora Sans Pro"/>
                <a:cs typeface="PF Agora Sans Pro"/>
              </a:rPr>
              <a:t>(piemēram, struktūrfondi, garantijas uz to pašu projektu)</a:t>
            </a:r>
          </a:p>
          <a:p>
            <a:pPr marL="285750" indent="-285750" eaLnBrk="1" hangingPunct="1">
              <a:lnSpc>
                <a:spcPct val="110000"/>
              </a:lnSpc>
              <a:spcBef>
                <a:spcPts val="1000"/>
              </a:spcBef>
              <a:spcAft>
                <a:spcPts val="300"/>
              </a:spcAft>
              <a:buFont typeface="Wingdings" panose="05000000000000000000" pitchFamily="2" charset="2"/>
              <a:buChar char="§"/>
              <a:defRPr/>
            </a:pPr>
            <a:r>
              <a:rPr lang="lv-LV" altLang="lv-LV" sz="1800" b="1" dirty="0" smtClean="0">
                <a:solidFill>
                  <a:srgbClr val="004C6F"/>
                </a:solidFill>
                <a:latin typeface="Century Gothic" pitchFamily="34" charset="0"/>
                <a:ea typeface="PF Agora Sans Pro"/>
                <a:cs typeface="PF Agora Sans Pro"/>
              </a:rPr>
              <a:t>Finanšu grūtībām un nodokļu parādiem</a:t>
            </a:r>
          </a:p>
          <a:p>
            <a:pPr>
              <a:defRPr/>
            </a:pPr>
            <a:endParaRPr lang="lv-LV" dirty="0" smtClean="0"/>
          </a:p>
          <a:p>
            <a:pPr>
              <a:defRPr/>
            </a:pPr>
            <a:r>
              <a:rPr lang="lv-LV" u="sng" dirty="0" err="1" smtClean="0"/>
              <a:t>Mezanīna</a:t>
            </a:r>
            <a:r>
              <a:rPr lang="lv-LV" u="sng" dirty="0" smtClean="0"/>
              <a:t> ierobežotās nozares: </a:t>
            </a:r>
          </a:p>
          <a:p>
            <a:pPr marL="171450" indent="-171450">
              <a:buFont typeface="Arial" panose="020B0604020202020204" pitchFamily="34" charset="0"/>
              <a:buChar char="•"/>
              <a:defRPr/>
            </a:pPr>
            <a:r>
              <a:rPr lang="lv-LV" dirty="0" smtClean="0"/>
              <a:t>lauksaimniecības produktu primārā ražošana, zivsaimniecības un akvakultūras nozare</a:t>
            </a:r>
          </a:p>
          <a:p>
            <a:pPr marL="171450" indent="-171450">
              <a:buFont typeface="Arial" panose="020B0604020202020204" pitchFamily="34" charset="0"/>
              <a:buChar char="•"/>
              <a:defRPr/>
            </a:pPr>
            <a:r>
              <a:rPr lang="lv-LV" dirty="0" smtClean="0"/>
              <a:t>ieroču un munīcijas ražošana un tirdzniecība</a:t>
            </a:r>
          </a:p>
          <a:p>
            <a:pPr marL="171450" indent="-171450">
              <a:buFont typeface="Arial" panose="020B0604020202020204" pitchFamily="34" charset="0"/>
              <a:buChar char="•"/>
              <a:defRPr/>
            </a:pPr>
            <a:r>
              <a:rPr lang="lv-LV" dirty="0" smtClean="0"/>
              <a:t>tabakas izstrādājumu ražošana un tirdzniecība</a:t>
            </a:r>
          </a:p>
          <a:p>
            <a:pPr marL="171450" indent="-171450">
              <a:buFont typeface="Arial" panose="020B0604020202020204" pitchFamily="34" charset="0"/>
              <a:buChar char="•"/>
              <a:defRPr/>
            </a:pPr>
            <a:r>
              <a:rPr lang="lv-LV" dirty="0" smtClean="0"/>
              <a:t>alkohola ražošanai un tirdzniecībai</a:t>
            </a:r>
          </a:p>
          <a:p>
            <a:pPr marL="171450" indent="-171450">
              <a:buFont typeface="Arial" panose="020B0604020202020204" pitchFamily="34" charset="0"/>
              <a:buChar char="•"/>
              <a:defRPr/>
            </a:pPr>
            <a:r>
              <a:rPr lang="lv-LV" dirty="0" smtClean="0"/>
              <a:t>azartspēles un derības</a:t>
            </a:r>
          </a:p>
          <a:p>
            <a:pPr marL="171450" indent="-171450">
              <a:buFont typeface="Arial" panose="020B0604020202020204" pitchFamily="34" charset="0"/>
              <a:buChar char="•"/>
              <a:defRPr/>
            </a:pPr>
            <a:r>
              <a:rPr lang="lv-LV" dirty="0" smtClean="0"/>
              <a:t>finanšu un apdrošināšanas darbības</a:t>
            </a:r>
          </a:p>
          <a:p>
            <a:pPr marL="171450" indent="-171450">
              <a:buFont typeface="Arial" panose="020B0604020202020204" pitchFamily="34" charset="0"/>
              <a:buChar char="•"/>
              <a:defRPr/>
            </a:pPr>
            <a:r>
              <a:rPr lang="lv-LV" dirty="0" smtClean="0"/>
              <a:t>operācijas ar nekustamo īpašumu, izņemot industriālā nekustamā īpašuma attīstīšana</a:t>
            </a:r>
            <a:r>
              <a:rPr lang="lv-LV" b="1" baseline="30000" dirty="0" smtClean="0"/>
              <a:t>.</a:t>
            </a:r>
            <a:endParaRPr lang="lv-LV" dirty="0" smtClean="0"/>
          </a:p>
          <a:p>
            <a:pPr marL="171450" indent="-171450">
              <a:buFont typeface="Arial" panose="020B0604020202020204" pitchFamily="34" charset="0"/>
              <a:buChar char="•"/>
              <a:defRPr/>
            </a:pPr>
            <a:r>
              <a:rPr lang="lv-LV" dirty="0" smtClean="0"/>
              <a:t>transportlīdzekļu, individuālās lietošanas priekšmetu, sadzīves aparatūras un iekārtu iznomāšana</a:t>
            </a:r>
          </a:p>
          <a:p>
            <a:pPr marL="171450" indent="-171450">
              <a:buFont typeface="Arial" panose="020B0604020202020204" pitchFamily="34" charset="0"/>
              <a:buChar char="•"/>
              <a:defRPr/>
            </a:pPr>
            <a:r>
              <a:rPr lang="lv-LV" dirty="0" smtClean="0"/>
              <a:t>sabiedrisko, politisko un citu organizāciju darbība</a:t>
            </a:r>
          </a:p>
          <a:p>
            <a:pPr marL="171450" indent="-171450">
              <a:buFont typeface="Arial" panose="020B0604020202020204" pitchFamily="34" charset="0"/>
              <a:buChar char="•"/>
              <a:defRPr/>
            </a:pPr>
            <a:r>
              <a:rPr lang="lv-LV" dirty="0" smtClean="0"/>
              <a:t>individuālās lietošanas priekšmetu un mājsaimniecības piederumu remonts, pārējo individuālo pakalpojumu sniegšana</a:t>
            </a:r>
          </a:p>
          <a:p>
            <a:pPr marL="171450" indent="-171450">
              <a:buFont typeface="Arial" panose="020B0604020202020204" pitchFamily="34" charset="0"/>
              <a:buChar char="•"/>
              <a:defRPr/>
            </a:pPr>
            <a:r>
              <a:rPr lang="lv-LV" dirty="0" smtClean="0"/>
              <a:t>mājsaimniecību kā darba devēju darbība</a:t>
            </a:r>
          </a:p>
          <a:p>
            <a:pPr marL="171450" indent="-171450">
              <a:buFont typeface="Arial" panose="020B0604020202020204" pitchFamily="34" charset="0"/>
              <a:buChar char="•"/>
              <a:defRPr/>
            </a:pPr>
            <a:r>
              <a:rPr lang="lv-LV" dirty="0" smtClean="0"/>
              <a:t>mazumtirdzniecība (jaunajā </a:t>
            </a:r>
            <a:r>
              <a:rPr lang="lv-LV" dirty="0" err="1" smtClean="0"/>
              <a:t>mezanīnu</a:t>
            </a:r>
            <a:r>
              <a:rPr lang="lv-LV" dirty="0" smtClean="0"/>
              <a:t> programmā)</a:t>
            </a:r>
          </a:p>
          <a:p>
            <a:pPr>
              <a:defRPr/>
            </a:pPr>
            <a:r>
              <a:rPr lang="lv-LV" u="sng" dirty="0" smtClean="0"/>
              <a:t>Nozaru ierobežojumi, kas attiecas </a:t>
            </a:r>
            <a:r>
              <a:rPr lang="lv-LV" b="1" u="sng" dirty="0" smtClean="0"/>
              <a:t>tikai uz investīciju aizdevumiem:</a:t>
            </a:r>
            <a:endParaRPr lang="lv-LV" dirty="0" smtClean="0"/>
          </a:p>
          <a:p>
            <a:pPr marL="171450" indent="-171450">
              <a:buFont typeface="Arial" panose="020B0604020202020204" pitchFamily="34" charset="0"/>
              <a:buChar char="•"/>
              <a:defRPr/>
            </a:pPr>
            <a:r>
              <a:rPr lang="lv-LV" dirty="0" smtClean="0"/>
              <a:t>sintētisko šķiedru ražošanas nozare</a:t>
            </a:r>
          </a:p>
          <a:p>
            <a:pPr marL="171450" indent="-171450">
              <a:buFont typeface="Arial" panose="020B0604020202020204" pitchFamily="34" charset="0"/>
              <a:buChar char="•"/>
              <a:defRPr/>
            </a:pPr>
            <a:r>
              <a:rPr lang="lv-LV" dirty="0" smtClean="0"/>
              <a:t>tērauda nozare</a:t>
            </a:r>
          </a:p>
          <a:p>
            <a:pPr marL="171450" indent="-171450">
              <a:buFont typeface="Arial" panose="020B0604020202020204" pitchFamily="34" charset="0"/>
              <a:buChar char="•"/>
              <a:defRPr/>
            </a:pPr>
            <a:r>
              <a:rPr lang="lv-LV" dirty="0" smtClean="0"/>
              <a:t>kuģu būves nozare</a:t>
            </a:r>
          </a:p>
          <a:p>
            <a:pPr marL="171450" indent="-171450">
              <a:buFont typeface="Arial" panose="020B0604020202020204" pitchFamily="34" charset="0"/>
              <a:buChar char="•"/>
              <a:defRPr/>
            </a:pPr>
            <a:r>
              <a:rPr lang="lv-LV" dirty="0" smtClean="0"/>
              <a:t>ogļu nozare</a:t>
            </a:r>
          </a:p>
          <a:p>
            <a:pPr marL="171450" indent="-171450">
              <a:buFont typeface="Arial" panose="020B0604020202020204" pitchFamily="34" charset="0"/>
              <a:buChar char="•"/>
              <a:defRPr/>
            </a:pPr>
            <a:r>
              <a:rPr lang="lv-LV" b="1" dirty="0" smtClean="0"/>
              <a:t>transporta nozare, </a:t>
            </a:r>
            <a:r>
              <a:rPr lang="lv-LV" dirty="0" smtClean="0"/>
              <a:t>kā arī saistītajai infrastruktūrai</a:t>
            </a:r>
          </a:p>
          <a:p>
            <a:pPr marL="171450" indent="-171450">
              <a:buFont typeface="Arial" panose="020B0604020202020204" pitchFamily="34" charset="0"/>
              <a:buChar char="•"/>
              <a:defRPr/>
            </a:pPr>
            <a:r>
              <a:rPr lang="lv-LV" dirty="0" smtClean="0"/>
              <a:t>elektroenerģijas un siltumapgādes nozare, t.sk., sadale un infrastruktūra</a:t>
            </a:r>
          </a:p>
          <a:p>
            <a:pPr>
              <a:defRPr/>
            </a:pPr>
            <a:endParaRPr lang="lv-LV" dirty="0" smtClean="0"/>
          </a:p>
          <a:p>
            <a:pPr>
              <a:defRPr/>
            </a:pPr>
            <a:endParaRPr lang="lv-LV" dirty="0"/>
          </a:p>
        </p:txBody>
      </p:sp>
      <p:sp>
        <p:nvSpPr>
          <p:cNvPr id="4" name="Slide Number Placeholder 3"/>
          <p:cNvSpPr>
            <a:spLocks noGrp="1"/>
          </p:cNvSpPr>
          <p:nvPr>
            <p:ph type="sldNum" sz="quarter" idx="10"/>
          </p:nvPr>
        </p:nvSpPr>
        <p:spPr/>
        <p:txBody>
          <a:bodyPr/>
          <a:lstStyle/>
          <a:p>
            <a:fld id="{79353870-D6EE-4A76-8599-23BCA3194C85}" type="slidenum">
              <a:rPr lang="lv-LV" smtClean="0"/>
              <a:pPr/>
              <a:t>8</a:t>
            </a:fld>
            <a:endParaRPr lang="lv-LV"/>
          </a:p>
        </p:txBody>
      </p:sp>
    </p:spTree>
    <p:extLst>
      <p:ext uri="{BB962C8B-B14F-4D97-AF65-F5344CB8AC3E}">
        <p14:creationId xmlns:p14="http://schemas.microsoft.com/office/powerpoint/2010/main" val="93622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ltLang="lv-LV" dirty="0" smtClean="0"/>
          </a:p>
          <a:p>
            <a:r>
              <a:rPr lang="lv-LV" altLang="lv-LV" b="1" dirty="0" smtClean="0"/>
              <a:t>Būvniecības nozare</a:t>
            </a:r>
            <a:r>
              <a:rPr lang="lv-LV" altLang="lv-LV" dirty="0" smtClean="0"/>
              <a:t>: </a:t>
            </a:r>
            <a:r>
              <a:rPr lang="lv-LV" altLang="lv-LV" dirty="0" err="1" smtClean="0"/>
              <a:t>mezanīns</a:t>
            </a:r>
            <a:r>
              <a:rPr lang="lv-LV" altLang="lv-LV" dirty="0" smtClean="0"/>
              <a:t> 992 </a:t>
            </a:r>
            <a:r>
              <a:rPr lang="lv-LV" altLang="lv-LV" dirty="0" err="1" smtClean="0"/>
              <a:t>tEUR</a:t>
            </a:r>
            <a:r>
              <a:rPr lang="lv-LV" altLang="lv-LV" dirty="0" smtClean="0"/>
              <a:t> klientam ARSAVA – finansēts pacēlājs – mobilais celtnis, ko izmanto būvniecības procesā. Tiek iekļauts būvniecības nozarē dēļ Lursoft klasificētās nozares – citur neklasificētie specializētie būvdarbi</a:t>
            </a:r>
          </a:p>
        </p:txBody>
      </p:sp>
      <p:sp>
        <p:nvSpPr>
          <p:cNvPr id="4" name="Slide Number Placeholder 3"/>
          <p:cNvSpPr>
            <a:spLocks noGrp="1"/>
          </p:cNvSpPr>
          <p:nvPr>
            <p:ph type="sldNum" sz="quarter" idx="10"/>
          </p:nvPr>
        </p:nvSpPr>
        <p:spPr/>
        <p:txBody>
          <a:bodyPr/>
          <a:lstStyle/>
          <a:p>
            <a:fld id="{79353870-D6EE-4A76-8599-23BCA3194C85}" type="slidenum">
              <a:rPr lang="lv-LV" smtClean="0"/>
              <a:pPr/>
              <a:t>9</a:t>
            </a:fld>
            <a:endParaRPr lang="lv-LV"/>
          </a:p>
        </p:txBody>
      </p:sp>
    </p:spTree>
    <p:extLst>
      <p:ext uri="{BB962C8B-B14F-4D97-AF65-F5344CB8AC3E}">
        <p14:creationId xmlns:p14="http://schemas.microsoft.com/office/powerpoint/2010/main" val="936221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1800" indent="-323850" algn="just" eaLnBrk="1" hangingPunct="1">
              <a:buClr>
                <a:srgbClr val="666666"/>
              </a:buClr>
              <a:buSzPct val="45000"/>
              <a:buFont typeface="Arial" panose="020B0604020202020204" pitchFamily="34" charset="0"/>
              <a:buNone/>
            </a:pPr>
            <a:r>
              <a:rPr lang="lv-LV" altLang="lv-LV" sz="1200" b="1" dirty="0" smtClean="0">
                <a:solidFill>
                  <a:schemeClr val="tx2"/>
                </a:solidFill>
                <a:latin typeface="Century Gothic" panose="020B0502020202020204" pitchFamily="34" charset="0"/>
                <a:ea typeface="Arial Unicode MS" panose="020B0604020202020204" pitchFamily="34" charset="-128"/>
                <a:cs typeface="Arial Unicode MS" panose="020B0604020202020204" pitchFamily="34" charset="-128"/>
              </a:rPr>
              <a:t>Atliktā maksājuma apdrošināšana</a:t>
            </a:r>
            <a:r>
              <a:rPr lang="lv-LV" altLang="lv-LV" sz="1200" dirty="0" smtClean="0">
                <a:solidFill>
                  <a:schemeClr val="tx2"/>
                </a:solidFill>
                <a:latin typeface="Century Gothic" panose="020B0502020202020204" pitchFamily="34" charset="0"/>
                <a:ea typeface="Arial Unicode MS" panose="020B0604020202020204" pitchFamily="34" charset="-128"/>
                <a:cs typeface="Arial Unicode MS" panose="020B0604020202020204" pitchFamily="34" charset="-128"/>
              </a:rPr>
              <a:t>	</a:t>
            </a:r>
          </a:p>
          <a:p>
            <a:pPr marL="431800" indent="-323850" eaLnBrk="1" hangingPunct="1">
              <a:buClr>
                <a:srgbClr val="666666"/>
              </a:buClr>
              <a:buSzPct val="45000"/>
              <a:buFont typeface="Franklin Gothic Book"/>
              <a:buChar char="■"/>
            </a:pPr>
            <a:r>
              <a:rPr lang="lv-LV" altLang="lv-LV" sz="1200" dirty="0" smtClean="0">
                <a:solidFill>
                  <a:schemeClr val="tx2"/>
                </a:solidFill>
                <a:latin typeface="Century Gothic" panose="020B0502020202020204" pitchFamily="34" charset="0"/>
                <a:ea typeface="Arial Unicode MS" panose="020B0604020202020204" pitchFamily="34" charset="-128"/>
                <a:cs typeface="Arial Unicode MS" panose="020B0604020202020204" pitchFamily="34" charset="-128"/>
              </a:rPr>
              <a:t>Ārvalstu pircēja maksātspējas riska segšana</a:t>
            </a:r>
          </a:p>
          <a:p>
            <a:pPr marL="431800" indent="-323850" eaLnBrk="1" hangingPunct="1">
              <a:buClr>
                <a:srgbClr val="666666"/>
              </a:buClr>
              <a:buSzPct val="45000"/>
              <a:buFont typeface="Franklin Gothic Book"/>
              <a:buChar char="■"/>
            </a:pPr>
            <a:r>
              <a:rPr lang="lv-LV" altLang="lv-LV" sz="1200" dirty="0" smtClean="0">
                <a:solidFill>
                  <a:schemeClr val="tx2"/>
                </a:solidFill>
                <a:latin typeface="Century Gothic" panose="020B0502020202020204" pitchFamily="34" charset="0"/>
                <a:ea typeface="Arial Unicode MS" panose="020B0604020202020204" pitchFamily="34" charset="-128"/>
                <a:cs typeface="Arial Unicode MS" panose="020B0604020202020204" pitchFamily="34" charset="-128"/>
              </a:rPr>
              <a:t>Ārvalstu pircēja bankas riska segšana</a:t>
            </a:r>
          </a:p>
          <a:p>
            <a:endParaRPr lang="lv-LV" dirty="0" smtClean="0"/>
          </a:p>
          <a:p>
            <a:r>
              <a:rPr lang="lv-LV" altLang="lv-LV" dirty="0" smtClean="0"/>
              <a:t>Programmas mērķis:</a:t>
            </a:r>
          </a:p>
          <a:p>
            <a:r>
              <a:rPr lang="lv-LV" altLang="lv-LV" dirty="0" smtClean="0"/>
              <a:t>Palīdzēt Latvijas uzņēmumiem ieiet jaunos (attīstības valstu) tirgos</a:t>
            </a:r>
          </a:p>
          <a:p>
            <a:r>
              <a:rPr lang="lv-LV" altLang="lv-LV" dirty="0" smtClean="0"/>
              <a:t>Veicināt eksportētāju sadarbību ar jauniem partneriem</a:t>
            </a:r>
          </a:p>
          <a:p>
            <a:r>
              <a:rPr lang="lv-LV" altLang="lv-LV" dirty="0" smtClean="0"/>
              <a:t>Veicināt eksportu uz valstīm, kur uzņēmēji saskaras ar tradicionāli augstāku risku</a:t>
            </a:r>
          </a:p>
          <a:p>
            <a:r>
              <a:rPr lang="lv-LV" altLang="lv-LV" dirty="0" smtClean="0"/>
              <a:t>Piedāvāt pakalpojumu tirgos, kur privātie tirdzniecības kredītrisku apdrošinātāji to nesniedz</a:t>
            </a:r>
          </a:p>
          <a:p>
            <a:r>
              <a:rPr lang="lv-LV" altLang="lv-LV" dirty="0" smtClean="0"/>
              <a:t>Piedāvāt pakalpojumu darījumiem, kuros kredītriska periods ir ilgāks par privāto kredītrisku apdrošinātāju risku vadības politikā pieņemto</a:t>
            </a:r>
          </a:p>
          <a:p>
            <a:endParaRPr lang="lv-LV" altLang="lv-LV" dirty="0" smtClean="0"/>
          </a:p>
          <a:p>
            <a:endParaRPr lang="lv-LV" dirty="0"/>
          </a:p>
        </p:txBody>
      </p:sp>
      <p:sp>
        <p:nvSpPr>
          <p:cNvPr id="4" name="Slide Number Placeholder 3"/>
          <p:cNvSpPr>
            <a:spLocks noGrp="1"/>
          </p:cNvSpPr>
          <p:nvPr>
            <p:ph type="sldNum" sz="quarter" idx="10"/>
          </p:nvPr>
        </p:nvSpPr>
        <p:spPr/>
        <p:txBody>
          <a:bodyPr/>
          <a:lstStyle/>
          <a:p>
            <a:fld id="{79353870-D6EE-4A76-8599-23BCA3194C85}" type="slidenum">
              <a:rPr lang="lv-LV" smtClean="0">
                <a:solidFill>
                  <a:prstClr val="black"/>
                </a:solidFill>
              </a:rPr>
              <a:pPr/>
              <a:t>10</a:t>
            </a:fld>
            <a:endParaRPr lang="lv-LV">
              <a:solidFill>
                <a:prstClr val="black"/>
              </a:solidFill>
            </a:endParaRPr>
          </a:p>
        </p:txBody>
      </p:sp>
    </p:spTree>
    <p:extLst>
      <p:ext uri="{BB962C8B-B14F-4D97-AF65-F5344CB8AC3E}">
        <p14:creationId xmlns:p14="http://schemas.microsoft.com/office/powerpoint/2010/main" val="3856070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9"/>
            <a:ext cx="7772400" cy="2160239"/>
          </a:xfrm>
        </p:spPr>
        <p:txBody>
          <a:bodyPr>
            <a:normAutofit/>
          </a:bodyPr>
          <a:lstStyle>
            <a:lvl1pPr>
              <a:defRPr sz="6500">
                <a:solidFill>
                  <a:schemeClr val="bg1"/>
                </a:solidFill>
              </a:defRPr>
            </a:lvl1pPr>
          </a:lstStyle>
          <a:p>
            <a:r>
              <a:rPr lang="en-US" noProof="0" smtClean="0"/>
              <a:t>Click to edit Master title style</a:t>
            </a:r>
            <a:endParaRPr lang="lv-LV" noProof="0" dirty="0"/>
          </a:p>
        </p:txBody>
      </p:sp>
      <p:sp>
        <p:nvSpPr>
          <p:cNvPr id="3" name="Subtitle 2"/>
          <p:cNvSpPr>
            <a:spLocks noGrp="1"/>
          </p:cNvSpPr>
          <p:nvPr>
            <p:ph type="subTitle" idx="1"/>
          </p:nvPr>
        </p:nvSpPr>
        <p:spPr>
          <a:xfrm>
            <a:off x="691480" y="3284984"/>
            <a:ext cx="7768952" cy="1752600"/>
          </a:xfrm>
        </p:spPr>
        <p:txBody>
          <a:bodyPr>
            <a:normAutofit/>
          </a:bodyPr>
          <a:lstStyle>
            <a:lvl1pPr marL="0" indent="0" algn="l">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lv-LV" noProof="0" dirty="0"/>
          </a:p>
        </p:txBody>
      </p:sp>
      <p:sp>
        <p:nvSpPr>
          <p:cNvPr id="4" name="Date Placeholder 3"/>
          <p:cNvSpPr>
            <a:spLocks noGrp="1"/>
          </p:cNvSpPr>
          <p:nvPr>
            <p:ph type="dt" sz="half" idx="10"/>
          </p:nvPr>
        </p:nvSpPr>
        <p:spPr/>
        <p:txBody>
          <a:bodyPr/>
          <a:lstStyle>
            <a:lvl1pPr>
              <a:defRPr>
                <a:solidFill>
                  <a:srgbClr val="004C6F"/>
                </a:solidFill>
              </a:defRPr>
            </a:lvl1pPr>
          </a:lstStyle>
          <a:p>
            <a:fld id="{86EB08FF-91E7-48E9-A2BE-89E8E28642CF}" type="datetimeFigureOut">
              <a:rPr lang="lv-LV" smtClean="0"/>
              <a:pPr/>
              <a:t>22.03.2016</a:t>
            </a:fld>
            <a:endParaRPr lang="lv-LV"/>
          </a:p>
        </p:txBody>
      </p:sp>
      <p:sp>
        <p:nvSpPr>
          <p:cNvPr id="5" name="Footer Placeholder 4"/>
          <p:cNvSpPr>
            <a:spLocks noGrp="1"/>
          </p:cNvSpPr>
          <p:nvPr>
            <p:ph type="ftr" sz="quarter" idx="11"/>
          </p:nvPr>
        </p:nvSpPr>
        <p:spPr/>
        <p:txBody>
          <a:bodyPr/>
          <a:lstStyle>
            <a:lvl1pPr>
              <a:defRPr>
                <a:solidFill>
                  <a:srgbClr val="004C6F"/>
                </a:solidFill>
              </a:defRPr>
            </a:lvl1pPr>
          </a:lstStyle>
          <a:p>
            <a:endParaRPr lang="lv-LV"/>
          </a:p>
        </p:txBody>
      </p:sp>
      <p:sp>
        <p:nvSpPr>
          <p:cNvPr id="6" name="Slide Number Placeholder 5"/>
          <p:cNvSpPr>
            <a:spLocks noGrp="1"/>
          </p:cNvSpPr>
          <p:nvPr>
            <p:ph type="sldNum" sz="quarter" idx="12"/>
          </p:nvPr>
        </p:nvSpPr>
        <p:spPr/>
        <p:txBody>
          <a:bodyPr/>
          <a:lstStyle>
            <a:lvl1pPr>
              <a:defRPr>
                <a:solidFill>
                  <a:srgbClr val="004C6F"/>
                </a:solidFill>
              </a:defRPr>
            </a:lvl1pPr>
          </a:lstStyle>
          <a:p>
            <a:fld id="{5B0A1E16-158A-4935-AE3B-2F30C0DBA9B2}" type="slidenum">
              <a:rPr lang="lv-LV" smtClean="0"/>
              <a:pPr/>
              <a:t>‹#›</a:t>
            </a:fld>
            <a:endParaRPr lang="lv-LV"/>
          </a:p>
        </p:txBody>
      </p:sp>
    </p:spTree>
    <p:extLst>
      <p:ext uri="{BB962C8B-B14F-4D97-AF65-F5344CB8AC3E}">
        <p14:creationId xmlns:p14="http://schemas.microsoft.com/office/powerpoint/2010/main" val="18666453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lvl1pPr>
              <a:defRPr>
                <a:solidFill>
                  <a:srgbClr val="004C6F"/>
                </a:solidFill>
              </a:defRPr>
            </a:lvl1pPr>
            <a:lvl2pPr>
              <a:defRPr>
                <a:solidFill>
                  <a:srgbClr val="004C6F"/>
                </a:solidFill>
              </a:defRPr>
            </a:lvl2pPr>
            <a:lvl3pPr>
              <a:defRPr>
                <a:solidFill>
                  <a:srgbClr val="004C6F"/>
                </a:solidFill>
              </a:defRPr>
            </a:lvl3pPr>
            <a:lvl4pPr>
              <a:defRPr>
                <a:solidFill>
                  <a:srgbClr val="004C6F"/>
                </a:solidFill>
              </a:defRPr>
            </a:lvl4pPr>
            <a:lvl5pPr>
              <a:defRPr>
                <a:solidFill>
                  <a:srgbClr val="004C6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solidFill>
                  <a:srgbClr val="004C6F"/>
                </a:solidFill>
              </a:defRPr>
            </a:lvl1pPr>
          </a:lstStyle>
          <a:p>
            <a:fld id="{86EB08FF-91E7-48E9-A2BE-89E8E28642CF}" type="datetimeFigureOut">
              <a:rPr lang="lv-LV" smtClean="0"/>
              <a:pPr/>
              <a:t>22.03.2016</a:t>
            </a:fld>
            <a:endParaRPr lang="lv-LV"/>
          </a:p>
        </p:txBody>
      </p:sp>
      <p:sp>
        <p:nvSpPr>
          <p:cNvPr id="5" name="Footer Placeholder 4"/>
          <p:cNvSpPr>
            <a:spLocks noGrp="1"/>
          </p:cNvSpPr>
          <p:nvPr>
            <p:ph type="ftr" sz="quarter" idx="11"/>
          </p:nvPr>
        </p:nvSpPr>
        <p:spPr/>
        <p:txBody>
          <a:bodyPr/>
          <a:lstStyle>
            <a:lvl1pPr>
              <a:defRPr>
                <a:solidFill>
                  <a:srgbClr val="004C6F"/>
                </a:solidFill>
              </a:defRPr>
            </a:lvl1pPr>
          </a:lstStyle>
          <a:p>
            <a:endParaRPr lang="lv-LV"/>
          </a:p>
        </p:txBody>
      </p:sp>
      <p:sp>
        <p:nvSpPr>
          <p:cNvPr id="6" name="Slide Number Placeholder 5"/>
          <p:cNvSpPr>
            <a:spLocks noGrp="1"/>
          </p:cNvSpPr>
          <p:nvPr>
            <p:ph type="sldNum" sz="quarter" idx="12"/>
          </p:nvPr>
        </p:nvSpPr>
        <p:spPr/>
        <p:txBody>
          <a:bodyPr/>
          <a:lstStyle>
            <a:lvl1pPr>
              <a:defRPr>
                <a:solidFill>
                  <a:srgbClr val="004C6F"/>
                </a:solidFill>
              </a:defRPr>
            </a:lvl1pPr>
          </a:lstStyle>
          <a:p>
            <a:fld id="{5B0A1E16-158A-4935-AE3B-2F30C0DBA9B2}" type="slidenum">
              <a:rPr lang="lv-LV" smtClean="0"/>
              <a:pPr/>
              <a:t>‹#›</a:t>
            </a:fld>
            <a:endParaRPr lang="lv-LV"/>
          </a:p>
        </p:txBody>
      </p:sp>
    </p:spTree>
    <p:extLst>
      <p:ext uri="{BB962C8B-B14F-4D97-AF65-F5344CB8AC3E}">
        <p14:creationId xmlns:p14="http://schemas.microsoft.com/office/powerpoint/2010/main" val="19535448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D0A873D-CF48-476E-A86A-78AA68D4FE22}" type="datetime1">
              <a:rPr lang="lv-LV" smtClean="0"/>
              <a:pPr/>
              <a:t>22.03.2016</a:t>
            </a:fld>
            <a:endParaRPr lang="lv-LV"/>
          </a:p>
        </p:txBody>
      </p:sp>
      <p:sp>
        <p:nvSpPr>
          <p:cNvPr id="5" name="Footer Placeholder 4"/>
          <p:cNvSpPr>
            <a:spLocks noGrp="1"/>
          </p:cNvSpPr>
          <p:nvPr>
            <p:ph type="ftr" sz="quarter" idx="11"/>
          </p:nvPr>
        </p:nvSpPr>
        <p:spPr/>
        <p:txBody>
          <a:bodyPr/>
          <a:lstStyle>
            <a:lvl1pPr>
              <a:defRPr/>
            </a:lvl1p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BD708D-35AD-4C2F-8BE4-364D377B51DC}" type="slidenum">
              <a:rPr lang="lv-LV" smtClean="0"/>
              <a:pPr/>
              <a:t>‹#›</a:t>
            </a:fld>
            <a:endParaRPr lang="lv-LV"/>
          </a:p>
        </p:txBody>
      </p:sp>
    </p:spTree>
    <p:extLst>
      <p:ext uri="{BB962C8B-B14F-4D97-AF65-F5344CB8AC3E}">
        <p14:creationId xmlns:p14="http://schemas.microsoft.com/office/powerpoint/2010/main" val="3564273108"/>
      </p:ext>
    </p:extLst>
  </p:cSld>
  <p:clrMapOvr>
    <a:masterClrMapping/>
  </p:clrMapOvr>
  <p:transition spd="slow">
    <p:cove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0E6FAFA-632F-4992-AD49-BC90A4451B6D}" type="datetime1">
              <a:rPr lang="lv-LV" smtClean="0"/>
              <a:pPr/>
              <a:t>22.03.2016</a:t>
            </a:fld>
            <a:endParaRPr lang="lv-LV"/>
          </a:p>
        </p:txBody>
      </p:sp>
      <p:sp>
        <p:nvSpPr>
          <p:cNvPr id="5" name="Footer Placeholder 4"/>
          <p:cNvSpPr>
            <a:spLocks noGrp="1"/>
          </p:cNvSpPr>
          <p:nvPr>
            <p:ph type="ftr" sz="quarter" idx="11"/>
          </p:nvPr>
        </p:nvSpPr>
        <p:spPr/>
        <p:txBody>
          <a:bodyPr/>
          <a:lstStyle>
            <a:lvl1pPr>
              <a:defRPr/>
            </a:lvl1p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BD708D-35AD-4C2F-8BE4-364D377B51DC}" type="slidenum">
              <a:rPr lang="lv-LV" smtClean="0"/>
              <a:pPr/>
              <a:t>‹#›</a:t>
            </a:fld>
            <a:endParaRPr lang="lv-LV"/>
          </a:p>
        </p:txBody>
      </p:sp>
    </p:spTree>
    <p:extLst>
      <p:ext uri="{BB962C8B-B14F-4D97-AF65-F5344CB8AC3E}">
        <p14:creationId xmlns:p14="http://schemas.microsoft.com/office/powerpoint/2010/main" val="607242544"/>
      </p:ext>
    </p:extLst>
  </p:cSld>
  <p:clrMapOvr>
    <a:masterClrMapping/>
  </p:clrMapOvr>
  <p:transition spd="slow">
    <p:cove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208FE81-5A1E-4B3D-8578-4F1669193CC5}" type="datetime1">
              <a:rPr lang="lv-LV" smtClean="0"/>
              <a:pPr/>
              <a:t>22.03.2016</a:t>
            </a:fld>
            <a:endParaRPr lang="lv-LV"/>
          </a:p>
        </p:txBody>
      </p:sp>
      <p:sp>
        <p:nvSpPr>
          <p:cNvPr id="5" name="Footer Placeholder 4"/>
          <p:cNvSpPr>
            <a:spLocks noGrp="1"/>
          </p:cNvSpPr>
          <p:nvPr>
            <p:ph type="ftr" sz="quarter" idx="11"/>
          </p:nvPr>
        </p:nvSpPr>
        <p:spPr/>
        <p:txBody>
          <a:bodyPr/>
          <a:lstStyle>
            <a:lvl1pPr>
              <a:defRPr/>
            </a:lvl1p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BD708D-35AD-4C2F-8BE4-364D377B51DC}" type="slidenum">
              <a:rPr lang="lv-LV" smtClean="0"/>
              <a:pPr/>
              <a:t>‹#›</a:t>
            </a:fld>
            <a:endParaRPr lang="lv-LV"/>
          </a:p>
        </p:txBody>
      </p:sp>
    </p:spTree>
    <p:extLst>
      <p:ext uri="{BB962C8B-B14F-4D97-AF65-F5344CB8AC3E}">
        <p14:creationId xmlns:p14="http://schemas.microsoft.com/office/powerpoint/2010/main" val="2945482447"/>
      </p:ext>
    </p:extLst>
  </p:cSld>
  <p:clrMapOvr>
    <a:masterClrMapping/>
  </p:clrMapOvr>
  <p:transition spd="slow">
    <p:cove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A89D43E-2F1F-4066-9360-6A49F806ED24}" type="datetime1">
              <a:rPr lang="lv-LV" smtClean="0"/>
              <a:pPr/>
              <a:t>22.03.2016</a:t>
            </a:fld>
            <a:endParaRPr lang="lv-LV"/>
          </a:p>
        </p:txBody>
      </p:sp>
      <p:sp>
        <p:nvSpPr>
          <p:cNvPr id="6" name="Footer Placeholder 4"/>
          <p:cNvSpPr>
            <a:spLocks noGrp="1"/>
          </p:cNvSpPr>
          <p:nvPr>
            <p:ph type="ftr" sz="quarter" idx="11"/>
          </p:nvPr>
        </p:nvSpPr>
        <p:spPr/>
        <p:txBody>
          <a:bodyPr/>
          <a:lstStyle>
            <a:lvl1pPr>
              <a:defRPr/>
            </a:lvl1pPr>
          </a:lstStyle>
          <a:p>
            <a:endParaRPr lang="lv-LV">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CBD708D-35AD-4C2F-8BE4-364D377B51DC}" type="slidenum">
              <a:rPr lang="lv-LV" smtClean="0"/>
              <a:pPr/>
              <a:t>‹#›</a:t>
            </a:fld>
            <a:endParaRPr lang="lv-LV"/>
          </a:p>
        </p:txBody>
      </p:sp>
    </p:spTree>
    <p:extLst>
      <p:ext uri="{BB962C8B-B14F-4D97-AF65-F5344CB8AC3E}">
        <p14:creationId xmlns:p14="http://schemas.microsoft.com/office/powerpoint/2010/main" val="2888895493"/>
      </p:ext>
    </p:extLst>
  </p:cSld>
  <p:clrMapOvr>
    <a:masterClrMapping/>
  </p:clrMapOvr>
  <p:transition spd="slow">
    <p:cove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4EE8760-37B5-4C80-9E4F-77FD9D8CCB08}" type="datetime1">
              <a:rPr lang="lv-LV" smtClean="0"/>
              <a:pPr/>
              <a:t>22.03.2016</a:t>
            </a:fld>
            <a:endParaRPr lang="lv-LV"/>
          </a:p>
        </p:txBody>
      </p:sp>
      <p:sp>
        <p:nvSpPr>
          <p:cNvPr id="8" name="Footer Placeholder 4"/>
          <p:cNvSpPr>
            <a:spLocks noGrp="1"/>
          </p:cNvSpPr>
          <p:nvPr>
            <p:ph type="ftr" sz="quarter" idx="11"/>
          </p:nvPr>
        </p:nvSpPr>
        <p:spPr/>
        <p:txBody>
          <a:bodyPr/>
          <a:lstStyle>
            <a:lvl1pPr>
              <a:defRPr/>
            </a:lvl1pPr>
          </a:lstStyle>
          <a:p>
            <a:endParaRPr lang="lv-LV">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CBD708D-35AD-4C2F-8BE4-364D377B51DC}" type="slidenum">
              <a:rPr lang="lv-LV" smtClean="0"/>
              <a:pPr/>
              <a:t>‹#›</a:t>
            </a:fld>
            <a:endParaRPr lang="lv-LV"/>
          </a:p>
        </p:txBody>
      </p:sp>
    </p:spTree>
    <p:extLst>
      <p:ext uri="{BB962C8B-B14F-4D97-AF65-F5344CB8AC3E}">
        <p14:creationId xmlns:p14="http://schemas.microsoft.com/office/powerpoint/2010/main" val="1296385931"/>
      </p:ext>
    </p:extLst>
  </p:cSld>
  <p:clrMapOvr>
    <a:masterClrMapping/>
  </p:clrMapOvr>
  <p:transition spd="slow">
    <p:cove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E54052E-1543-4C5E-9EAB-A68E08A09F23}" type="datetime1">
              <a:rPr lang="lv-LV" smtClean="0"/>
              <a:pPr/>
              <a:t>22.03.2016</a:t>
            </a:fld>
            <a:endParaRPr lang="lv-LV"/>
          </a:p>
        </p:txBody>
      </p:sp>
      <p:sp>
        <p:nvSpPr>
          <p:cNvPr id="4" name="Footer Placeholder 4"/>
          <p:cNvSpPr>
            <a:spLocks noGrp="1"/>
          </p:cNvSpPr>
          <p:nvPr>
            <p:ph type="ftr" sz="quarter" idx="11"/>
          </p:nvPr>
        </p:nvSpPr>
        <p:spPr/>
        <p:txBody>
          <a:bodyPr/>
          <a:lstStyle>
            <a:lvl1pPr>
              <a:defRPr/>
            </a:lvl1pPr>
          </a:lstStyle>
          <a:p>
            <a:endParaRPr lang="lv-LV">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CBD708D-35AD-4C2F-8BE4-364D377B51DC}" type="slidenum">
              <a:rPr lang="lv-LV" smtClean="0"/>
              <a:pPr/>
              <a:t>‹#›</a:t>
            </a:fld>
            <a:endParaRPr lang="lv-LV"/>
          </a:p>
        </p:txBody>
      </p:sp>
    </p:spTree>
    <p:extLst>
      <p:ext uri="{BB962C8B-B14F-4D97-AF65-F5344CB8AC3E}">
        <p14:creationId xmlns:p14="http://schemas.microsoft.com/office/powerpoint/2010/main" val="1836030096"/>
      </p:ext>
    </p:extLst>
  </p:cSld>
  <p:clrMapOvr>
    <a:masterClrMapping/>
  </p:clrMapOvr>
  <p:transition spd="slow">
    <p:cove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4D953AF-A4CB-4D0F-A3F8-A84C671E3CD5}" type="datetime1">
              <a:rPr lang="lv-LV" smtClean="0"/>
              <a:pPr/>
              <a:t>22.03.2016</a:t>
            </a:fld>
            <a:endParaRPr lang="lv-LV"/>
          </a:p>
        </p:txBody>
      </p:sp>
      <p:sp>
        <p:nvSpPr>
          <p:cNvPr id="3" name="Footer Placeholder 4"/>
          <p:cNvSpPr>
            <a:spLocks noGrp="1"/>
          </p:cNvSpPr>
          <p:nvPr>
            <p:ph type="ftr" sz="quarter" idx="11"/>
          </p:nvPr>
        </p:nvSpPr>
        <p:spPr/>
        <p:txBody>
          <a:bodyPr/>
          <a:lstStyle>
            <a:lvl1pPr>
              <a:defRPr/>
            </a:lvl1pPr>
          </a:lstStyle>
          <a:p>
            <a:endParaRPr lang="lv-LV">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CBD708D-35AD-4C2F-8BE4-364D377B51DC}" type="slidenum">
              <a:rPr lang="lv-LV" smtClean="0"/>
              <a:pPr/>
              <a:t>‹#›</a:t>
            </a:fld>
            <a:endParaRPr lang="lv-LV"/>
          </a:p>
        </p:txBody>
      </p:sp>
    </p:spTree>
    <p:extLst>
      <p:ext uri="{BB962C8B-B14F-4D97-AF65-F5344CB8AC3E}">
        <p14:creationId xmlns:p14="http://schemas.microsoft.com/office/powerpoint/2010/main" val="1886186951"/>
      </p:ext>
    </p:extLst>
  </p:cSld>
  <p:clrMapOvr>
    <a:masterClrMapping/>
  </p:clrMapOvr>
  <p:transition spd="slow">
    <p:cove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0C02160-AD71-4D44-B382-F0BE6269CD32}" type="datetime1">
              <a:rPr lang="lv-LV" smtClean="0"/>
              <a:pPr/>
              <a:t>22.03.2016</a:t>
            </a:fld>
            <a:endParaRPr lang="lv-LV"/>
          </a:p>
        </p:txBody>
      </p:sp>
      <p:sp>
        <p:nvSpPr>
          <p:cNvPr id="6" name="Footer Placeholder 4"/>
          <p:cNvSpPr>
            <a:spLocks noGrp="1"/>
          </p:cNvSpPr>
          <p:nvPr>
            <p:ph type="ftr" sz="quarter" idx="11"/>
          </p:nvPr>
        </p:nvSpPr>
        <p:spPr/>
        <p:txBody>
          <a:bodyPr/>
          <a:lstStyle>
            <a:lvl1pPr>
              <a:defRPr/>
            </a:lvl1pPr>
          </a:lstStyle>
          <a:p>
            <a:endParaRPr lang="lv-LV">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CBD708D-35AD-4C2F-8BE4-364D377B51DC}" type="slidenum">
              <a:rPr lang="lv-LV" smtClean="0"/>
              <a:pPr/>
              <a:t>‹#›</a:t>
            </a:fld>
            <a:endParaRPr lang="lv-LV"/>
          </a:p>
        </p:txBody>
      </p:sp>
    </p:spTree>
    <p:extLst>
      <p:ext uri="{BB962C8B-B14F-4D97-AF65-F5344CB8AC3E}">
        <p14:creationId xmlns:p14="http://schemas.microsoft.com/office/powerpoint/2010/main" val="3982820562"/>
      </p:ext>
    </p:extLst>
  </p:cSld>
  <p:clrMapOvr>
    <a:masterClrMapping/>
  </p:clrMapOvr>
  <p:transition spd="slow">
    <p:cove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B215E91-65A0-42BE-966D-A47DF7C8A6D5}" type="datetime1">
              <a:rPr lang="lv-LV" smtClean="0"/>
              <a:pPr/>
              <a:t>22.03.2016</a:t>
            </a:fld>
            <a:endParaRPr lang="lv-LV"/>
          </a:p>
        </p:txBody>
      </p:sp>
      <p:sp>
        <p:nvSpPr>
          <p:cNvPr id="6" name="Footer Placeholder 4"/>
          <p:cNvSpPr>
            <a:spLocks noGrp="1"/>
          </p:cNvSpPr>
          <p:nvPr>
            <p:ph type="ftr" sz="quarter" idx="11"/>
          </p:nvPr>
        </p:nvSpPr>
        <p:spPr/>
        <p:txBody>
          <a:bodyPr/>
          <a:lstStyle>
            <a:lvl1pPr>
              <a:defRPr/>
            </a:lvl1pPr>
          </a:lstStyle>
          <a:p>
            <a:endParaRPr lang="lv-LV">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CBD708D-35AD-4C2F-8BE4-364D377B51DC}" type="slidenum">
              <a:rPr lang="lv-LV" smtClean="0"/>
              <a:pPr/>
              <a:t>‹#›</a:t>
            </a:fld>
            <a:endParaRPr lang="lv-LV"/>
          </a:p>
        </p:txBody>
      </p:sp>
    </p:spTree>
    <p:extLst>
      <p:ext uri="{BB962C8B-B14F-4D97-AF65-F5344CB8AC3E}">
        <p14:creationId xmlns:p14="http://schemas.microsoft.com/office/powerpoint/2010/main" val="2660737859"/>
      </p:ext>
    </p:extLst>
  </p:cSld>
  <p:clrMapOvr>
    <a:masterClrMapping/>
  </p:clrMapOvr>
  <p:transition spd="slow">
    <p:cove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A7F101-5E0D-42C3-B5A6-DA229BB0A93F}" type="datetime1">
              <a:rPr lang="lv-LV" smtClean="0"/>
              <a:pPr/>
              <a:t>22.03.2016</a:t>
            </a:fld>
            <a:endParaRPr lang="lv-LV"/>
          </a:p>
        </p:txBody>
      </p:sp>
      <p:sp>
        <p:nvSpPr>
          <p:cNvPr id="5" name="Footer Placeholder 4"/>
          <p:cNvSpPr>
            <a:spLocks noGrp="1"/>
          </p:cNvSpPr>
          <p:nvPr>
            <p:ph type="ftr" sz="quarter" idx="11"/>
          </p:nvPr>
        </p:nvSpPr>
        <p:spPr/>
        <p:txBody>
          <a:bodyPr/>
          <a:lstStyle>
            <a:lvl1pPr>
              <a:defRPr/>
            </a:lvl1p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BD708D-35AD-4C2F-8BE4-364D377B51DC}" type="slidenum">
              <a:rPr lang="lv-LV" smtClean="0"/>
              <a:pPr/>
              <a:t>‹#›</a:t>
            </a:fld>
            <a:endParaRPr lang="lv-LV"/>
          </a:p>
        </p:txBody>
      </p:sp>
    </p:spTree>
    <p:extLst>
      <p:ext uri="{BB962C8B-B14F-4D97-AF65-F5344CB8AC3E}">
        <p14:creationId xmlns:p14="http://schemas.microsoft.com/office/powerpoint/2010/main" val="115050899"/>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04C6F"/>
                </a:solidFill>
              </a:defRPr>
            </a:lvl1pPr>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004C6F"/>
                </a:solidFill>
              </a:defRPr>
            </a:lvl1pPr>
            <a:lvl2pPr>
              <a:defRPr>
                <a:solidFill>
                  <a:srgbClr val="004C6F"/>
                </a:solidFill>
              </a:defRPr>
            </a:lvl2pPr>
            <a:lvl3pPr>
              <a:defRPr>
                <a:solidFill>
                  <a:srgbClr val="004C6F"/>
                </a:solidFill>
              </a:defRPr>
            </a:lvl3pPr>
            <a:lvl4pPr>
              <a:defRPr>
                <a:solidFill>
                  <a:srgbClr val="004C6F"/>
                </a:solidFill>
              </a:defRPr>
            </a:lvl4pPr>
            <a:lvl5pPr>
              <a:defRPr>
                <a:solidFill>
                  <a:srgbClr val="004C6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solidFill>
                  <a:srgbClr val="004C6F"/>
                </a:solidFill>
              </a:defRPr>
            </a:lvl1pPr>
          </a:lstStyle>
          <a:p>
            <a:fld id="{86EB08FF-91E7-48E9-A2BE-89E8E28642CF}" type="datetimeFigureOut">
              <a:rPr lang="lv-LV" smtClean="0"/>
              <a:pPr/>
              <a:t>22.03.2016</a:t>
            </a:fld>
            <a:endParaRPr lang="lv-LV"/>
          </a:p>
        </p:txBody>
      </p:sp>
      <p:sp>
        <p:nvSpPr>
          <p:cNvPr id="5" name="Footer Placeholder 4"/>
          <p:cNvSpPr>
            <a:spLocks noGrp="1"/>
          </p:cNvSpPr>
          <p:nvPr>
            <p:ph type="ftr" sz="quarter" idx="11"/>
          </p:nvPr>
        </p:nvSpPr>
        <p:spPr/>
        <p:txBody>
          <a:bodyPr/>
          <a:lstStyle>
            <a:lvl1pPr>
              <a:defRPr>
                <a:solidFill>
                  <a:srgbClr val="004C6F"/>
                </a:solidFill>
              </a:defRPr>
            </a:lvl1pPr>
          </a:lstStyle>
          <a:p>
            <a:endParaRPr lang="lv-LV"/>
          </a:p>
        </p:txBody>
      </p:sp>
      <p:sp>
        <p:nvSpPr>
          <p:cNvPr id="6" name="Slide Number Placeholder 5"/>
          <p:cNvSpPr>
            <a:spLocks noGrp="1"/>
          </p:cNvSpPr>
          <p:nvPr>
            <p:ph type="sldNum" sz="quarter" idx="12"/>
          </p:nvPr>
        </p:nvSpPr>
        <p:spPr/>
        <p:txBody>
          <a:bodyPr/>
          <a:lstStyle>
            <a:lvl1pPr>
              <a:defRPr>
                <a:solidFill>
                  <a:srgbClr val="004C6F"/>
                </a:solidFill>
              </a:defRPr>
            </a:lvl1pPr>
          </a:lstStyle>
          <a:p>
            <a:fld id="{5B0A1E16-158A-4935-AE3B-2F30C0DBA9B2}" type="slidenum">
              <a:rPr lang="lv-LV" smtClean="0"/>
              <a:pPr/>
              <a:t>‹#›</a:t>
            </a:fld>
            <a:endParaRPr lang="lv-LV"/>
          </a:p>
        </p:txBody>
      </p:sp>
    </p:spTree>
    <p:extLst>
      <p:ext uri="{BB962C8B-B14F-4D97-AF65-F5344CB8AC3E}">
        <p14:creationId xmlns:p14="http://schemas.microsoft.com/office/powerpoint/2010/main" val="21523950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1D6B4F9-21B8-4F16-AC13-D334588DBF29}" type="datetime1">
              <a:rPr lang="lv-LV" smtClean="0"/>
              <a:pPr/>
              <a:t>22.03.2016</a:t>
            </a:fld>
            <a:endParaRPr lang="lv-LV"/>
          </a:p>
        </p:txBody>
      </p:sp>
      <p:sp>
        <p:nvSpPr>
          <p:cNvPr id="5" name="Footer Placeholder 4"/>
          <p:cNvSpPr>
            <a:spLocks noGrp="1"/>
          </p:cNvSpPr>
          <p:nvPr>
            <p:ph type="ftr" sz="quarter" idx="11"/>
          </p:nvPr>
        </p:nvSpPr>
        <p:spPr/>
        <p:txBody>
          <a:bodyPr/>
          <a:lstStyle>
            <a:lvl1pPr>
              <a:defRPr/>
            </a:lvl1p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BD708D-35AD-4C2F-8BE4-364D377B51DC}" type="slidenum">
              <a:rPr lang="lv-LV" smtClean="0"/>
              <a:pPr/>
              <a:t>‹#›</a:t>
            </a:fld>
            <a:endParaRPr lang="lv-LV"/>
          </a:p>
        </p:txBody>
      </p:sp>
    </p:spTree>
    <p:extLst>
      <p:ext uri="{BB962C8B-B14F-4D97-AF65-F5344CB8AC3E}">
        <p14:creationId xmlns:p14="http://schemas.microsoft.com/office/powerpoint/2010/main" val="3526282412"/>
      </p:ext>
    </p:extLst>
  </p:cSld>
  <p:clrMapOvr>
    <a:masterClrMapping/>
  </p:clrMapOvr>
  <p:transition spd="slow">
    <p:cove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342900" fontAlgn="base">
              <a:spcBef>
                <a:spcPct val="0"/>
              </a:spcBef>
              <a:spcAft>
                <a:spcPct val="0"/>
              </a:spcAft>
              <a:defRPr>
                <a:latin typeface="Calibri" pitchFamily="34" charset="0"/>
              </a:defRPr>
            </a:lvl1pPr>
          </a:lstStyle>
          <a:p>
            <a:pPr>
              <a:defRPr/>
            </a:pPr>
            <a:fld id="{1D0A873D-CF48-476E-A86A-78AA68D4FE22}" type="datetime1">
              <a:rPr lang="lv-LV"/>
              <a:pPr>
                <a:defRPr/>
              </a:pPr>
              <a:t>22.03.2016</a:t>
            </a:fld>
            <a:endParaRPr lang="lv-LV"/>
          </a:p>
        </p:txBody>
      </p:sp>
      <p:sp>
        <p:nvSpPr>
          <p:cNvPr id="5" name="Footer Placeholder 4"/>
          <p:cNvSpPr>
            <a:spLocks noGrp="1"/>
          </p:cNvSpPr>
          <p:nvPr>
            <p:ph type="ftr" sz="quarter" idx="11"/>
          </p:nvPr>
        </p:nvSpPr>
        <p:spPr/>
        <p:txBody>
          <a:bodyPr rtlCol="0"/>
          <a:lstStyle>
            <a:lvl1pPr defTabSz="342900" fontAlgn="auto">
              <a:spcBef>
                <a:spcPts val="0"/>
              </a:spcBef>
              <a:spcAft>
                <a:spcPts val="0"/>
              </a:spcAft>
              <a:defRPr>
                <a:solidFill>
                  <a:prstClr val="black">
                    <a:tint val="75000"/>
                  </a:prstClr>
                </a:solidFill>
                <a:latin typeface="+mn-lt"/>
                <a:ea typeface="+mn-ea"/>
              </a:defRPr>
            </a:lvl1pPr>
          </a:lstStyle>
          <a:p>
            <a:pPr>
              <a:defRPr/>
            </a:pPr>
            <a:endParaRPr lang="lv-LV"/>
          </a:p>
        </p:txBody>
      </p:sp>
      <p:sp>
        <p:nvSpPr>
          <p:cNvPr id="6" name="Slide Number Placeholder 5"/>
          <p:cNvSpPr>
            <a:spLocks noGrp="1"/>
          </p:cNvSpPr>
          <p:nvPr>
            <p:ph type="sldNum" sz="quarter" idx="12"/>
          </p:nvPr>
        </p:nvSpPr>
        <p:spPr/>
        <p:txBody>
          <a:bodyPr/>
          <a:lstStyle>
            <a:lvl1pPr>
              <a:defRPr smtClean="0"/>
            </a:lvl1pPr>
          </a:lstStyle>
          <a:p>
            <a:pPr>
              <a:defRPr/>
            </a:pPr>
            <a:fld id="{41F31E3C-4367-4566-AEE7-D75B48D1586E}" type="slidenum">
              <a:rPr lang="lv-LV" altLang="lv-LV"/>
              <a:pPr>
                <a:defRPr/>
              </a:pPr>
              <a:t>‹#›</a:t>
            </a:fld>
            <a:endParaRPr lang="lv-LV" altLang="lv-LV"/>
          </a:p>
        </p:txBody>
      </p:sp>
    </p:spTree>
    <p:extLst>
      <p:ext uri="{BB962C8B-B14F-4D97-AF65-F5344CB8AC3E}">
        <p14:creationId xmlns:p14="http://schemas.microsoft.com/office/powerpoint/2010/main" val="2088626646"/>
      </p:ext>
    </p:extLst>
  </p:cSld>
  <p:clrMapOvr>
    <a:masterClrMapping/>
  </p:clrMapOvr>
  <p:transition spd="slow">
    <p:cove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342900" fontAlgn="base">
              <a:spcBef>
                <a:spcPct val="0"/>
              </a:spcBef>
              <a:spcAft>
                <a:spcPct val="0"/>
              </a:spcAft>
              <a:defRPr>
                <a:latin typeface="Calibri" pitchFamily="34" charset="0"/>
              </a:defRPr>
            </a:lvl1pPr>
          </a:lstStyle>
          <a:p>
            <a:pPr>
              <a:defRPr/>
            </a:pPr>
            <a:fld id="{00E6FAFA-632F-4992-AD49-BC90A4451B6D}" type="datetime1">
              <a:rPr lang="lv-LV"/>
              <a:pPr>
                <a:defRPr/>
              </a:pPr>
              <a:t>22.03.2016</a:t>
            </a:fld>
            <a:endParaRPr lang="lv-LV"/>
          </a:p>
        </p:txBody>
      </p:sp>
      <p:sp>
        <p:nvSpPr>
          <p:cNvPr id="5" name="Footer Placeholder 4"/>
          <p:cNvSpPr>
            <a:spLocks noGrp="1"/>
          </p:cNvSpPr>
          <p:nvPr>
            <p:ph type="ftr" sz="quarter" idx="11"/>
          </p:nvPr>
        </p:nvSpPr>
        <p:spPr/>
        <p:txBody>
          <a:bodyPr rtlCol="0"/>
          <a:lstStyle>
            <a:lvl1pPr defTabSz="342900" fontAlgn="auto">
              <a:spcBef>
                <a:spcPts val="0"/>
              </a:spcBef>
              <a:spcAft>
                <a:spcPts val="0"/>
              </a:spcAft>
              <a:defRPr>
                <a:solidFill>
                  <a:prstClr val="black">
                    <a:tint val="75000"/>
                  </a:prstClr>
                </a:solidFill>
                <a:latin typeface="+mn-lt"/>
                <a:ea typeface="+mn-ea"/>
              </a:defRPr>
            </a:lvl1pPr>
          </a:lstStyle>
          <a:p>
            <a:pPr>
              <a:defRPr/>
            </a:pPr>
            <a:endParaRPr lang="lv-LV"/>
          </a:p>
        </p:txBody>
      </p:sp>
      <p:sp>
        <p:nvSpPr>
          <p:cNvPr id="6" name="Slide Number Placeholder 5"/>
          <p:cNvSpPr>
            <a:spLocks noGrp="1"/>
          </p:cNvSpPr>
          <p:nvPr>
            <p:ph type="sldNum" sz="quarter" idx="12"/>
          </p:nvPr>
        </p:nvSpPr>
        <p:spPr/>
        <p:txBody>
          <a:bodyPr/>
          <a:lstStyle>
            <a:lvl1pPr>
              <a:defRPr smtClean="0"/>
            </a:lvl1pPr>
          </a:lstStyle>
          <a:p>
            <a:pPr>
              <a:defRPr/>
            </a:pPr>
            <a:fld id="{3334FF4D-251A-4EE1-B90F-F09E8552261F}" type="slidenum">
              <a:rPr lang="lv-LV" altLang="lv-LV"/>
              <a:pPr>
                <a:defRPr/>
              </a:pPr>
              <a:t>‹#›</a:t>
            </a:fld>
            <a:endParaRPr lang="lv-LV" altLang="lv-LV"/>
          </a:p>
        </p:txBody>
      </p:sp>
    </p:spTree>
    <p:extLst>
      <p:ext uri="{BB962C8B-B14F-4D97-AF65-F5344CB8AC3E}">
        <p14:creationId xmlns:p14="http://schemas.microsoft.com/office/powerpoint/2010/main" val="3341740997"/>
      </p:ext>
    </p:extLst>
  </p:cSld>
  <p:clrMapOvr>
    <a:masterClrMapping/>
  </p:clrMapOvr>
  <p:transition spd="slow">
    <p:cove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342900" fontAlgn="base">
              <a:spcBef>
                <a:spcPct val="0"/>
              </a:spcBef>
              <a:spcAft>
                <a:spcPct val="0"/>
              </a:spcAft>
              <a:defRPr>
                <a:latin typeface="Calibri" pitchFamily="34" charset="0"/>
              </a:defRPr>
            </a:lvl1pPr>
          </a:lstStyle>
          <a:p>
            <a:pPr>
              <a:defRPr/>
            </a:pPr>
            <a:fld id="{8208FE81-5A1E-4B3D-8578-4F1669193CC5}" type="datetime1">
              <a:rPr lang="lv-LV"/>
              <a:pPr>
                <a:defRPr/>
              </a:pPr>
              <a:t>22.03.2016</a:t>
            </a:fld>
            <a:endParaRPr lang="lv-LV"/>
          </a:p>
        </p:txBody>
      </p:sp>
      <p:sp>
        <p:nvSpPr>
          <p:cNvPr id="5" name="Footer Placeholder 4"/>
          <p:cNvSpPr>
            <a:spLocks noGrp="1"/>
          </p:cNvSpPr>
          <p:nvPr>
            <p:ph type="ftr" sz="quarter" idx="11"/>
          </p:nvPr>
        </p:nvSpPr>
        <p:spPr/>
        <p:txBody>
          <a:bodyPr rtlCol="0"/>
          <a:lstStyle>
            <a:lvl1pPr defTabSz="342900" fontAlgn="auto">
              <a:spcBef>
                <a:spcPts val="0"/>
              </a:spcBef>
              <a:spcAft>
                <a:spcPts val="0"/>
              </a:spcAft>
              <a:defRPr>
                <a:solidFill>
                  <a:prstClr val="black">
                    <a:tint val="75000"/>
                  </a:prstClr>
                </a:solidFill>
                <a:latin typeface="+mn-lt"/>
                <a:ea typeface="+mn-ea"/>
              </a:defRPr>
            </a:lvl1pPr>
          </a:lstStyle>
          <a:p>
            <a:pPr>
              <a:defRPr/>
            </a:pPr>
            <a:endParaRPr lang="lv-LV"/>
          </a:p>
        </p:txBody>
      </p:sp>
      <p:sp>
        <p:nvSpPr>
          <p:cNvPr id="6" name="Slide Number Placeholder 5"/>
          <p:cNvSpPr>
            <a:spLocks noGrp="1"/>
          </p:cNvSpPr>
          <p:nvPr>
            <p:ph type="sldNum" sz="quarter" idx="12"/>
          </p:nvPr>
        </p:nvSpPr>
        <p:spPr/>
        <p:txBody>
          <a:bodyPr/>
          <a:lstStyle>
            <a:lvl1pPr>
              <a:defRPr smtClean="0"/>
            </a:lvl1pPr>
          </a:lstStyle>
          <a:p>
            <a:pPr>
              <a:defRPr/>
            </a:pPr>
            <a:fld id="{DDA93FBB-46D3-43AA-A767-81D19925889F}" type="slidenum">
              <a:rPr lang="lv-LV" altLang="lv-LV"/>
              <a:pPr>
                <a:defRPr/>
              </a:pPr>
              <a:t>‹#›</a:t>
            </a:fld>
            <a:endParaRPr lang="lv-LV" altLang="lv-LV"/>
          </a:p>
        </p:txBody>
      </p:sp>
    </p:spTree>
    <p:extLst>
      <p:ext uri="{BB962C8B-B14F-4D97-AF65-F5344CB8AC3E}">
        <p14:creationId xmlns:p14="http://schemas.microsoft.com/office/powerpoint/2010/main" val="1290204707"/>
      </p:ext>
    </p:extLst>
  </p:cSld>
  <p:clrMapOvr>
    <a:masterClrMapping/>
  </p:clrMapOvr>
  <p:transition spd="slow">
    <p:cove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342900" fontAlgn="base">
              <a:spcBef>
                <a:spcPct val="0"/>
              </a:spcBef>
              <a:spcAft>
                <a:spcPct val="0"/>
              </a:spcAft>
              <a:defRPr>
                <a:latin typeface="Calibri" pitchFamily="34" charset="0"/>
              </a:defRPr>
            </a:lvl1pPr>
          </a:lstStyle>
          <a:p>
            <a:pPr>
              <a:defRPr/>
            </a:pPr>
            <a:fld id="{0A89D43E-2F1F-4066-9360-6A49F806ED24}" type="datetime1">
              <a:rPr lang="lv-LV"/>
              <a:pPr>
                <a:defRPr/>
              </a:pPr>
              <a:t>22.03.2016</a:t>
            </a:fld>
            <a:endParaRPr lang="lv-LV"/>
          </a:p>
        </p:txBody>
      </p:sp>
      <p:sp>
        <p:nvSpPr>
          <p:cNvPr id="6" name="Footer Placeholder 4"/>
          <p:cNvSpPr>
            <a:spLocks noGrp="1"/>
          </p:cNvSpPr>
          <p:nvPr>
            <p:ph type="ftr" sz="quarter" idx="11"/>
          </p:nvPr>
        </p:nvSpPr>
        <p:spPr/>
        <p:txBody>
          <a:bodyPr rtlCol="0"/>
          <a:lstStyle>
            <a:lvl1pPr defTabSz="342900" fontAlgn="auto">
              <a:spcBef>
                <a:spcPts val="0"/>
              </a:spcBef>
              <a:spcAft>
                <a:spcPts val="0"/>
              </a:spcAft>
              <a:defRPr>
                <a:solidFill>
                  <a:prstClr val="black">
                    <a:tint val="75000"/>
                  </a:prstClr>
                </a:solidFill>
                <a:latin typeface="+mn-lt"/>
                <a:ea typeface="+mn-ea"/>
              </a:defRPr>
            </a:lvl1pPr>
          </a:lstStyle>
          <a:p>
            <a:pPr>
              <a:defRPr/>
            </a:pPr>
            <a:endParaRPr lang="lv-LV"/>
          </a:p>
        </p:txBody>
      </p:sp>
      <p:sp>
        <p:nvSpPr>
          <p:cNvPr id="7" name="Slide Number Placeholder 5"/>
          <p:cNvSpPr>
            <a:spLocks noGrp="1"/>
          </p:cNvSpPr>
          <p:nvPr>
            <p:ph type="sldNum" sz="quarter" idx="12"/>
          </p:nvPr>
        </p:nvSpPr>
        <p:spPr/>
        <p:txBody>
          <a:bodyPr/>
          <a:lstStyle>
            <a:lvl1pPr>
              <a:defRPr smtClean="0"/>
            </a:lvl1pPr>
          </a:lstStyle>
          <a:p>
            <a:pPr>
              <a:defRPr/>
            </a:pPr>
            <a:fld id="{147C60B6-CCF4-4C45-80A6-7A8FE5BC9768}" type="slidenum">
              <a:rPr lang="lv-LV" altLang="lv-LV"/>
              <a:pPr>
                <a:defRPr/>
              </a:pPr>
              <a:t>‹#›</a:t>
            </a:fld>
            <a:endParaRPr lang="lv-LV" altLang="lv-LV"/>
          </a:p>
        </p:txBody>
      </p:sp>
    </p:spTree>
    <p:extLst>
      <p:ext uri="{BB962C8B-B14F-4D97-AF65-F5344CB8AC3E}">
        <p14:creationId xmlns:p14="http://schemas.microsoft.com/office/powerpoint/2010/main" val="2725160331"/>
      </p:ext>
    </p:extLst>
  </p:cSld>
  <p:clrMapOvr>
    <a:masterClrMapping/>
  </p:clrMapOvr>
  <p:transition spd="slow">
    <p:cove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342900" fontAlgn="base">
              <a:spcBef>
                <a:spcPct val="0"/>
              </a:spcBef>
              <a:spcAft>
                <a:spcPct val="0"/>
              </a:spcAft>
              <a:defRPr>
                <a:latin typeface="Calibri" pitchFamily="34" charset="0"/>
              </a:defRPr>
            </a:lvl1pPr>
          </a:lstStyle>
          <a:p>
            <a:pPr>
              <a:defRPr/>
            </a:pPr>
            <a:fld id="{24EE8760-37B5-4C80-9E4F-77FD9D8CCB08}" type="datetime1">
              <a:rPr lang="lv-LV"/>
              <a:pPr>
                <a:defRPr/>
              </a:pPr>
              <a:t>22.03.2016</a:t>
            </a:fld>
            <a:endParaRPr lang="lv-LV"/>
          </a:p>
        </p:txBody>
      </p:sp>
      <p:sp>
        <p:nvSpPr>
          <p:cNvPr id="8" name="Footer Placeholder 4"/>
          <p:cNvSpPr>
            <a:spLocks noGrp="1"/>
          </p:cNvSpPr>
          <p:nvPr>
            <p:ph type="ftr" sz="quarter" idx="11"/>
          </p:nvPr>
        </p:nvSpPr>
        <p:spPr/>
        <p:txBody>
          <a:bodyPr rtlCol="0"/>
          <a:lstStyle>
            <a:lvl1pPr defTabSz="342900" fontAlgn="auto">
              <a:spcBef>
                <a:spcPts val="0"/>
              </a:spcBef>
              <a:spcAft>
                <a:spcPts val="0"/>
              </a:spcAft>
              <a:defRPr>
                <a:solidFill>
                  <a:prstClr val="black">
                    <a:tint val="75000"/>
                  </a:prstClr>
                </a:solidFill>
                <a:latin typeface="+mn-lt"/>
                <a:ea typeface="+mn-ea"/>
              </a:defRPr>
            </a:lvl1pPr>
          </a:lstStyle>
          <a:p>
            <a:pPr>
              <a:defRPr/>
            </a:pPr>
            <a:endParaRPr lang="lv-LV"/>
          </a:p>
        </p:txBody>
      </p:sp>
      <p:sp>
        <p:nvSpPr>
          <p:cNvPr id="9" name="Slide Number Placeholder 5"/>
          <p:cNvSpPr>
            <a:spLocks noGrp="1"/>
          </p:cNvSpPr>
          <p:nvPr>
            <p:ph type="sldNum" sz="quarter" idx="12"/>
          </p:nvPr>
        </p:nvSpPr>
        <p:spPr/>
        <p:txBody>
          <a:bodyPr/>
          <a:lstStyle>
            <a:lvl1pPr>
              <a:defRPr smtClean="0"/>
            </a:lvl1pPr>
          </a:lstStyle>
          <a:p>
            <a:pPr>
              <a:defRPr/>
            </a:pPr>
            <a:fld id="{9CC1AB06-773E-4BC2-915F-FA3DA56A328F}" type="slidenum">
              <a:rPr lang="lv-LV" altLang="lv-LV"/>
              <a:pPr>
                <a:defRPr/>
              </a:pPr>
              <a:t>‹#›</a:t>
            </a:fld>
            <a:endParaRPr lang="lv-LV" altLang="lv-LV"/>
          </a:p>
        </p:txBody>
      </p:sp>
    </p:spTree>
    <p:extLst>
      <p:ext uri="{BB962C8B-B14F-4D97-AF65-F5344CB8AC3E}">
        <p14:creationId xmlns:p14="http://schemas.microsoft.com/office/powerpoint/2010/main" val="526839071"/>
      </p:ext>
    </p:extLst>
  </p:cSld>
  <p:clrMapOvr>
    <a:masterClrMapping/>
  </p:clrMapOvr>
  <p:transition spd="slow">
    <p:cove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342900" fontAlgn="base">
              <a:spcBef>
                <a:spcPct val="0"/>
              </a:spcBef>
              <a:spcAft>
                <a:spcPct val="0"/>
              </a:spcAft>
              <a:defRPr>
                <a:latin typeface="Calibri" pitchFamily="34" charset="0"/>
              </a:defRPr>
            </a:lvl1pPr>
          </a:lstStyle>
          <a:p>
            <a:pPr>
              <a:defRPr/>
            </a:pPr>
            <a:fld id="{0E54052E-1543-4C5E-9EAB-A68E08A09F23}" type="datetime1">
              <a:rPr lang="lv-LV"/>
              <a:pPr>
                <a:defRPr/>
              </a:pPr>
              <a:t>22.03.2016</a:t>
            </a:fld>
            <a:endParaRPr lang="lv-LV"/>
          </a:p>
        </p:txBody>
      </p:sp>
      <p:sp>
        <p:nvSpPr>
          <p:cNvPr id="4" name="Footer Placeholder 4"/>
          <p:cNvSpPr>
            <a:spLocks noGrp="1"/>
          </p:cNvSpPr>
          <p:nvPr>
            <p:ph type="ftr" sz="quarter" idx="11"/>
          </p:nvPr>
        </p:nvSpPr>
        <p:spPr/>
        <p:txBody>
          <a:bodyPr rtlCol="0"/>
          <a:lstStyle>
            <a:lvl1pPr defTabSz="342900" fontAlgn="auto">
              <a:spcBef>
                <a:spcPts val="0"/>
              </a:spcBef>
              <a:spcAft>
                <a:spcPts val="0"/>
              </a:spcAft>
              <a:defRPr>
                <a:solidFill>
                  <a:prstClr val="black">
                    <a:tint val="75000"/>
                  </a:prstClr>
                </a:solidFill>
                <a:latin typeface="+mn-lt"/>
                <a:ea typeface="+mn-ea"/>
              </a:defRPr>
            </a:lvl1pPr>
          </a:lstStyle>
          <a:p>
            <a:pPr>
              <a:defRPr/>
            </a:pPr>
            <a:endParaRPr lang="lv-LV"/>
          </a:p>
        </p:txBody>
      </p:sp>
      <p:sp>
        <p:nvSpPr>
          <p:cNvPr id="5" name="Slide Number Placeholder 5"/>
          <p:cNvSpPr>
            <a:spLocks noGrp="1"/>
          </p:cNvSpPr>
          <p:nvPr>
            <p:ph type="sldNum" sz="quarter" idx="12"/>
          </p:nvPr>
        </p:nvSpPr>
        <p:spPr/>
        <p:txBody>
          <a:bodyPr/>
          <a:lstStyle>
            <a:lvl1pPr>
              <a:defRPr smtClean="0"/>
            </a:lvl1pPr>
          </a:lstStyle>
          <a:p>
            <a:pPr>
              <a:defRPr/>
            </a:pPr>
            <a:fld id="{6D883495-7D93-4518-8996-9DADA8EB22C4}" type="slidenum">
              <a:rPr lang="lv-LV" altLang="lv-LV"/>
              <a:pPr>
                <a:defRPr/>
              </a:pPr>
              <a:t>‹#›</a:t>
            </a:fld>
            <a:endParaRPr lang="lv-LV" altLang="lv-LV"/>
          </a:p>
        </p:txBody>
      </p:sp>
    </p:spTree>
    <p:extLst>
      <p:ext uri="{BB962C8B-B14F-4D97-AF65-F5344CB8AC3E}">
        <p14:creationId xmlns:p14="http://schemas.microsoft.com/office/powerpoint/2010/main" val="2972932475"/>
      </p:ext>
    </p:extLst>
  </p:cSld>
  <p:clrMapOvr>
    <a:masterClrMapping/>
  </p:clrMapOvr>
  <p:transition spd="slow">
    <p:cove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342900" fontAlgn="base">
              <a:spcBef>
                <a:spcPct val="0"/>
              </a:spcBef>
              <a:spcAft>
                <a:spcPct val="0"/>
              </a:spcAft>
              <a:defRPr>
                <a:latin typeface="Calibri" pitchFamily="34" charset="0"/>
              </a:defRPr>
            </a:lvl1pPr>
          </a:lstStyle>
          <a:p>
            <a:pPr>
              <a:defRPr/>
            </a:pPr>
            <a:fld id="{64D953AF-A4CB-4D0F-A3F8-A84C671E3CD5}" type="datetime1">
              <a:rPr lang="lv-LV"/>
              <a:pPr>
                <a:defRPr/>
              </a:pPr>
              <a:t>22.03.2016</a:t>
            </a:fld>
            <a:endParaRPr lang="lv-LV"/>
          </a:p>
        </p:txBody>
      </p:sp>
      <p:sp>
        <p:nvSpPr>
          <p:cNvPr id="3" name="Footer Placeholder 4"/>
          <p:cNvSpPr>
            <a:spLocks noGrp="1"/>
          </p:cNvSpPr>
          <p:nvPr>
            <p:ph type="ftr" sz="quarter" idx="11"/>
          </p:nvPr>
        </p:nvSpPr>
        <p:spPr/>
        <p:txBody>
          <a:bodyPr rtlCol="0"/>
          <a:lstStyle>
            <a:lvl1pPr defTabSz="342900" fontAlgn="auto">
              <a:spcBef>
                <a:spcPts val="0"/>
              </a:spcBef>
              <a:spcAft>
                <a:spcPts val="0"/>
              </a:spcAft>
              <a:defRPr>
                <a:solidFill>
                  <a:prstClr val="black">
                    <a:tint val="75000"/>
                  </a:prstClr>
                </a:solidFill>
                <a:latin typeface="+mn-lt"/>
                <a:ea typeface="+mn-ea"/>
              </a:defRPr>
            </a:lvl1pPr>
          </a:lstStyle>
          <a:p>
            <a:pPr>
              <a:defRPr/>
            </a:pPr>
            <a:endParaRPr lang="lv-LV"/>
          </a:p>
        </p:txBody>
      </p:sp>
      <p:sp>
        <p:nvSpPr>
          <p:cNvPr id="4" name="Slide Number Placeholder 5"/>
          <p:cNvSpPr>
            <a:spLocks noGrp="1"/>
          </p:cNvSpPr>
          <p:nvPr>
            <p:ph type="sldNum" sz="quarter" idx="12"/>
          </p:nvPr>
        </p:nvSpPr>
        <p:spPr/>
        <p:txBody>
          <a:bodyPr/>
          <a:lstStyle>
            <a:lvl1pPr>
              <a:defRPr smtClean="0"/>
            </a:lvl1pPr>
          </a:lstStyle>
          <a:p>
            <a:pPr>
              <a:defRPr/>
            </a:pPr>
            <a:fld id="{94CE5212-F7A8-4824-8589-3AF75EF6C821}" type="slidenum">
              <a:rPr lang="lv-LV" altLang="lv-LV"/>
              <a:pPr>
                <a:defRPr/>
              </a:pPr>
              <a:t>‹#›</a:t>
            </a:fld>
            <a:endParaRPr lang="lv-LV" altLang="lv-LV"/>
          </a:p>
        </p:txBody>
      </p:sp>
    </p:spTree>
    <p:extLst>
      <p:ext uri="{BB962C8B-B14F-4D97-AF65-F5344CB8AC3E}">
        <p14:creationId xmlns:p14="http://schemas.microsoft.com/office/powerpoint/2010/main" val="1967460499"/>
      </p:ext>
    </p:extLst>
  </p:cSld>
  <p:clrMapOvr>
    <a:masterClrMapping/>
  </p:clrMapOvr>
  <p:transition spd="slow">
    <p:cove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342900" fontAlgn="base">
              <a:spcBef>
                <a:spcPct val="0"/>
              </a:spcBef>
              <a:spcAft>
                <a:spcPct val="0"/>
              </a:spcAft>
              <a:defRPr>
                <a:latin typeface="Calibri" pitchFamily="34" charset="0"/>
              </a:defRPr>
            </a:lvl1pPr>
          </a:lstStyle>
          <a:p>
            <a:pPr>
              <a:defRPr/>
            </a:pPr>
            <a:fld id="{C0C02160-AD71-4D44-B382-F0BE6269CD32}" type="datetime1">
              <a:rPr lang="lv-LV"/>
              <a:pPr>
                <a:defRPr/>
              </a:pPr>
              <a:t>22.03.2016</a:t>
            </a:fld>
            <a:endParaRPr lang="lv-LV"/>
          </a:p>
        </p:txBody>
      </p:sp>
      <p:sp>
        <p:nvSpPr>
          <p:cNvPr id="6" name="Footer Placeholder 4"/>
          <p:cNvSpPr>
            <a:spLocks noGrp="1"/>
          </p:cNvSpPr>
          <p:nvPr>
            <p:ph type="ftr" sz="quarter" idx="11"/>
          </p:nvPr>
        </p:nvSpPr>
        <p:spPr/>
        <p:txBody>
          <a:bodyPr rtlCol="0"/>
          <a:lstStyle>
            <a:lvl1pPr defTabSz="342900" fontAlgn="auto">
              <a:spcBef>
                <a:spcPts val="0"/>
              </a:spcBef>
              <a:spcAft>
                <a:spcPts val="0"/>
              </a:spcAft>
              <a:defRPr>
                <a:solidFill>
                  <a:prstClr val="black">
                    <a:tint val="75000"/>
                  </a:prstClr>
                </a:solidFill>
                <a:latin typeface="+mn-lt"/>
                <a:ea typeface="+mn-ea"/>
              </a:defRPr>
            </a:lvl1pPr>
          </a:lstStyle>
          <a:p>
            <a:pPr>
              <a:defRPr/>
            </a:pPr>
            <a:endParaRPr lang="lv-LV"/>
          </a:p>
        </p:txBody>
      </p:sp>
      <p:sp>
        <p:nvSpPr>
          <p:cNvPr id="7" name="Slide Number Placeholder 5"/>
          <p:cNvSpPr>
            <a:spLocks noGrp="1"/>
          </p:cNvSpPr>
          <p:nvPr>
            <p:ph type="sldNum" sz="quarter" idx="12"/>
          </p:nvPr>
        </p:nvSpPr>
        <p:spPr/>
        <p:txBody>
          <a:bodyPr/>
          <a:lstStyle>
            <a:lvl1pPr>
              <a:defRPr smtClean="0"/>
            </a:lvl1pPr>
          </a:lstStyle>
          <a:p>
            <a:pPr>
              <a:defRPr/>
            </a:pPr>
            <a:fld id="{05695819-0D73-4CFF-8A94-010615DFE4E9}" type="slidenum">
              <a:rPr lang="lv-LV" altLang="lv-LV"/>
              <a:pPr>
                <a:defRPr/>
              </a:pPr>
              <a:t>‹#›</a:t>
            </a:fld>
            <a:endParaRPr lang="lv-LV" altLang="lv-LV"/>
          </a:p>
        </p:txBody>
      </p:sp>
    </p:spTree>
    <p:extLst>
      <p:ext uri="{BB962C8B-B14F-4D97-AF65-F5344CB8AC3E}">
        <p14:creationId xmlns:p14="http://schemas.microsoft.com/office/powerpoint/2010/main" val="1709478139"/>
      </p:ext>
    </p:extLst>
  </p:cSld>
  <p:clrMapOvr>
    <a:masterClrMapping/>
  </p:clrMapOvr>
  <p:transition spd="slow">
    <p:cove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342900" fontAlgn="base">
              <a:spcBef>
                <a:spcPct val="0"/>
              </a:spcBef>
              <a:spcAft>
                <a:spcPct val="0"/>
              </a:spcAft>
              <a:defRPr>
                <a:latin typeface="Calibri" pitchFamily="34" charset="0"/>
              </a:defRPr>
            </a:lvl1pPr>
          </a:lstStyle>
          <a:p>
            <a:pPr>
              <a:defRPr/>
            </a:pPr>
            <a:fld id="{BB215E91-65A0-42BE-966D-A47DF7C8A6D5}" type="datetime1">
              <a:rPr lang="lv-LV"/>
              <a:pPr>
                <a:defRPr/>
              </a:pPr>
              <a:t>22.03.2016</a:t>
            </a:fld>
            <a:endParaRPr lang="lv-LV"/>
          </a:p>
        </p:txBody>
      </p:sp>
      <p:sp>
        <p:nvSpPr>
          <p:cNvPr id="6" name="Footer Placeholder 4"/>
          <p:cNvSpPr>
            <a:spLocks noGrp="1"/>
          </p:cNvSpPr>
          <p:nvPr>
            <p:ph type="ftr" sz="quarter" idx="11"/>
          </p:nvPr>
        </p:nvSpPr>
        <p:spPr/>
        <p:txBody>
          <a:bodyPr rtlCol="0"/>
          <a:lstStyle>
            <a:lvl1pPr defTabSz="342900" fontAlgn="auto">
              <a:spcBef>
                <a:spcPts val="0"/>
              </a:spcBef>
              <a:spcAft>
                <a:spcPts val="0"/>
              </a:spcAft>
              <a:defRPr>
                <a:solidFill>
                  <a:prstClr val="black">
                    <a:tint val="75000"/>
                  </a:prstClr>
                </a:solidFill>
                <a:latin typeface="+mn-lt"/>
                <a:ea typeface="+mn-ea"/>
              </a:defRPr>
            </a:lvl1pPr>
          </a:lstStyle>
          <a:p>
            <a:pPr>
              <a:defRPr/>
            </a:pPr>
            <a:endParaRPr lang="lv-LV"/>
          </a:p>
        </p:txBody>
      </p:sp>
      <p:sp>
        <p:nvSpPr>
          <p:cNvPr id="7" name="Slide Number Placeholder 5"/>
          <p:cNvSpPr>
            <a:spLocks noGrp="1"/>
          </p:cNvSpPr>
          <p:nvPr>
            <p:ph type="sldNum" sz="quarter" idx="12"/>
          </p:nvPr>
        </p:nvSpPr>
        <p:spPr/>
        <p:txBody>
          <a:bodyPr/>
          <a:lstStyle>
            <a:lvl1pPr>
              <a:defRPr smtClean="0"/>
            </a:lvl1pPr>
          </a:lstStyle>
          <a:p>
            <a:pPr>
              <a:defRPr/>
            </a:pPr>
            <a:fld id="{C1CC3035-D8F3-4B53-8B6A-AAB3F043A647}" type="slidenum">
              <a:rPr lang="lv-LV" altLang="lv-LV"/>
              <a:pPr>
                <a:defRPr/>
              </a:pPr>
              <a:t>‹#›</a:t>
            </a:fld>
            <a:endParaRPr lang="lv-LV" altLang="lv-LV"/>
          </a:p>
        </p:txBody>
      </p:sp>
    </p:spTree>
    <p:extLst>
      <p:ext uri="{BB962C8B-B14F-4D97-AF65-F5344CB8AC3E}">
        <p14:creationId xmlns:p14="http://schemas.microsoft.com/office/powerpoint/2010/main" val="1838598202"/>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lv-LV"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2FDEC1-7770-4631-A3C2-21515E0CFFBD}"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A34CC3-C018-4156-8787-5BB674057074}" type="slidenum">
              <a:rPr lang="en-US" altLang="lv-LV"/>
              <a:pPr>
                <a:defRPr/>
              </a:pPr>
              <a:t>‹#›</a:t>
            </a:fld>
            <a:endParaRPr lang="en-US" altLang="lv-LV"/>
          </a:p>
        </p:txBody>
      </p:sp>
    </p:spTree>
    <p:extLst>
      <p:ext uri="{BB962C8B-B14F-4D97-AF65-F5344CB8AC3E}">
        <p14:creationId xmlns:p14="http://schemas.microsoft.com/office/powerpoint/2010/main" val="4321991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342900" fontAlgn="base">
              <a:spcBef>
                <a:spcPct val="0"/>
              </a:spcBef>
              <a:spcAft>
                <a:spcPct val="0"/>
              </a:spcAft>
              <a:defRPr>
                <a:latin typeface="Calibri" pitchFamily="34" charset="0"/>
              </a:defRPr>
            </a:lvl1pPr>
          </a:lstStyle>
          <a:p>
            <a:pPr>
              <a:defRPr/>
            </a:pPr>
            <a:fld id="{07A7F101-5E0D-42C3-B5A6-DA229BB0A93F}" type="datetime1">
              <a:rPr lang="lv-LV"/>
              <a:pPr>
                <a:defRPr/>
              </a:pPr>
              <a:t>22.03.2016</a:t>
            </a:fld>
            <a:endParaRPr lang="lv-LV"/>
          </a:p>
        </p:txBody>
      </p:sp>
      <p:sp>
        <p:nvSpPr>
          <p:cNvPr id="5" name="Footer Placeholder 4"/>
          <p:cNvSpPr>
            <a:spLocks noGrp="1"/>
          </p:cNvSpPr>
          <p:nvPr>
            <p:ph type="ftr" sz="quarter" idx="11"/>
          </p:nvPr>
        </p:nvSpPr>
        <p:spPr/>
        <p:txBody>
          <a:bodyPr rtlCol="0"/>
          <a:lstStyle>
            <a:lvl1pPr defTabSz="342900" fontAlgn="auto">
              <a:spcBef>
                <a:spcPts val="0"/>
              </a:spcBef>
              <a:spcAft>
                <a:spcPts val="0"/>
              </a:spcAft>
              <a:defRPr>
                <a:solidFill>
                  <a:prstClr val="black">
                    <a:tint val="75000"/>
                  </a:prstClr>
                </a:solidFill>
                <a:latin typeface="+mn-lt"/>
                <a:ea typeface="+mn-ea"/>
              </a:defRPr>
            </a:lvl1pPr>
          </a:lstStyle>
          <a:p>
            <a:pPr>
              <a:defRPr/>
            </a:pPr>
            <a:endParaRPr lang="lv-LV"/>
          </a:p>
        </p:txBody>
      </p:sp>
      <p:sp>
        <p:nvSpPr>
          <p:cNvPr id="6" name="Slide Number Placeholder 5"/>
          <p:cNvSpPr>
            <a:spLocks noGrp="1"/>
          </p:cNvSpPr>
          <p:nvPr>
            <p:ph type="sldNum" sz="quarter" idx="12"/>
          </p:nvPr>
        </p:nvSpPr>
        <p:spPr/>
        <p:txBody>
          <a:bodyPr/>
          <a:lstStyle>
            <a:lvl1pPr>
              <a:defRPr smtClean="0"/>
            </a:lvl1pPr>
          </a:lstStyle>
          <a:p>
            <a:pPr>
              <a:defRPr/>
            </a:pPr>
            <a:fld id="{3A48E0EC-E8EA-4A1F-9690-F926685BCDFE}" type="slidenum">
              <a:rPr lang="lv-LV" altLang="lv-LV"/>
              <a:pPr>
                <a:defRPr/>
              </a:pPr>
              <a:t>‹#›</a:t>
            </a:fld>
            <a:endParaRPr lang="lv-LV" altLang="lv-LV"/>
          </a:p>
        </p:txBody>
      </p:sp>
    </p:spTree>
    <p:extLst>
      <p:ext uri="{BB962C8B-B14F-4D97-AF65-F5344CB8AC3E}">
        <p14:creationId xmlns:p14="http://schemas.microsoft.com/office/powerpoint/2010/main" val="175928428"/>
      </p:ext>
    </p:extLst>
  </p:cSld>
  <p:clrMapOvr>
    <a:masterClrMapping/>
  </p:clrMapOvr>
  <p:transition spd="slow">
    <p:cove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342900" fontAlgn="base">
              <a:spcBef>
                <a:spcPct val="0"/>
              </a:spcBef>
              <a:spcAft>
                <a:spcPct val="0"/>
              </a:spcAft>
              <a:defRPr>
                <a:latin typeface="Calibri" pitchFamily="34" charset="0"/>
              </a:defRPr>
            </a:lvl1pPr>
          </a:lstStyle>
          <a:p>
            <a:pPr>
              <a:defRPr/>
            </a:pPr>
            <a:fld id="{61D6B4F9-21B8-4F16-AC13-D334588DBF29}" type="datetime1">
              <a:rPr lang="lv-LV"/>
              <a:pPr>
                <a:defRPr/>
              </a:pPr>
              <a:t>22.03.2016</a:t>
            </a:fld>
            <a:endParaRPr lang="lv-LV"/>
          </a:p>
        </p:txBody>
      </p:sp>
      <p:sp>
        <p:nvSpPr>
          <p:cNvPr id="5" name="Footer Placeholder 4"/>
          <p:cNvSpPr>
            <a:spLocks noGrp="1"/>
          </p:cNvSpPr>
          <p:nvPr>
            <p:ph type="ftr" sz="quarter" idx="11"/>
          </p:nvPr>
        </p:nvSpPr>
        <p:spPr/>
        <p:txBody>
          <a:bodyPr rtlCol="0"/>
          <a:lstStyle>
            <a:lvl1pPr defTabSz="342900" fontAlgn="auto">
              <a:spcBef>
                <a:spcPts val="0"/>
              </a:spcBef>
              <a:spcAft>
                <a:spcPts val="0"/>
              </a:spcAft>
              <a:defRPr>
                <a:solidFill>
                  <a:prstClr val="black">
                    <a:tint val="75000"/>
                  </a:prstClr>
                </a:solidFill>
                <a:latin typeface="+mn-lt"/>
                <a:ea typeface="+mn-ea"/>
              </a:defRPr>
            </a:lvl1pPr>
          </a:lstStyle>
          <a:p>
            <a:pPr>
              <a:defRPr/>
            </a:pPr>
            <a:endParaRPr lang="lv-LV"/>
          </a:p>
        </p:txBody>
      </p:sp>
      <p:sp>
        <p:nvSpPr>
          <p:cNvPr id="6" name="Slide Number Placeholder 5"/>
          <p:cNvSpPr>
            <a:spLocks noGrp="1"/>
          </p:cNvSpPr>
          <p:nvPr>
            <p:ph type="sldNum" sz="quarter" idx="12"/>
          </p:nvPr>
        </p:nvSpPr>
        <p:spPr/>
        <p:txBody>
          <a:bodyPr/>
          <a:lstStyle>
            <a:lvl1pPr>
              <a:defRPr smtClean="0"/>
            </a:lvl1pPr>
          </a:lstStyle>
          <a:p>
            <a:pPr>
              <a:defRPr/>
            </a:pPr>
            <a:fld id="{AD7DF46A-6C55-4702-9E7A-D2918113D008}" type="slidenum">
              <a:rPr lang="lv-LV" altLang="lv-LV"/>
              <a:pPr>
                <a:defRPr/>
              </a:pPr>
              <a:t>‹#›</a:t>
            </a:fld>
            <a:endParaRPr lang="lv-LV" altLang="lv-LV"/>
          </a:p>
        </p:txBody>
      </p:sp>
    </p:spTree>
    <p:extLst>
      <p:ext uri="{BB962C8B-B14F-4D97-AF65-F5344CB8AC3E}">
        <p14:creationId xmlns:p14="http://schemas.microsoft.com/office/powerpoint/2010/main" val="2262038581"/>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idx="1"/>
          </p:nvPr>
        </p:nvSpPr>
        <p:spPr/>
        <p:txBody>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6B441C-3ABD-4D55-9C47-1C4C65BF24F8}"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739B6C-74CD-4754-A75D-F34DE8124804}" type="slidenum">
              <a:rPr lang="en-US" altLang="lv-LV"/>
              <a:pPr>
                <a:defRPr/>
              </a:pPr>
              <a:t>‹#›</a:t>
            </a:fld>
            <a:endParaRPr lang="en-US" altLang="lv-LV"/>
          </a:p>
        </p:txBody>
      </p:sp>
    </p:spTree>
    <p:extLst>
      <p:ext uri="{BB962C8B-B14F-4D97-AF65-F5344CB8AC3E}">
        <p14:creationId xmlns:p14="http://schemas.microsoft.com/office/powerpoint/2010/main" val="407610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lv-LV"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26B96B-4ADA-4C6B-81FE-BBA033693A7C}"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6A369F-CEFC-4776-88F0-63E164D1CD9D}" type="slidenum">
              <a:rPr lang="en-US" altLang="lv-LV"/>
              <a:pPr>
                <a:defRPr/>
              </a:pPr>
              <a:t>‹#›</a:t>
            </a:fld>
            <a:endParaRPr lang="en-US" altLang="lv-LV"/>
          </a:p>
        </p:txBody>
      </p:sp>
    </p:spTree>
    <p:extLst>
      <p:ext uri="{BB962C8B-B14F-4D97-AF65-F5344CB8AC3E}">
        <p14:creationId xmlns:p14="http://schemas.microsoft.com/office/powerpoint/2010/main" val="345172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5046BC-0F1E-4FF8-B78C-BDD4771A97CA}"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78F3D2-1D4D-4330-9C49-55059F87B9F3}" type="slidenum">
              <a:rPr lang="en-US" altLang="lv-LV"/>
              <a:pPr>
                <a:defRPr/>
              </a:pPr>
              <a:t>‹#›</a:t>
            </a:fld>
            <a:endParaRPr lang="en-US" altLang="lv-LV"/>
          </a:p>
        </p:txBody>
      </p:sp>
    </p:spTree>
    <p:extLst>
      <p:ext uri="{BB962C8B-B14F-4D97-AF65-F5344CB8AC3E}">
        <p14:creationId xmlns:p14="http://schemas.microsoft.com/office/powerpoint/2010/main" val="307480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461EA78-5122-4858-8A2E-FE63B2DA9794}" type="datetimeFigureOut">
              <a:rPr lang="en-US" altLang="lv-LV"/>
              <a:pPr>
                <a:defRPr/>
              </a:pPr>
              <a:t>3/22/2016</a:t>
            </a:fld>
            <a:endParaRPr lang="en-US" altLang="lv-LV"/>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45FFCA-2873-4B68-B533-B064C19067AA}" type="slidenum">
              <a:rPr lang="en-US" altLang="lv-LV"/>
              <a:pPr>
                <a:defRPr/>
              </a:pPr>
              <a:t>‹#›</a:t>
            </a:fld>
            <a:endParaRPr lang="en-US" altLang="lv-LV"/>
          </a:p>
        </p:txBody>
      </p:sp>
    </p:spTree>
    <p:extLst>
      <p:ext uri="{BB962C8B-B14F-4D97-AF65-F5344CB8AC3E}">
        <p14:creationId xmlns:p14="http://schemas.microsoft.com/office/powerpoint/2010/main" val="1382379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4A70D0-9C37-401D-AD59-F74B84C1F782}" type="datetimeFigureOut">
              <a:rPr lang="en-US" altLang="lv-LV"/>
              <a:pPr>
                <a:defRPr/>
              </a:pPr>
              <a:t>3/22/2016</a:t>
            </a:fld>
            <a:endParaRPr lang="en-US" altLang="lv-LV"/>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7F358B-5332-41F9-82E7-25DAE2211C63}" type="slidenum">
              <a:rPr lang="en-US" altLang="lv-LV"/>
              <a:pPr>
                <a:defRPr/>
              </a:pPr>
              <a:t>‹#›</a:t>
            </a:fld>
            <a:endParaRPr lang="en-US" altLang="lv-LV"/>
          </a:p>
        </p:txBody>
      </p:sp>
    </p:spTree>
    <p:extLst>
      <p:ext uri="{BB962C8B-B14F-4D97-AF65-F5344CB8AC3E}">
        <p14:creationId xmlns:p14="http://schemas.microsoft.com/office/powerpoint/2010/main" val="1268508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6B4737-A403-47E2-87F2-8ABF6DE8A1C3}" type="datetimeFigureOut">
              <a:rPr lang="en-US" altLang="lv-LV"/>
              <a:pPr>
                <a:defRPr/>
              </a:pPr>
              <a:t>3/22/2016</a:t>
            </a:fld>
            <a:endParaRPr lang="en-US" altLang="lv-LV"/>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57D401-A31B-4FEE-B7EB-C551E072167E}" type="slidenum">
              <a:rPr lang="en-US" altLang="lv-LV"/>
              <a:pPr>
                <a:defRPr/>
              </a:pPr>
              <a:t>‹#›</a:t>
            </a:fld>
            <a:endParaRPr lang="en-US" altLang="lv-LV"/>
          </a:p>
        </p:txBody>
      </p:sp>
    </p:spTree>
    <p:extLst>
      <p:ext uri="{BB962C8B-B14F-4D97-AF65-F5344CB8AC3E}">
        <p14:creationId xmlns:p14="http://schemas.microsoft.com/office/powerpoint/2010/main" val="3050225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lv-LV"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0BCAF2-A9D4-4299-95EB-5DAC16C000C3}"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14612D-218E-4884-A9BF-69ED9E5E4348}" type="slidenum">
              <a:rPr lang="en-US" altLang="lv-LV"/>
              <a:pPr>
                <a:defRPr/>
              </a:pPr>
              <a:t>‹#›</a:t>
            </a:fld>
            <a:endParaRPr lang="en-US" altLang="lv-LV"/>
          </a:p>
        </p:txBody>
      </p:sp>
    </p:spTree>
    <p:extLst>
      <p:ext uri="{BB962C8B-B14F-4D97-AF65-F5344CB8AC3E}">
        <p14:creationId xmlns:p14="http://schemas.microsoft.com/office/powerpoint/2010/main" val="138178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lv-LV" noProof="0" dirty="0"/>
          </a:p>
        </p:txBody>
      </p:sp>
      <p:sp>
        <p:nvSpPr>
          <p:cNvPr id="3" name="Content Placeholder 2"/>
          <p:cNvSpPr>
            <a:spLocks noGrp="1"/>
          </p:cNvSpPr>
          <p:nvPr>
            <p:ph idx="1" hasCustomPrompt="1"/>
          </p:nvPr>
        </p:nvSpPr>
        <p:spPr/>
        <p:txBody>
          <a:bodyPr/>
          <a:lstStyle>
            <a:lvl1pPr>
              <a:defRPr>
                <a:solidFill>
                  <a:srgbClr val="004C6F"/>
                </a:solidFill>
              </a:defRPr>
            </a:lvl1pPr>
            <a:lvl2pPr>
              <a:defRPr>
                <a:solidFill>
                  <a:srgbClr val="004C6F"/>
                </a:solidFill>
              </a:defRPr>
            </a:lvl2pPr>
            <a:lvl3pPr>
              <a:defRPr>
                <a:solidFill>
                  <a:srgbClr val="004C6F"/>
                </a:solidFill>
              </a:defRPr>
            </a:lvl3pPr>
            <a:lvl4pPr>
              <a:defRPr>
                <a:solidFill>
                  <a:srgbClr val="004C6F"/>
                </a:solidFill>
              </a:defRPr>
            </a:lvl4pPr>
            <a:lvl5pPr>
              <a:defRPr>
                <a:solidFill>
                  <a:srgbClr val="004C6F"/>
                </a:solidFill>
              </a:defRPr>
            </a:lvl5pPr>
          </a:lstStyle>
          <a:p>
            <a:pPr lvl="0"/>
            <a:r>
              <a:rPr lang="en-US" noProof="0" dirty="0" smtClean="0"/>
              <a:t>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lv-LV" noProof="0" dirty="0"/>
          </a:p>
        </p:txBody>
      </p:sp>
      <p:sp>
        <p:nvSpPr>
          <p:cNvPr id="4" name="Date Placeholder 3"/>
          <p:cNvSpPr>
            <a:spLocks noGrp="1"/>
          </p:cNvSpPr>
          <p:nvPr>
            <p:ph type="dt" sz="half" idx="10"/>
          </p:nvPr>
        </p:nvSpPr>
        <p:spPr/>
        <p:txBody>
          <a:bodyPr/>
          <a:lstStyle>
            <a:lvl1pPr>
              <a:defRPr>
                <a:solidFill>
                  <a:srgbClr val="004C6F"/>
                </a:solidFill>
              </a:defRPr>
            </a:lvl1pPr>
          </a:lstStyle>
          <a:p>
            <a:fld id="{86EB08FF-91E7-48E9-A2BE-89E8E28642CF}" type="datetimeFigureOut">
              <a:rPr lang="lv-LV" smtClean="0"/>
              <a:pPr/>
              <a:t>22.03.2016</a:t>
            </a:fld>
            <a:endParaRPr lang="lv-LV"/>
          </a:p>
        </p:txBody>
      </p:sp>
      <p:sp>
        <p:nvSpPr>
          <p:cNvPr id="5" name="Footer Placeholder 4"/>
          <p:cNvSpPr>
            <a:spLocks noGrp="1"/>
          </p:cNvSpPr>
          <p:nvPr>
            <p:ph type="ftr" sz="quarter" idx="11"/>
          </p:nvPr>
        </p:nvSpPr>
        <p:spPr/>
        <p:txBody>
          <a:bodyPr/>
          <a:lstStyle>
            <a:lvl1pPr>
              <a:defRPr>
                <a:solidFill>
                  <a:srgbClr val="004C6F"/>
                </a:solidFill>
              </a:defRPr>
            </a:lvl1pPr>
          </a:lstStyle>
          <a:p>
            <a:endParaRPr lang="lv-LV"/>
          </a:p>
        </p:txBody>
      </p:sp>
      <p:sp>
        <p:nvSpPr>
          <p:cNvPr id="6" name="Slide Number Placeholder 5"/>
          <p:cNvSpPr>
            <a:spLocks noGrp="1"/>
          </p:cNvSpPr>
          <p:nvPr>
            <p:ph type="sldNum" sz="quarter" idx="12"/>
          </p:nvPr>
        </p:nvSpPr>
        <p:spPr/>
        <p:txBody>
          <a:bodyPr/>
          <a:lstStyle>
            <a:lvl1pPr>
              <a:defRPr>
                <a:solidFill>
                  <a:srgbClr val="004C6F"/>
                </a:solidFill>
              </a:defRPr>
            </a:lvl1pPr>
          </a:lstStyle>
          <a:p>
            <a:fld id="{5B0A1E16-158A-4935-AE3B-2F30C0DBA9B2}" type="slidenum">
              <a:rPr lang="lv-LV" smtClean="0"/>
              <a:pPr/>
              <a:t>‹#›</a:t>
            </a:fld>
            <a:endParaRPr lang="lv-LV"/>
          </a:p>
        </p:txBody>
      </p:sp>
    </p:spTree>
    <p:extLst>
      <p:ext uri="{BB962C8B-B14F-4D97-AF65-F5344CB8AC3E}">
        <p14:creationId xmlns:p14="http://schemas.microsoft.com/office/powerpoint/2010/main" val="26822401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6587B5-37C5-4F4D-81CF-B296A7E115B8}"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ABEBD6-213F-4C55-AEE3-C113582DB947}" type="slidenum">
              <a:rPr lang="en-US" altLang="lv-LV"/>
              <a:pPr>
                <a:defRPr/>
              </a:pPr>
              <a:t>‹#›</a:t>
            </a:fld>
            <a:endParaRPr lang="en-US" altLang="lv-LV"/>
          </a:p>
        </p:txBody>
      </p:sp>
    </p:spTree>
    <p:extLst>
      <p:ext uri="{BB962C8B-B14F-4D97-AF65-F5344CB8AC3E}">
        <p14:creationId xmlns:p14="http://schemas.microsoft.com/office/powerpoint/2010/main" val="1121517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A7BDFF-C97D-4141-B5B8-C755831700CF}"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A11985-8E9E-4992-941C-990A231663BB}" type="slidenum">
              <a:rPr lang="en-US" altLang="lv-LV"/>
              <a:pPr>
                <a:defRPr/>
              </a:pPr>
              <a:t>‹#›</a:t>
            </a:fld>
            <a:endParaRPr lang="en-US" altLang="lv-LV"/>
          </a:p>
        </p:txBody>
      </p:sp>
    </p:spTree>
    <p:extLst>
      <p:ext uri="{BB962C8B-B14F-4D97-AF65-F5344CB8AC3E}">
        <p14:creationId xmlns:p14="http://schemas.microsoft.com/office/powerpoint/2010/main" val="2591150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lv-LV"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ED842F-DB0F-4BB2-9A91-8025DBE925DC}"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0B6CF-5CCC-441B-93BD-0A43B0332581}" type="slidenum">
              <a:rPr lang="en-US" altLang="lv-LV"/>
              <a:pPr>
                <a:defRPr/>
              </a:pPr>
              <a:t>‹#›</a:t>
            </a:fld>
            <a:endParaRPr lang="en-US" altLang="lv-LV"/>
          </a:p>
        </p:txBody>
      </p:sp>
    </p:spTree>
    <p:extLst>
      <p:ext uri="{BB962C8B-B14F-4D97-AF65-F5344CB8AC3E}">
        <p14:creationId xmlns:p14="http://schemas.microsoft.com/office/powerpoint/2010/main" val="3901033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2"/>
            <a:ext cx="7772400" cy="1470025"/>
          </a:xfrm>
        </p:spPr>
        <p:txBody>
          <a:bodyPr/>
          <a:lstStyle/>
          <a:p>
            <a:r>
              <a:rPr lang="lv-LV"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4AFCD9-6280-4CC6-B8D3-69A8CCBB66D8}" type="datetime1">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000" baseline="0">
                <a:latin typeface="Century Gothic" pitchFamily="34" charset="0"/>
              </a:defRPr>
            </a:lvl1pPr>
          </a:lstStyle>
          <a:p>
            <a:pPr>
              <a:defRPr/>
            </a:pPr>
            <a:fld id="{00E52368-E662-40D0-A5C5-7173279DA828}" type="slidenum">
              <a:rPr lang="en-US" altLang="lv-LV"/>
              <a:pPr>
                <a:defRPr/>
              </a:pPr>
              <a:t>‹#›</a:t>
            </a:fld>
            <a:endParaRPr lang="en-US" altLang="lv-LV" dirty="0"/>
          </a:p>
        </p:txBody>
      </p:sp>
    </p:spTree>
    <p:extLst>
      <p:ext uri="{BB962C8B-B14F-4D97-AF65-F5344CB8AC3E}">
        <p14:creationId xmlns:p14="http://schemas.microsoft.com/office/powerpoint/2010/main" val="3999316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idx="1"/>
          </p:nvPr>
        </p:nvSpPr>
        <p:spPr/>
        <p:txBody>
          <a:bodyPr/>
          <a:lstStyle/>
          <a:p>
            <a:pPr lvl="0"/>
            <a:r>
              <a:rPr lang="lv-LV" dirty="0" err="1" smtClean="0"/>
              <a:t>Click</a:t>
            </a:r>
            <a:r>
              <a:rPr lang="lv-LV" dirty="0" smtClean="0"/>
              <a:t> to </a:t>
            </a:r>
            <a:r>
              <a:rPr lang="lv-LV" dirty="0" err="1" smtClean="0"/>
              <a:t>edit</a:t>
            </a:r>
            <a:r>
              <a:rPr lang="lv-LV" dirty="0" smtClean="0"/>
              <a:t> </a:t>
            </a:r>
            <a:r>
              <a:rPr lang="lv-LV" dirty="0" err="1" smtClean="0"/>
              <a:t>Master</a:t>
            </a:r>
            <a:r>
              <a:rPr lang="lv-LV" dirty="0" smtClean="0"/>
              <a:t> </a:t>
            </a:r>
            <a:r>
              <a:rPr lang="lv-LV" dirty="0" err="1" smtClean="0"/>
              <a:t>text</a:t>
            </a:r>
            <a:r>
              <a:rPr lang="lv-LV" dirty="0" smtClean="0"/>
              <a:t> </a:t>
            </a:r>
            <a:r>
              <a:rPr lang="lv-LV" dirty="0" err="1" smtClean="0"/>
              <a:t>styles</a:t>
            </a:r>
            <a:endParaRPr lang="lv-LV" dirty="0" smtClean="0"/>
          </a:p>
          <a:p>
            <a:pPr lvl="1"/>
            <a:r>
              <a:rPr lang="lv-LV" dirty="0" err="1" smtClean="0"/>
              <a:t>Second</a:t>
            </a:r>
            <a:r>
              <a:rPr lang="lv-LV" dirty="0" smtClean="0"/>
              <a:t> </a:t>
            </a:r>
            <a:r>
              <a:rPr lang="lv-LV" dirty="0" err="1" smtClean="0"/>
              <a:t>level</a:t>
            </a:r>
            <a:endParaRPr lang="lv-LV" dirty="0" smtClean="0"/>
          </a:p>
          <a:p>
            <a:pPr lvl="2"/>
            <a:r>
              <a:rPr lang="lv-LV" dirty="0" err="1" smtClean="0"/>
              <a:t>Third</a:t>
            </a:r>
            <a:r>
              <a:rPr lang="lv-LV" dirty="0" smtClean="0"/>
              <a:t> </a:t>
            </a:r>
            <a:r>
              <a:rPr lang="lv-LV" dirty="0" err="1" smtClean="0"/>
              <a:t>level</a:t>
            </a:r>
            <a:endParaRPr lang="lv-LV" dirty="0" smtClean="0"/>
          </a:p>
          <a:p>
            <a:pPr lvl="3"/>
            <a:r>
              <a:rPr lang="lv-LV" dirty="0" err="1" smtClean="0"/>
              <a:t>Fourth</a:t>
            </a:r>
            <a:r>
              <a:rPr lang="lv-LV" dirty="0" smtClean="0"/>
              <a:t> </a:t>
            </a:r>
            <a:r>
              <a:rPr lang="lv-LV" dirty="0" err="1" smtClean="0"/>
              <a:t>level</a:t>
            </a:r>
            <a:endParaRPr lang="lv-LV" dirty="0" smtClean="0"/>
          </a:p>
          <a:p>
            <a:pPr lvl="4"/>
            <a:r>
              <a:rPr lang="lv-LV" dirty="0" err="1" smtClean="0"/>
              <a:t>Fifth</a:t>
            </a:r>
            <a:r>
              <a:rPr lang="lv-LV" dirty="0" smtClean="0"/>
              <a:t> </a:t>
            </a:r>
            <a:r>
              <a:rPr lang="lv-LV" dirty="0" err="1" smtClean="0"/>
              <a:t>level</a:t>
            </a:r>
            <a:endParaRPr lang="en-US" dirty="0"/>
          </a:p>
        </p:txBody>
      </p:sp>
      <p:sp>
        <p:nvSpPr>
          <p:cNvPr id="4" name="Date Placeholder 3"/>
          <p:cNvSpPr>
            <a:spLocks noGrp="1"/>
          </p:cNvSpPr>
          <p:nvPr>
            <p:ph type="dt" sz="half" idx="10"/>
          </p:nvPr>
        </p:nvSpPr>
        <p:spPr/>
        <p:txBody>
          <a:bodyPr/>
          <a:lstStyle>
            <a:lvl1pPr>
              <a:defRPr/>
            </a:lvl1pPr>
          </a:lstStyle>
          <a:p>
            <a:pPr>
              <a:defRPr/>
            </a:pPr>
            <a:fld id="{C6A6826F-51E4-47BC-A43F-5C7706619AED}" type="datetime1">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FDFE29-F6B3-491D-A689-F4113657EBE9}" type="slidenum">
              <a:rPr lang="en-US" altLang="lv-LV"/>
              <a:pPr>
                <a:defRPr/>
              </a:pPr>
              <a:t>‹#›</a:t>
            </a:fld>
            <a:endParaRPr lang="en-US" altLang="lv-LV"/>
          </a:p>
        </p:txBody>
      </p:sp>
    </p:spTree>
    <p:extLst>
      <p:ext uri="{BB962C8B-B14F-4D97-AF65-F5344CB8AC3E}">
        <p14:creationId xmlns:p14="http://schemas.microsoft.com/office/powerpoint/2010/main" val="1511687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nchor="t"/>
          <a:lstStyle>
            <a:lvl1pPr algn="l">
              <a:defRPr sz="4000" b="1" cap="all"/>
            </a:lvl1pPr>
          </a:lstStyle>
          <a:p>
            <a:r>
              <a:rPr lang="lv-LV"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A6826F-51E4-47BC-A43F-5C7706619AED}" type="datetime1">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D1DF56-4B1E-40DE-AEE8-2277F9D3F067}" type="slidenum">
              <a:rPr lang="en-US" altLang="lv-LV"/>
              <a:pPr>
                <a:defRPr/>
              </a:pPr>
              <a:t>‹#›</a:t>
            </a:fld>
            <a:endParaRPr lang="en-US" altLang="lv-LV"/>
          </a:p>
        </p:txBody>
      </p:sp>
    </p:spTree>
    <p:extLst>
      <p:ext uri="{BB962C8B-B14F-4D97-AF65-F5344CB8AC3E}">
        <p14:creationId xmlns:p14="http://schemas.microsoft.com/office/powerpoint/2010/main" val="3804688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A6826F-51E4-47BC-A43F-5C7706619AED}" type="datetime1">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402630-E102-4F3D-937C-6CC9AFF6A26C}" type="slidenum">
              <a:rPr lang="en-US" altLang="lv-LV"/>
              <a:pPr>
                <a:defRPr/>
              </a:pPr>
              <a:t>‹#›</a:t>
            </a:fld>
            <a:endParaRPr lang="en-US" altLang="lv-LV"/>
          </a:p>
        </p:txBody>
      </p:sp>
    </p:spTree>
    <p:extLst>
      <p:ext uri="{BB962C8B-B14F-4D97-AF65-F5344CB8AC3E}">
        <p14:creationId xmlns:p14="http://schemas.microsoft.com/office/powerpoint/2010/main" val="2463170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6A6826F-51E4-47BC-A43F-5C7706619AED}" type="datetime1">
              <a:rPr lang="en-US" altLang="lv-LV"/>
              <a:pPr>
                <a:defRPr/>
              </a:pPr>
              <a:t>3/22/2016</a:t>
            </a:fld>
            <a:endParaRPr lang="en-US" altLang="lv-LV"/>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BC8797-1950-4128-94BB-0136C1381AB1}" type="slidenum">
              <a:rPr lang="en-US" altLang="lv-LV"/>
              <a:pPr>
                <a:defRPr/>
              </a:pPr>
              <a:t>‹#›</a:t>
            </a:fld>
            <a:endParaRPr lang="en-US" altLang="lv-LV"/>
          </a:p>
        </p:txBody>
      </p:sp>
    </p:spTree>
    <p:extLst>
      <p:ext uri="{BB962C8B-B14F-4D97-AF65-F5344CB8AC3E}">
        <p14:creationId xmlns:p14="http://schemas.microsoft.com/office/powerpoint/2010/main" val="2757397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A6826F-51E4-47BC-A43F-5C7706619AED}" type="datetime1">
              <a:rPr lang="en-US" altLang="lv-LV"/>
              <a:pPr>
                <a:defRPr/>
              </a:pPr>
              <a:t>3/22/2016</a:t>
            </a:fld>
            <a:endParaRPr lang="en-US" altLang="lv-LV"/>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0D3D8C-FEED-44E6-AB7A-0E5E6589709C}" type="slidenum">
              <a:rPr lang="en-US" altLang="lv-LV"/>
              <a:pPr>
                <a:defRPr/>
              </a:pPr>
              <a:t>‹#›</a:t>
            </a:fld>
            <a:endParaRPr lang="en-US" altLang="lv-LV"/>
          </a:p>
        </p:txBody>
      </p:sp>
    </p:spTree>
    <p:extLst>
      <p:ext uri="{BB962C8B-B14F-4D97-AF65-F5344CB8AC3E}">
        <p14:creationId xmlns:p14="http://schemas.microsoft.com/office/powerpoint/2010/main" val="1431976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A6826F-51E4-47BC-A43F-5C7706619AED}" type="datetime1">
              <a:rPr lang="en-US" altLang="lv-LV"/>
              <a:pPr>
                <a:defRPr/>
              </a:pPr>
              <a:t>3/22/2016</a:t>
            </a:fld>
            <a:endParaRPr lang="en-US" altLang="lv-LV"/>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DEE501F-7695-42CE-875B-1FE20BB8B181}" type="slidenum">
              <a:rPr lang="en-US" altLang="lv-LV"/>
              <a:pPr>
                <a:defRPr/>
              </a:pPr>
              <a:t>‹#›</a:t>
            </a:fld>
            <a:endParaRPr lang="en-US" altLang="lv-LV"/>
          </a:p>
        </p:txBody>
      </p:sp>
    </p:spTree>
    <p:extLst>
      <p:ext uri="{BB962C8B-B14F-4D97-AF65-F5344CB8AC3E}">
        <p14:creationId xmlns:p14="http://schemas.microsoft.com/office/powerpoint/2010/main" val="84213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4C6F"/>
                </a:solidFill>
              </a:defRPr>
            </a:lvl1pPr>
          </a:lstStyle>
          <a:p>
            <a:r>
              <a:rPr lang="en-US" noProof="0" smtClean="0"/>
              <a:t>Click to edit Master title style</a:t>
            </a:r>
            <a:endParaRPr lang="lv-LV" noProof="0"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4C6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smtClean="0"/>
              <a:t>Click to edit Master text styles</a:t>
            </a:r>
          </a:p>
        </p:txBody>
      </p:sp>
      <p:sp>
        <p:nvSpPr>
          <p:cNvPr id="4" name="Date Placeholder 3"/>
          <p:cNvSpPr>
            <a:spLocks noGrp="1"/>
          </p:cNvSpPr>
          <p:nvPr>
            <p:ph type="dt" sz="half" idx="10"/>
          </p:nvPr>
        </p:nvSpPr>
        <p:spPr/>
        <p:txBody>
          <a:bodyPr/>
          <a:lstStyle>
            <a:lvl1pPr>
              <a:defRPr>
                <a:solidFill>
                  <a:srgbClr val="004C6F"/>
                </a:solidFill>
              </a:defRPr>
            </a:lvl1pPr>
          </a:lstStyle>
          <a:p>
            <a:fld id="{86EB08FF-91E7-48E9-A2BE-89E8E28642CF}" type="datetimeFigureOut">
              <a:rPr lang="lv-LV" smtClean="0"/>
              <a:pPr/>
              <a:t>22.03.2016</a:t>
            </a:fld>
            <a:endParaRPr lang="lv-LV"/>
          </a:p>
        </p:txBody>
      </p:sp>
      <p:sp>
        <p:nvSpPr>
          <p:cNvPr id="5" name="Footer Placeholder 4"/>
          <p:cNvSpPr>
            <a:spLocks noGrp="1"/>
          </p:cNvSpPr>
          <p:nvPr>
            <p:ph type="ftr" sz="quarter" idx="11"/>
          </p:nvPr>
        </p:nvSpPr>
        <p:spPr/>
        <p:txBody>
          <a:bodyPr/>
          <a:lstStyle>
            <a:lvl1pPr>
              <a:defRPr>
                <a:solidFill>
                  <a:srgbClr val="004C6F"/>
                </a:solidFill>
              </a:defRPr>
            </a:lvl1pPr>
          </a:lstStyle>
          <a:p>
            <a:endParaRPr lang="lv-LV" dirty="0"/>
          </a:p>
        </p:txBody>
      </p:sp>
      <p:sp>
        <p:nvSpPr>
          <p:cNvPr id="6" name="Slide Number Placeholder 5"/>
          <p:cNvSpPr>
            <a:spLocks noGrp="1"/>
          </p:cNvSpPr>
          <p:nvPr>
            <p:ph type="sldNum" sz="quarter" idx="12"/>
          </p:nvPr>
        </p:nvSpPr>
        <p:spPr/>
        <p:txBody>
          <a:bodyPr/>
          <a:lstStyle>
            <a:lvl1pPr>
              <a:defRPr>
                <a:solidFill>
                  <a:srgbClr val="004C6F"/>
                </a:solidFill>
              </a:defRPr>
            </a:lvl1pPr>
          </a:lstStyle>
          <a:p>
            <a:fld id="{5B0A1E16-158A-4935-AE3B-2F30C0DBA9B2}" type="slidenum">
              <a:rPr lang="lv-LV" smtClean="0"/>
              <a:pPr/>
              <a:t>‹#›</a:t>
            </a:fld>
            <a:endParaRPr lang="lv-LV"/>
          </a:p>
        </p:txBody>
      </p:sp>
    </p:spTree>
    <p:extLst>
      <p:ext uri="{BB962C8B-B14F-4D97-AF65-F5344CB8AC3E}">
        <p14:creationId xmlns:p14="http://schemas.microsoft.com/office/powerpoint/2010/main" val="99559500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lv-LV" smtClean="0"/>
              <a:t>Click to edit Master title style</a:t>
            </a:r>
            <a:endParaRPr lang="en-US"/>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A6826F-51E4-47BC-A43F-5C7706619AED}" type="datetime1">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4356C7-7230-4CA0-BE5C-C54A63D2B3C8}" type="slidenum">
              <a:rPr lang="en-US" altLang="lv-LV"/>
              <a:pPr>
                <a:defRPr/>
              </a:pPr>
              <a:t>‹#›</a:t>
            </a:fld>
            <a:endParaRPr lang="en-US" altLang="lv-LV"/>
          </a:p>
        </p:txBody>
      </p:sp>
    </p:spTree>
    <p:extLst>
      <p:ext uri="{BB962C8B-B14F-4D97-AF65-F5344CB8AC3E}">
        <p14:creationId xmlns:p14="http://schemas.microsoft.com/office/powerpoint/2010/main" val="3730250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lv-LV"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A6826F-51E4-47BC-A43F-5C7706619AED}" type="datetime1">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AF93FC-1504-40D5-96FB-7031A9931709}" type="slidenum">
              <a:rPr lang="en-US" altLang="lv-LV"/>
              <a:pPr>
                <a:defRPr/>
              </a:pPr>
              <a:t>‹#›</a:t>
            </a:fld>
            <a:endParaRPr lang="en-US" altLang="lv-LV"/>
          </a:p>
        </p:txBody>
      </p:sp>
    </p:spTree>
    <p:extLst>
      <p:ext uri="{BB962C8B-B14F-4D97-AF65-F5344CB8AC3E}">
        <p14:creationId xmlns:p14="http://schemas.microsoft.com/office/powerpoint/2010/main" val="4122046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A6826F-51E4-47BC-A43F-5C7706619AED}" type="datetime1">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359C83-9969-465E-8FA7-31082603C712}" type="slidenum">
              <a:rPr lang="en-US" altLang="lv-LV"/>
              <a:pPr>
                <a:defRPr/>
              </a:pPr>
              <a:t>‹#›</a:t>
            </a:fld>
            <a:endParaRPr lang="en-US" altLang="lv-LV"/>
          </a:p>
        </p:txBody>
      </p:sp>
    </p:spTree>
    <p:extLst>
      <p:ext uri="{BB962C8B-B14F-4D97-AF65-F5344CB8AC3E}">
        <p14:creationId xmlns:p14="http://schemas.microsoft.com/office/powerpoint/2010/main" val="1592971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5"/>
            <a:ext cx="2057400" cy="5851525"/>
          </a:xfrm>
        </p:spPr>
        <p:txBody>
          <a:bodyPr vert="eaVert"/>
          <a:lstStyle/>
          <a:p>
            <a:r>
              <a:rPr lang="lv-LV" smtClean="0"/>
              <a:t>Click to edit Master title style</a:t>
            </a:r>
            <a:endParaRPr lang="en-US"/>
          </a:p>
        </p:txBody>
      </p:sp>
      <p:sp>
        <p:nvSpPr>
          <p:cNvPr id="3" name="Vertical Text Placeholder 2"/>
          <p:cNvSpPr>
            <a:spLocks noGrp="1"/>
          </p:cNvSpPr>
          <p:nvPr>
            <p:ph type="body" orient="vert" idx="1"/>
          </p:nvPr>
        </p:nvSpPr>
        <p:spPr>
          <a:xfrm>
            <a:off x="457200" y="274655"/>
            <a:ext cx="6019800" cy="5851525"/>
          </a:xfrm>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A6826F-51E4-47BC-A43F-5C7706619AED}" type="datetime1">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7B8BCA-261C-4829-9E14-80DD93F60BCA}" type="slidenum">
              <a:rPr lang="en-US" altLang="lv-LV"/>
              <a:pPr>
                <a:defRPr/>
              </a:pPr>
              <a:t>‹#›</a:t>
            </a:fld>
            <a:endParaRPr lang="en-US" altLang="lv-LV"/>
          </a:p>
        </p:txBody>
      </p:sp>
    </p:spTree>
    <p:extLst>
      <p:ext uri="{BB962C8B-B14F-4D97-AF65-F5344CB8AC3E}">
        <p14:creationId xmlns:p14="http://schemas.microsoft.com/office/powerpoint/2010/main" val="472975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D2E8C64-6F75-48F1-A4E2-47A3AF413A7C}" type="datetimeFigureOut">
              <a:rPr lang="en-US" altLang="lv-LV"/>
              <a:pPr>
                <a:defRPr/>
              </a:pPr>
              <a:t>3/22/2016</a:t>
            </a:fld>
            <a:endParaRPr lang="en-US" alt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633D9953-1B1F-4D6C-8E98-EB9BD36069E6}" type="slidenum">
              <a:rPr lang="en-US" altLang="lv-LV"/>
              <a:pPr>
                <a:defRPr/>
              </a:pPr>
              <a:t>‹#›</a:t>
            </a:fld>
            <a:endParaRPr lang="en-US" altLang="lv-LV"/>
          </a:p>
        </p:txBody>
      </p:sp>
    </p:spTree>
    <p:extLst>
      <p:ext uri="{BB962C8B-B14F-4D97-AF65-F5344CB8AC3E}">
        <p14:creationId xmlns:p14="http://schemas.microsoft.com/office/powerpoint/2010/main" val="3730846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8026A81-10B9-4C50-A6E9-C4E0586C7246}" type="datetimeFigureOut">
              <a:rPr lang="en-US" altLang="lv-LV"/>
              <a:pPr>
                <a:defRPr/>
              </a:pPr>
              <a:t>3/22/2016</a:t>
            </a:fld>
            <a:endParaRPr lang="en-US" alt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DC963721-3143-4003-87BA-C773B70137CB}" type="slidenum">
              <a:rPr lang="en-US" altLang="lv-LV"/>
              <a:pPr>
                <a:defRPr/>
              </a:pPr>
              <a:t>‹#›</a:t>
            </a:fld>
            <a:endParaRPr lang="en-US" altLang="lv-LV"/>
          </a:p>
        </p:txBody>
      </p:sp>
    </p:spTree>
    <p:extLst>
      <p:ext uri="{BB962C8B-B14F-4D97-AF65-F5344CB8AC3E}">
        <p14:creationId xmlns:p14="http://schemas.microsoft.com/office/powerpoint/2010/main" val="1807497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46214A5-E07B-42C8-932C-2BBA9357CC43}" type="datetimeFigureOut">
              <a:rPr lang="en-US" altLang="lv-LV"/>
              <a:pPr>
                <a:defRPr/>
              </a:pPr>
              <a:t>3/22/2016</a:t>
            </a:fld>
            <a:endParaRPr lang="en-US" alt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0C1D0978-02A7-4AF7-B2FE-7CC9F0ECBDBC}" type="slidenum">
              <a:rPr lang="en-US" altLang="lv-LV"/>
              <a:pPr>
                <a:defRPr/>
              </a:pPr>
              <a:t>‹#›</a:t>
            </a:fld>
            <a:endParaRPr lang="en-US" altLang="lv-LV"/>
          </a:p>
        </p:txBody>
      </p:sp>
    </p:spTree>
    <p:extLst>
      <p:ext uri="{BB962C8B-B14F-4D97-AF65-F5344CB8AC3E}">
        <p14:creationId xmlns:p14="http://schemas.microsoft.com/office/powerpoint/2010/main" val="2070714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2911F1F-0492-4D40-B936-DD57E0BB6C0D}" type="datetimeFigureOut">
              <a:rPr lang="en-US" altLang="lv-LV"/>
              <a:pPr>
                <a:defRPr/>
              </a:pPr>
              <a:t>3/22/2016</a:t>
            </a:fld>
            <a:endParaRPr lang="en-US" altLang="lv-LV"/>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DA3C1EA6-BFB2-44E4-8363-47997F4EECF4}" type="slidenum">
              <a:rPr lang="en-US" altLang="lv-LV"/>
              <a:pPr>
                <a:defRPr/>
              </a:pPr>
              <a:t>‹#›</a:t>
            </a:fld>
            <a:endParaRPr lang="en-US" altLang="lv-LV"/>
          </a:p>
        </p:txBody>
      </p:sp>
    </p:spTree>
    <p:extLst>
      <p:ext uri="{BB962C8B-B14F-4D97-AF65-F5344CB8AC3E}">
        <p14:creationId xmlns:p14="http://schemas.microsoft.com/office/powerpoint/2010/main" val="1518133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4BB249D-77DD-47F3-B948-B261F0704DBC}" type="datetimeFigureOut">
              <a:rPr lang="en-US" altLang="lv-LV"/>
              <a:pPr>
                <a:defRPr/>
              </a:pPr>
              <a:t>3/22/2016</a:t>
            </a:fld>
            <a:endParaRPr lang="en-US" altLang="lv-LV"/>
          </a:p>
        </p:txBody>
      </p:sp>
      <p:sp>
        <p:nvSpPr>
          <p:cNvPr id="8" name="Нижний колонтитул 4"/>
          <p:cNvSpPr>
            <a:spLocks noGrp="1"/>
          </p:cNvSpPr>
          <p:nvPr>
            <p:ph type="ftr" sz="quarter" idx="11"/>
          </p:nvPr>
        </p:nvSpPr>
        <p:spPr/>
        <p:txBody>
          <a:bodyPr/>
          <a:lstStyle>
            <a:lvl1pPr>
              <a:defRPr/>
            </a:lvl1pPr>
          </a:lstStyle>
          <a:p>
            <a:pPr>
              <a:defRPr/>
            </a:pPr>
            <a:endParaRPr lang="en-US"/>
          </a:p>
        </p:txBody>
      </p:sp>
      <p:sp>
        <p:nvSpPr>
          <p:cNvPr id="9" name="Номер слайда 5"/>
          <p:cNvSpPr>
            <a:spLocks noGrp="1"/>
          </p:cNvSpPr>
          <p:nvPr>
            <p:ph type="sldNum" sz="quarter" idx="12"/>
          </p:nvPr>
        </p:nvSpPr>
        <p:spPr/>
        <p:txBody>
          <a:bodyPr/>
          <a:lstStyle>
            <a:lvl1pPr>
              <a:defRPr/>
            </a:lvl1pPr>
          </a:lstStyle>
          <a:p>
            <a:pPr>
              <a:defRPr/>
            </a:pPr>
            <a:fld id="{1192A1E0-6A4E-4003-9966-762AEE800622}" type="slidenum">
              <a:rPr lang="en-US" altLang="lv-LV"/>
              <a:pPr>
                <a:defRPr/>
              </a:pPr>
              <a:t>‹#›</a:t>
            </a:fld>
            <a:endParaRPr lang="en-US" altLang="lv-LV"/>
          </a:p>
        </p:txBody>
      </p:sp>
    </p:spTree>
    <p:extLst>
      <p:ext uri="{BB962C8B-B14F-4D97-AF65-F5344CB8AC3E}">
        <p14:creationId xmlns:p14="http://schemas.microsoft.com/office/powerpoint/2010/main" val="3665038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96F79A6-0E9B-4F39-84F8-CF5FCC96C752}" type="datetimeFigureOut">
              <a:rPr lang="en-US" altLang="lv-LV"/>
              <a:pPr>
                <a:defRPr/>
              </a:pPr>
              <a:t>3/22/2016</a:t>
            </a:fld>
            <a:endParaRPr lang="en-US" altLang="lv-LV"/>
          </a:p>
        </p:txBody>
      </p:sp>
      <p:sp>
        <p:nvSpPr>
          <p:cNvPr id="4" name="Нижний колонтитул 4"/>
          <p:cNvSpPr>
            <a:spLocks noGrp="1"/>
          </p:cNvSpPr>
          <p:nvPr>
            <p:ph type="ftr" sz="quarter" idx="11"/>
          </p:nvPr>
        </p:nvSpPr>
        <p:spPr/>
        <p:txBody>
          <a:bodyPr/>
          <a:lstStyle>
            <a:lvl1pPr>
              <a:defRPr/>
            </a:lvl1pPr>
          </a:lstStyle>
          <a:p>
            <a:pPr>
              <a:defRPr/>
            </a:pPr>
            <a:endParaRPr lang="en-US"/>
          </a:p>
        </p:txBody>
      </p:sp>
      <p:sp>
        <p:nvSpPr>
          <p:cNvPr id="5" name="Номер слайда 5"/>
          <p:cNvSpPr>
            <a:spLocks noGrp="1"/>
          </p:cNvSpPr>
          <p:nvPr>
            <p:ph type="sldNum" sz="quarter" idx="12"/>
          </p:nvPr>
        </p:nvSpPr>
        <p:spPr/>
        <p:txBody>
          <a:bodyPr/>
          <a:lstStyle>
            <a:lvl1pPr>
              <a:defRPr/>
            </a:lvl1pPr>
          </a:lstStyle>
          <a:p>
            <a:pPr>
              <a:defRPr/>
            </a:pPr>
            <a:fld id="{71EED4B2-7E14-4BAC-9578-C25ADA3F37E0}" type="slidenum">
              <a:rPr lang="en-US" altLang="lv-LV"/>
              <a:pPr>
                <a:defRPr/>
              </a:pPr>
              <a:t>‹#›</a:t>
            </a:fld>
            <a:endParaRPr lang="en-US" altLang="lv-LV"/>
          </a:p>
        </p:txBody>
      </p:sp>
    </p:spTree>
    <p:extLst>
      <p:ext uri="{BB962C8B-B14F-4D97-AF65-F5344CB8AC3E}">
        <p14:creationId xmlns:p14="http://schemas.microsoft.com/office/powerpoint/2010/main" val="310875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4C6F"/>
                </a:solidFill>
              </a:defRPr>
            </a:lvl1pPr>
            <a:lvl2pPr>
              <a:defRPr sz="2400">
                <a:solidFill>
                  <a:srgbClr val="004C6F"/>
                </a:solidFill>
              </a:defRPr>
            </a:lvl2pPr>
            <a:lvl3pPr>
              <a:defRPr sz="2000">
                <a:solidFill>
                  <a:srgbClr val="004C6F"/>
                </a:solidFill>
              </a:defRPr>
            </a:lvl3pPr>
            <a:lvl4pPr>
              <a:defRPr sz="1800">
                <a:solidFill>
                  <a:srgbClr val="004C6F"/>
                </a:solidFill>
              </a:defRPr>
            </a:lvl4pPr>
            <a:lvl5pPr>
              <a:defRPr sz="1800">
                <a:solidFill>
                  <a:srgbClr val="004C6F"/>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4C6F"/>
                </a:solidFill>
              </a:defRPr>
            </a:lvl1pPr>
            <a:lvl2pPr>
              <a:defRPr sz="2400">
                <a:solidFill>
                  <a:srgbClr val="004C6F"/>
                </a:solidFill>
              </a:defRPr>
            </a:lvl2pPr>
            <a:lvl3pPr>
              <a:defRPr sz="2000">
                <a:solidFill>
                  <a:srgbClr val="004C6F"/>
                </a:solidFill>
              </a:defRPr>
            </a:lvl3pPr>
            <a:lvl4pPr>
              <a:defRPr sz="1800">
                <a:solidFill>
                  <a:srgbClr val="004C6F"/>
                </a:solidFill>
              </a:defRPr>
            </a:lvl4pPr>
            <a:lvl5pPr>
              <a:defRPr sz="1800">
                <a:solidFill>
                  <a:srgbClr val="004C6F"/>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dirty="0"/>
          </a:p>
        </p:txBody>
      </p:sp>
      <p:sp>
        <p:nvSpPr>
          <p:cNvPr id="5" name="Date Placeholder 4"/>
          <p:cNvSpPr>
            <a:spLocks noGrp="1"/>
          </p:cNvSpPr>
          <p:nvPr>
            <p:ph type="dt" sz="half" idx="10"/>
          </p:nvPr>
        </p:nvSpPr>
        <p:spPr/>
        <p:txBody>
          <a:bodyPr/>
          <a:lstStyle>
            <a:lvl1pPr>
              <a:defRPr>
                <a:solidFill>
                  <a:srgbClr val="004C6F"/>
                </a:solidFill>
              </a:defRPr>
            </a:lvl1pPr>
          </a:lstStyle>
          <a:p>
            <a:fld id="{86EB08FF-91E7-48E9-A2BE-89E8E28642CF}" type="datetimeFigureOut">
              <a:rPr lang="lv-LV" smtClean="0"/>
              <a:pPr/>
              <a:t>22.03.2016</a:t>
            </a:fld>
            <a:endParaRPr lang="lv-LV"/>
          </a:p>
        </p:txBody>
      </p:sp>
      <p:sp>
        <p:nvSpPr>
          <p:cNvPr id="6" name="Footer Placeholder 5"/>
          <p:cNvSpPr>
            <a:spLocks noGrp="1"/>
          </p:cNvSpPr>
          <p:nvPr>
            <p:ph type="ftr" sz="quarter" idx="11"/>
          </p:nvPr>
        </p:nvSpPr>
        <p:spPr/>
        <p:txBody>
          <a:bodyPr/>
          <a:lstStyle>
            <a:lvl1pPr>
              <a:defRPr>
                <a:solidFill>
                  <a:srgbClr val="004C6F"/>
                </a:solidFill>
              </a:defRPr>
            </a:lvl1pPr>
          </a:lstStyle>
          <a:p>
            <a:endParaRPr lang="lv-LV"/>
          </a:p>
        </p:txBody>
      </p:sp>
      <p:sp>
        <p:nvSpPr>
          <p:cNvPr id="7" name="Slide Number Placeholder 6"/>
          <p:cNvSpPr>
            <a:spLocks noGrp="1"/>
          </p:cNvSpPr>
          <p:nvPr>
            <p:ph type="sldNum" sz="quarter" idx="12"/>
          </p:nvPr>
        </p:nvSpPr>
        <p:spPr/>
        <p:txBody>
          <a:bodyPr/>
          <a:lstStyle>
            <a:lvl1pPr>
              <a:defRPr>
                <a:solidFill>
                  <a:srgbClr val="004C6F"/>
                </a:solidFill>
              </a:defRPr>
            </a:lvl1pPr>
          </a:lstStyle>
          <a:p>
            <a:fld id="{5B0A1E16-158A-4935-AE3B-2F30C0DBA9B2}" type="slidenum">
              <a:rPr lang="lv-LV" smtClean="0"/>
              <a:pPr/>
              <a:t>‹#›</a:t>
            </a:fld>
            <a:endParaRPr lang="lv-LV"/>
          </a:p>
        </p:txBody>
      </p:sp>
    </p:spTree>
    <p:extLst>
      <p:ext uri="{BB962C8B-B14F-4D97-AF65-F5344CB8AC3E}">
        <p14:creationId xmlns:p14="http://schemas.microsoft.com/office/powerpoint/2010/main" val="142878214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21CBBA9-1254-499C-A18A-5D6F03B5EC13}" type="datetimeFigureOut">
              <a:rPr lang="en-US" altLang="lv-LV"/>
              <a:pPr>
                <a:defRPr/>
              </a:pPr>
              <a:t>3/22/2016</a:t>
            </a:fld>
            <a:endParaRPr lang="en-US" altLang="lv-LV"/>
          </a:p>
        </p:txBody>
      </p:sp>
      <p:sp>
        <p:nvSpPr>
          <p:cNvPr id="3" name="Нижний колонтитул 4"/>
          <p:cNvSpPr>
            <a:spLocks noGrp="1"/>
          </p:cNvSpPr>
          <p:nvPr>
            <p:ph type="ftr" sz="quarter" idx="11"/>
          </p:nvPr>
        </p:nvSpPr>
        <p:spPr/>
        <p:txBody>
          <a:bodyPr/>
          <a:lstStyle>
            <a:lvl1pPr>
              <a:defRPr/>
            </a:lvl1pPr>
          </a:lstStyle>
          <a:p>
            <a:pPr>
              <a:defRPr/>
            </a:pPr>
            <a:endParaRPr lang="en-US"/>
          </a:p>
        </p:txBody>
      </p:sp>
      <p:sp>
        <p:nvSpPr>
          <p:cNvPr id="4" name="Номер слайда 5"/>
          <p:cNvSpPr>
            <a:spLocks noGrp="1"/>
          </p:cNvSpPr>
          <p:nvPr>
            <p:ph type="sldNum" sz="quarter" idx="12"/>
          </p:nvPr>
        </p:nvSpPr>
        <p:spPr/>
        <p:txBody>
          <a:bodyPr/>
          <a:lstStyle>
            <a:lvl1pPr>
              <a:defRPr/>
            </a:lvl1pPr>
          </a:lstStyle>
          <a:p>
            <a:pPr>
              <a:defRPr/>
            </a:pPr>
            <a:fld id="{6948DCBA-4131-4BAD-B7AA-B6FD29F3BAF8}" type="slidenum">
              <a:rPr lang="en-US" altLang="lv-LV"/>
              <a:pPr>
                <a:defRPr/>
              </a:pPr>
              <a:t>‹#›</a:t>
            </a:fld>
            <a:endParaRPr lang="en-US" altLang="lv-LV"/>
          </a:p>
        </p:txBody>
      </p:sp>
    </p:spTree>
    <p:extLst>
      <p:ext uri="{BB962C8B-B14F-4D97-AF65-F5344CB8AC3E}">
        <p14:creationId xmlns:p14="http://schemas.microsoft.com/office/powerpoint/2010/main" val="185505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B0AFB09-66A8-4700-A9D2-48078436A945}" type="datetimeFigureOut">
              <a:rPr lang="en-US" altLang="lv-LV"/>
              <a:pPr>
                <a:defRPr/>
              </a:pPr>
              <a:t>3/22/2016</a:t>
            </a:fld>
            <a:endParaRPr lang="en-US" altLang="lv-LV"/>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16D52BB6-22B4-4461-B2F9-A28B4C4B7DDD}" type="slidenum">
              <a:rPr lang="en-US" altLang="lv-LV"/>
              <a:pPr>
                <a:defRPr/>
              </a:pPr>
              <a:t>‹#›</a:t>
            </a:fld>
            <a:endParaRPr lang="en-US" altLang="lv-LV"/>
          </a:p>
        </p:txBody>
      </p:sp>
    </p:spTree>
    <p:extLst>
      <p:ext uri="{BB962C8B-B14F-4D97-AF65-F5344CB8AC3E}">
        <p14:creationId xmlns:p14="http://schemas.microsoft.com/office/powerpoint/2010/main" val="20597620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BEF4A18-9513-400B-AB85-CE550742AAC4}" type="datetimeFigureOut">
              <a:rPr lang="en-US" altLang="lv-LV"/>
              <a:pPr>
                <a:defRPr/>
              </a:pPr>
              <a:t>3/22/2016</a:t>
            </a:fld>
            <a:endParaRPr lang="en-US" altLang="lv-LV"/>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069BAFEE-DF97-4400-9196-60BDB9E89100}" type="slidenum">
              <a:rPr lang="en-US" altLang="lv-LV"/>
              <a:pPr>
                <a:defRPr/>
              </a:pPr>
              <a:t>‹#›</a:t>
            </a:fld>
            <a:endParaRPr lang="en-US" altLang="lv-LV"/>
          </a:p>
        </p:txBody>
      </p:sp>
    </p:spTree>
    <p:extLst>
      <p:ext uri="{BB962C8B-B14F-4D97-AF65-F5344CB8AC3E}">
        <p14:creationId xmlns:p14="http://schemas.microsoft.com/office/powerpoint/2010/main" val="1180673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F292135-073E-4672-AFB7-87DC8620D9EE}" type="datetimeFigureOut">
              <a:rPr lang="en-US" altLang="lv-LV"/>
              <a:pPr>
                <a:defRPr/>
              </a:pPr>
              <a:t>3/22/2016</a:t>
            </a:fld>
            <a:endParaRPr lang="en-US" alt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C213A290-28B9-4B9D-8C1B-833D9998C466}" type="slidenum">
              <a:rPr lang="en-US" altLang="lv-LV"/>
              <a:pPr>
                <a:defRPr/>
              </a:pPr>
              <a:t>‹#›</a:t>
            </a:fld>
            <a:endParaRPr lang="en-US" altLang="lv-LV"/>
          </a:p>
        </p:txBody>
      </p:sp>
    </p:spTree>
    <p:extLst>
      <p:ext uri="{BB962C8B-B14F-4D97-AF65-F5344CB8AC3E}">
        <p14:creationId xmlns:p14="http://schemas.microsoft.com/office/powerpoint/2010/main" val="1479468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162CDC4-D9A0-474D-8A47-91A32D8C924F}" type="datetimeFigureOut">
              <a:rPr lang="en-US" altLang="lv-LV"/>
              <a:pPr>
                <a:defRPr/>
              </a:pPr>
              <a:t>3/22/2016</a:t>
            </a:fld>
            <a:endParaRPr lang="en-US" alt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30B0F892-9D19-407E-9536-82836921CEA8}" type="slidenum">
              <a:rPr lang="en-US" altLang="lv-LV"/>
              <a:pPr>
                <a:defRPr/>
              </a:pPr>
              <a:t>‹#›</a:t>
            </a:fld>
            <a:endParaRPr lang="en-US" altLang="lv-LV"/>
          </a:p>
        </p:txBody>
      </p:sp>
    </p:spTree>
    <p:extLst>
      <p:ext uri="{BB962C8B-B14F-4D97-AF65-F5344CB8AC3E}">
        <p14:creationId xmlns:p14="http://schemas.microsoft.com/office/powerpoint/2010/main" val="4074081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lv-LV"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2FDEC1-7770-4631-A3C2-21515E0CFFBD}"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A34CC3-C018-4156-8787-5BB674057074}" type="slidenum">
              <a:rPr lang="en-US" altLang="lv-LV"/>
              <a:pPr>
                <a:defRPr/>
              </a:pPr>
              <a:t>‹#›</a:t>
            </a:fld>
            <a:endParaRPr lang="en-US" altLang="lv-LV"/>
          </a:p>
        </p:txBody>
      </p:sp>
    </p:spTree>
    <p:extLst>
      <p:ext uri="{BB962C8B-B14F-4D97-AF65-F5344CB8AC3E}">
        <p14:creationId xmlns:p14="http://schemas.microsoft.com/office/powerpoint/2010/main" val="210003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idx="1"/>
          </p:nvPr>
        </p:nvSpPr>
        <p:spPr/>
        <p:txBody>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6B441C-3ABD-4D55-9C47-1C4C65BF24F8}"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739B6C-74CD-4754-A75D-F34DE8124804}" type="slidenum">
              <a:rPr lang="en-US" altLang="lv-LV"/>
              <a:pPr>
                <a:defRPr/>
              </a:pPr>
              <a:t>‹#›</a:t>
            </a:fld>
            <a:endParaRPr lang="en-US" altLang="lv-LV"/>
          </a:p>
        </p:txBody>
      </p:sp>
    </p:spTree>
    <p:extLst>
      <p:ext uri="{BB962C8B-B14F-4D97-AF65-F5344CB8AC3E}">
        <p14:creationId xmlns:p14="http://schemas.microsoft.com/office/powerpoint/2010/main" val="1717778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lv-LV"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26B96B-4ADA-4C6B-81FE-BBA033693A7C}"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6A369F-CEFC-4776-88F0-63E164D1CD9D}" type="slidenum">
              <a:rPr lang="en-US" altLang="lv-LV"/>
              <a:pPr>
                <a:defRPr/>
              </a:pPr>
              <a:t>‹#›</a:t>
            </a:fld>
            <a:endParaRPr lang="en-US" altLang="lv-LV"/>
          </a:p>
        </p:txBody>
      </p:sp>
    </p:spTree>
    <p:extLst>
      <p:ext uri="{BB962C8B-B14F-4D97-AF65-F5344CB8AC3E}">
        <p14:creationId xmlns:p14="http://schemas.microsoft.com/office/powerpoint/2010/main" val="2149455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5046BC-0F1E-4FF8-B78C-BDD4771A97CA}"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78F3D2-1D4D-4330-9C49-55059F87B9F3}" type="slidenum">
              <a:rPr lang="en-US" altLang="lv-LV"/>
              <a:pPr>
                <a:defRPr/>
              </a:pPr>
              <a:t>‹#›</a:t>
            </a:fld>
            <a:endParaRPr lang="en-US" altLang="lv-LV"/>
          </a:p>
        </p:txBody>
      </p:sp>
    </p:spTree>
    <p:extLst>
      <p:ext uri="{BB962C8B-B14F-4D97-AF65-F5344CB8AC3E}">
        <p14:creationId xmlns:p14="http://schemas.microsoft.com/office/powerpoint/2010/main" val="23914891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461EA78-5122-4858-8A2E-FE63B2DA9794}" type="datetimeFigureOut">
              <a:rPr lang="en-US" altLang="lv-LV"/>
              <a:pPr>
                <a:defRPr/>
              </a:pPr>
              <a:t>3/22/2016</a:t>
            </a:fld>
            <a:endParaRPr lang="en-US" altLang="lv-LV"/>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45FFCA-2873-4B68-B533-B064C19067AA}" type="slidenum">
              <a:rPr lang="en-US" altLang="lv-LV"/>
              <a:pPr>
                <a:defRPr/>
              </a:pPr>
              <a:t>‹#›</a:t>
            </a:fld>
            <a:endParaRPr lang="en-US" altLang="lv-LV"/>
          </a:p>
        </p:txBody>
      </p:sp>
    </p:spTree>
    <p:extLst>
      <p:ext uri="{BB962C8B-B14F-4D97-AF65-F5344CB8AC3E}">
        <p14:creationId xmlns:p14="http://schemas.microsoft.com/office/powerpoint/2010/main" val="153421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lv-LV" noProof="0"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4C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4C6F"/>
                </a:solidFill>
              </a:defRPr>
            </a:lvl1pPr>
            <a:lvl2pPr>
              <a:defRPr sz="2000">
                <a:solidFill>
                  <a:srgbClr val="004C6F"/>
                </a:solidFill>
              </a:defRPr>
            </a:lvl2pPr>
            <a:lvl3pPr>
              <a:defRPr sz="1800">
                <a:solidFill>
                  <a:srgbClr val="004C6F"/>
                </a:solidFill>
              </a:defRPr>
            </a:lvl3pPr>
            <a:lvl4pPr>
              <a:defRPr sz="1600">
                <a:solidFill>
                  <a:srgbClr val="004C6F"/>
                </a:solidFill>
              </a:defRPr>
            </a:lvl4pPr>
            <a:lvl5pPr>
              <a:defRPr sz="1600">
                <a:solidFill>
                  <a:srgbClr val="004C6F"/>
                </a:solidFill>
              </a:defRPr>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4C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4C6F"/>
                </a:solidFill>
              </a:defRPr>
            </a:lvl1pPr>
            <a:lvl2pPr>
              <a:defRPr sz="2000">
                <a:solidFill>
                  <a:srgbClr val="004C6F"/>
                </a:solidFill>
              </a:defRPr>
            </a:lvl2pPr>
            <a:lvl3pPr>
              <a:defRPr sz="1800">
                <a:solidFill>
                  <a:srgbClr val="004C6F"/>
                </a:solidFill>
              </a:defRPr>
            </a:lvl3pPr>
            <a:lvl4pPr>
              <a:defRPr sz="1600">
                <a:solidFill>
                  <a:srgbClr val="004C6F"/>
                </a:solidFill>
              </a:defRPr>
            </a:lvl4pPr>
            <a:lvl5pPr>
              <a:defRPr sz="1600">
                <a:solidFill>
                  <a:srgbClr val="004C6F"/>
                </a:solidFill>
              </a:defRPr>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dirty="0"/>
          </a:p>
        </p:txBody>
      </p:sp>
      <p:sp>
        <p:nvSpPr>
          <p:cNvPr id="7" name="Date Placeholder 6"/>
          <p:cNvSpPr>
            <a:spLocks noGrp="1"/>
          </p:cNvSpPr>
          <p:nvPr>
            <p:ph type="dt" sz="half" idx="10"/>
          </p:nvPr>
        </p:nvSpPr>
        <p:spPr/>
        <p:txBody>
          <a:bodyPr/>
          <a:lstStyle>
            <a:lvl1pPr>
              <a:defRPr>
                <a:solidFill>
                  <a:srgbClr val="004C6F"/>
                </a:solidFill>
              </a:defRPr>
            </a:lvl1pPr>
          </a:lstStyle>
          <a:p>
            <a:fld id="{86EB08FF-91E7-48E9-A2BE-89E8E28642CF}" type="datetimeFigureOut">
              <a:rPr lang="lv-LV" smtClean="0"/>
              <a:pPr/>
              <a:t>22.03.2016</a:t>
            </a:fld>
            <a:endParaRPr lang="lv-LV"/>
          </a:p>
        </p:txBody>
      </p:sp>
      <p:sp>
        <p:nvSpPr>
          <p:cNvPr id="8" name="Footer Placeholder 7"/>
          <p:cNvSpPr>
            <a:spLocks noGrp="1"/>
          </p:cNvSpPr>
          <p:nvPr>
            <p:ph type="ftr" sz="quarter" idx="11"/>
          </p:nvPr>
        </p:nvSpPr>
        <p:spPr/>
        <p:txBody>
          <a:bodyPr/>
          <a:lstStyle>
            <a:lvl1pPr>
              <a:defRPr>
                <a:solidFill>
                  <a:srgbClr val="004C6F"/>
                </a:solidFill>
              </a:defRPr>
            </a:lvl1pPr>
          </a:lstStyle>
          <a:p>
            <a:endParaRPr lang="lv-LV"/>
          </a:p>
        </p:txBody>
      </p:sp>
      <p:sp>
        <p:nvSpPr>
          <p:cNvPr id="9" name="Slide Number Placeholder 8"/>
          <p:cNvSpPr>
            <a:spLocks noGrp="1"/>
          </p:cNvSpPr>
          <p:nvPr>
            <p:ph type="sldNum" sz="quarter" idx="12"/>
          </p:nvPr>
        </p:nvSpPr>
        <p:spPr/>
        <p:txBody>
          <a:bodyPr/>
          <a:lstStyle>
            <a:lvl1pPr>
              <a:defRPr>
                <a:solidFill>
                  <a:srgbClr val="004C6F"/>
                </a:solidFill>
              </a:defRPr>
            </a:lvl1pPr>
          </a:lstStyle>
          <a:p>
            <a:fld id="{5B0A1E16-158A-4935-AE3B-2F30C0DBA9B2}" type="slidenum">
              <a:rPr lang="lv-LV" smtClean="0"/>
              <a:pPr/>
              <a:t>‹#›</a:t>
            </a:fld>
            <a:endParaRPr lang="lv-LV"/>
          </a:p>
        </p:txBody>
      </p:sp>
    </p:spTree>
    <p:extLst>
      <p:ext uri="{BB962C8B-B14F-4D97-AF65-F5344CB8AC3E}">
        <p14:creationId xmlns:p14="http://schemas.microsoft.com/office/powerpoint/2010/main" val="77913288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4A70D0-9C37-401D-AD59-F74B84C1F782}" type="datetimeFigureOut">
              <a:rPr lang="en-US" altLang="lv-LV"/>
              <a:pPr>
                <a:defRPr/>
              </a:pPr>
              <a:t>3/22/2016</a:t>
            </a:fld>
            <a:endParaRPr lang="en-US" altLang="lv-LV"/>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7F358B-5332-41F9-82E7-25DAE2211C63}" type="slidenum">
              <a:rPr lang="en-US" altLang="lv-LV"/>
              <a:pPr>
                <a:defRPr/>
              </a:pPr>
              <a:t>‹#›</a:t>
            </a:fld>
            <a:endParaRPr lang="en-US" altLang="lv-LV"/>
          </a:p>
        </p:txBody>
      </p:sp>
    </p:spTree>
    <p:extLst>
      <p:ext uri="{BB962C8B-B14F-4D97-AF65-F5344CB8AC3E}">
        <p14:creationId xmlns:p14="http://schemas.microsoft.com/office/powerpoint/2010/main" val="2827717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6B4737-A403-47E2-87F2-8ABF6DE8A1C3}" type="datetimeFigureOut">
              <a:rPr lang="en-US" altLang="lv-LV"/>
              <a:pPr>
                <a:defRPr/>
              </a:pPr>
              <a:t>3/22/2016</a:t>
            </a:fld>
            <a:endParaRPr lang="en-US" altLang="lv-LV"/>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57D401-A31B-4FEE-B7EB-C551E072167E}" type="slidenum">
              <a:rPr lang="en-US" altLang="lv-LV"/>
              <a:pPr>
                <a:defRPr/>
              </a:pPr>
              <a:t>‹#›</a:t>
            </a:fld>
            <a:endParaRPr lang="en-US" altLang="lv-LV"/>
          </a:p>
        </p:txBody>
      </p:sp>
    </p:spTree>
    <p:extLst>
      <p:ext uri="{BB962C8B-B14F-4D97-AF65-F5344CB8AC3E}">
        <p14:creationId xmlns:p14="http://schemas.microsoft.com/office/powerpoint/2010/main" val="4129110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lv-LV"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0BCAF2-A9D4-4299-95EB-5DAC16C000C3}"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14612D-218E-4884-A9BF-69ED9E5E4348}" type="slidenum">
              <a:rPr lang="en-US" altLang="lv-LV"/>
              <a:pPr>
                <a:defRPr/>
              </a:pPr>
              <a:t>‹#›</a:t>
            </a:fld>
            <a:endParaRPr lang="en-US" altLang="lv-LV"/>
          </a:p>
        </p:txBody>
      </p:sp>
    </p:spTree>
    <p:extLst>
      <p:ext uri="{BB962C8B-B14F-4D97-AF65-F5344CB8AC3E}">
        <p14:creationId xmlns:p14="http://schemas.microsoft.com/office/powerpoint/2010/main" val="3426497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6587B5-37C5-4F4D-81CF-B296A7E115B8}"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ABEBD6-213F-4C55-AEE3-C113582DB947}" type="slidenum">
              <a:rPr lang="en-US" altLang="lv-LV"/>
              <a:pPr>
                <a:defRPr/>
              </a:pPr>
              <a:t>‹#›</a:t>
            </a:fld>
            <a:endParaRPr lang="en-US" altLang="lv-LV"/>
          </a:p>
        </p:txBody>
      </p:sp>
    </p:spTree>
    <p:extLst>
      <p:ext uri="{BB962C8B-B14F-4D97-AF65-F5344CB8AC3E}">
        <p14:creationId xmlns:p14="http://schemas.microsoft.com/office/powerpoint/2010/main" val="2830056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A7BDFF-C97D-4141-B5B8-C755831700CF}"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A11985-8E9E-4992-941C-990A231663BB}" type="slidenum">
              <a:rPr lang="en-US" altLang="lv-LV"/>
              <a:pPr>
                <a:defRPr/>
              </a:pPr>
              <a:t>‹#›</a:t>
            </a:fld>
            <a:endParaRPr lang="en-US" altLang="lv-LV"/>
          </a:p>
        </p:txBody>
      </p:sp>
    </p:spTree>
    <p:extLst>
      <p:ext uri="{BB962C8B-B14F-4D97-AF65-F5344CB8AC3E}">
        <p14:creationId xmlns:p14="http://schemas.microsoft.com/office/powerpoint/2010/main" val="548488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lv-LV"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ED842F-DB0F-4BB2-9A91-8025DBE925DC}"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0B6CF-5CCC-441B-93BD-0A43B0332581}" type="slidenum">
              <a:rPr lang="en-US" altLang="lv-LV"/>
              <a:pPr>
                <a:defRPr/>
              </a:pPr>
              <a:t>‹#›</a:t>
            </a:fld>
            <a:endParaRPr lang="en-US" altLang="lv-LV"/>
          </a:p>
        </p:txBody>
      </p:sp>
    </p:spTree>
    <p:extLst>
      <p:ext uri="{BB962C8B-B14F-4D97-AF65-F5344CB8AC3E}">
        <p14:creationId xmlns:p14="http://schemas.microsoft.com/office/powerpoint/2010/main" val="36538155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lv-LV"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2FDEC1-7770-4631-A3C2-21515E0CFFBD}"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A34CC3-C018-4156-8787-5BB674057074}" type="slidenum">
              <a:rPr lang="en-US" altLang="lv-LV"/>
              <a:pPr>
                <a:defRPr/>
              </a:pPr>
              <a:t>‹#›</a:t>
            </a:fld>
            <a:endParaRPr lang="en-US" altLang="lv-LV"/>
          </a:p>
        </p:txBody>
      </p:sp>
    </p:spTree>
    <p:extLst>
      <p:ext uri="{BB962C8B-B14F-4D97-AF65-F5344CB8AC3E}">
        <p14:creationId xmlns:p14="http://schemas.microsoft.com/office/powerpoint/2010/main" val="3300087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idx="1"/>
          </p:nvPr>
        </p:nvSpPr>
        <p:spPr/>
        <p:txBody>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6B441C-3ABD-4D55-9C47-1C4C65BF24F8}"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739B6C-74CD-4754-A75D-F34DE8124804}" type="slidenum">
              <a:rPr lang="en-US" altLang="lv-LV"/>
              <a:pPr>
                <a:defRPr/>
              </a:pPr>
              <a:t>‹#›</a:t>
            </a:fld>
            <a:endParaRPr lang="en-US" altLang="lv-LV"/>
          </a:p>
        </p:txBody>
      </p:sp>
    </p:spTree>
    <p:extLst>
      <p:ext uri="{BB962C8B-B14F-4D97-AF65-F5344CB8AC3E}">
        <p14:creationId xmlns:p14="http://schemas.microsoft.com/office/powerpoint/2010/main" val="3857132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lv-LV"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26B96B-4ADA-4C6B-81FE-BBA033693A7C}"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6A369F-CEFC-4776-88F0-63E164D1CD9D}" type="slidenum">
              <a:rPr lang="en-US" altLang="lv-LV"/>
              <a:pPr>
                <a:defRPr/>
              </a:pPr>
              <a:t>‹#›</a:t>
            </a:fld>
            <a:endParaRPr lang="en-US" altLang="lv-LV"/>
          </a:p>
        </p:txBody>
      </p:sp>
    </p:spTree>
    <p:extLst>
      <p:ext uri="{BB962C8B-B14F-4D97-AF65-F5344CB8AC3E}">
        <p14:creationId xmlns:p14="http://schemas.microsoft.com/office/powerpoint/2010/main" val="35192347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5046BC-0F1E-4FF8-B78C-BDD4771A97CA}"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78F3D2-1D4D-4330-9C49-55059F87B9F3}" type="slidenum">
              <a:rPr lang="en-US" altLang="lv-LV"/>
              <a:pPr>
                <a:defRPr/>
              </a:pPr>
              <a:t>‹#›</a:t>
            </a:fld>
            <a:endParaRPr lang="en-US" altLang="lv-LV"/>
          </a:p>
        </p:txBody>
      </p:sp>
    </p:spTree>
    <p:extLst>
      <p:ext uri="{BB962C8B-B14F-4D97-AF65-F5344CB8AC3E}">
        <p14:creationId xmlns:p14="http://schemas.microsoft.com/office/powerpoint/2010/main" val="351665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500"/>
            </a:lvl1pPr>
          </a:lstStyle>
          <a:p>
            <a:r>
              <a:rPr lang="en-US" noProof="0" smtClean="0"/>
              <a:t>Click to edit Master title style</a:t>
            </a:r>
            <a:endParaRPr lang="lv-LV" noProof="0" dirty="0"/>
          </a:p>
        </p:txBody>
      </p:sp>
      <p:sp>
        <p:nvSpPr>
          <p:cNvPr id="3" name="Date Placeholder 2"/>
          <p:cNvSpPr>
            <a:spLocks noGrp="1"/>
          </p:cNvSpPr>
          <p:nvPr>
            <p:ph type="dt" sz="half" idx="10"/>
          </p:nvPr>
        </p:nvSpPr>
        <p:spPr/>
        <p:txBody>
          <a:bodyPr/>
          <a:lstStyle>
            <a:lvl1pPr>
              <a:defRPr>
                <a:solidFill>
                  <a:srgbClr val="004C6F"/>
                </a:solidFill>
              </a:defRPr>
            </a:lvl1pPr>
          </a:lstStyle>
          <a:p>
            <a:fld id="{86EB08FF-91E7-48E9-A2BE-89E8E28642CF}" type="datetimeFigureOut">
              <a:rPr lang="lv-LV" smtClean="0"/>
              <a:pPr/>
              <a:t>22.03.2016</a:t>
            </a:fld>
            <a:endParaRPr lang="lv-LV"/>
          </a:p>
        </p:txBody>
      </p:sp>
      <p:sp>
        <p:nvSpPr>
          <p:cNvPr id="4" name="Footer Placeholder 3"/>
          <p:cNvSpPr>
            <a:spLocks noGrp="1"/>
          </p:cNvSpPr>
          <p:nvPr>
            <p:ph type="ftr" sz="quarter" idx="11"/>
          </p:nvPr>
        </p:nvSpPr>
        <p:spPr/>
        <p:txBody>
          <a:bodyPr/>
          <a:lstStyle>
            <a:lvl1pPr>
              <a:defRPr>
                <a:solidFill>
                  <a:srgbClr val="004C6F"/>
                </a:solidFill>
              </a:defRPr>
            </a:lvl1pPr>
          </a:lstStyle>
          <a:p>
            <a:endParaRPr lang="lv-LV" dirty="0"/>
          </a:p>
        </p:txBody>
      </p:sp>
      <p:sp>
        <p:nvSpPr>
          <p:cNvPr id="5" name="Slide Number Placeholder 4"/>
          <p:cNvSpPr>
            <a:spLocks noGrp="1"/>
          </p:cNvSpPr>
          <p:nvPr>
            <p:ph type="sldNum" sz="quarter" idx="12"/>
          </p:nvPr>
        </p:nvSpPr>
        <p:spPr/>
        <p:txBody>
          <a:bodyPr/>
          <a:lstStyle>
            <a:lvl1pPr>
              <a:defRPr>
                <a:solidFill>
                  <a:srgbClr val="004C6F"/>
                </a:solidFill>
              </a:defRPr>
            </a:lvl1pPr>
          </a:lstStyle>
          <a:p>
            <a:fld id="{5B0A1E16-158A-4935-AE3B-2F30C0DBA9B2}" type="slidenum">
              <a:rPr lang="lv-LV" smtClean="0"/>
              <a:pPr/>
              <a:t>‹#›</a:t>
            </a:fld>
            <a:endParaRPr lang="lv-LV"/>
          </a:p>
        </p:txBody>
      </p:sp>
    </p:spTree>
    <p:extLst>
      <p:ext uri="{BB962C8B-B14F-4D97-AF65-F5344CB8AC3E}">
        <p14:creationId xmlns:p14="http://schemas.microsoft.com/office/powerpoint/2010/main" val="287160321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461EA78-5122-4858-8A2E-FE63B2DA9794}" type="datetimeFigureOut">
              <a:rPr lang="en-US" altLang="lv-LV"/>
              <a:pPr>
                <a:defRPr/>
              </a:pPr>
              <a:t>3/22/2016</a:t>
            </a:fld>
            <a:endParaRPr lang="en-US" altLang="lv-LV"/>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45FFCA-2873-4B68-B533-B064C19067AA}" type="slidenum">
              <a:rPr lang="en-US" altLang="lv-LV"/>
              <a:pPr>
                <a:defRPr/>
              </a:pPr>
              <a:t>‹#›</a:t>
            </a:fld>
            <a:endParaRPr lang="en-US" altLang="lv-LV"/>
          </a:p>
        </p:txBody>
      </p:sp>
    </p:spTree>
    <p:extLst>
      <p:ext uri="{BB962C8B-B14F-4D97-AF65-F5344CB8AC3E}">
        <p14:creationId xmlns:p14="http://schemas.microsoft.com/office/powerpoint/2010/main" val="3360113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4A70D0-9C37-401D-AD59-F74B84C1F782}" type="datetimeFigureOut">
              <a:rPr lang="en-US" altLang="lv-LV"/>
              <a:pPr>
                <a:defRPr/>
              </a:pPr>
              <a:t>3/22/2016</a:t>
            </a:fld>
            <a:endParaRPr lang="en-US" altLang="lv-LV"/>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7F358B-5332-41F9-82E7-25DAE2211C63}" type="slidenum">
              <a:rPr lang="en-US" altLang="lv-LV"/>
              <a:pPr>
                <a:defRPr/>
              </a:pPr>
              <a:t>‹#›</a:t>
            </a:fld>
            <a:endParaRPr lang="en-US" altLang="lv-LV"/>
          </a:p>
        </p:txBody>
      </p:sp>
    </p:spTree>
    <p:extLst>
      <p:ext uri="{BB962C8B-B14F-4D97-AF65-F5344CB8AC3E}">
        <p14:creationId xmlns:p14="http://schemas.microsoft.com/office/powerpoint/2010/main" val="15731994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6B4737-A403-47E2-87F2-8ABF6DE8A1C3}" type="datetimeFigureOut">
              <a:rPr lang="en-US" altLang="lv-LV"/>
              <a:pPr>
                <a:defRPr/>
              </a:pPr>
              <a:t>3/22/2016</a:t>
            </a:fld>
            <a:endParaRPr lang="en-US" altLang="lv-LV"/>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57D401-A31B-4FEE-B7EB-C551E072167E}" type="slidenum">
              <a:rPr lang="en-US" altLang="lv-LV"/>
              <a:pPr>
                <a:defRPr/>
              </a:pPr>
              <a:t>‹#›</a:t>
            </a:fld>
            <a:endParaRPr lang="en-US" altLang="lv-LV"/>
          </a:p>
        </p:txBody>
      </p:sp>
    </p:spTree>
    <p:extLst>
      <p:ext uri="{BB962C8B-B14F-4D97-AF65-F5344CB8AC3E}">
        <p14:creationId xmlns:p14="http://schemas.microsoft.com/office/powerpoint/2010/main" val="31201299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lv-LV"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0BCAF2-A9D4-4299-95EB-5DAC16C000C3}"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14612D-218E-4884-A9BF-69ED9E5E4348}" type="slidenum">
              <a:rPr lang="en-US" altLang="lv-LV"/>
              <a:pPr>
                <a:defRPr/>
              </a:pPr>
              <a:t>‹#›</a:t>
            </a:fld>
            <a:endParaRPr lang="en-US" altLang="lv-LV"/>
          </a:p>
        </p:txBody>
      </p:sp>
    </p:spTree>
    <p:extLst>
      <p:ext uri="{BB962C8B-B14F-4D97-AF65-F5344CB8AC3E}">
        <p14:creationId xmlns:p14="http://schemas.microsoft.com/office/powerpoint/2010/main" val="1408358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6587B5-37C5-4F4D-81CF-B296A7E115B8}"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ABEBD6-213F-4C55-AEE3-C113582DB947}" type="slidenum">
              <a:rPr lang="en-US" altLang="lv-LV"/>
              <a:pPr>
                <a:defRPr/>
              </a:pPr>
              <a:t>‹#›</a:t>
            </a:fld>
            <a:endParaRPr lang="en-US" altLang="lv-LV"/>
          </a:p>
        </p:txBody>
      </p:sp>
    </p:spTree>
    <p:extLst>
      <p:ext uri="{BB962C8B-B14F-4D97-AF65-F5344CB8AC3E}">
        <p14:creationId xmlns:p14="http://schemas.microsoft.com/office/powerpoint/2010/main" val="1368024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A7BDFF-C97D-4141-B5B8-C755831700CF}"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A11985-8E9E-4992-941C-990A231663BB}" type="slidenum">
              <a:rPr lang="en-US" altLang="lv-LV"/>
              <a:pPr>
                <a:defRPr/>
              </a:pPr>
              <a:t>‹#›</a:t>
            </a:fld>
            <a:endParaRPr lang="en-US" altLang="lv-LV"/>
          </a:p>
        </p:txBody>
      </p:sp>
    </p:spTree>
    <p:extLst>
      <p:ext uri="{BB962C8B-B14F-4D97-AF65-F5344CB8AC3E}">
        <p14:creationId xmlns:p14="http://schemas.microsoft.com/office/powerpoint/2010/main" val="35509244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lv-LV"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ED842F-DB0F-4BB2-9A91-8025DBE925DC}"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0B6CF-5CCC-441B-93BD-0A43B0332581}" type="slidenum">
              <a:rPr lang="en-US" altLang="lv-LV"/>
              <a:pPr>
                <a:defRPr/>
              </a:pPr>
              <a:t>‹#›</a:t>
            </a:fld>
            <a:endParaRPr lang="en-US" altLang="lv-LV"/>
          </a:p>
        </p:txBody>
      </p:sp>
    </p:spTree>
    <p:extLst>
      <p:ext uri="{BB962C8B-B14F-4D97-AF65-F5344CB8AC3E}">
        <p14:creationId xmlns:p14="http://schemas.microsoft.com/office/powerpoint/2010/main" val="7768201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lv-LV"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Click to edit Master subtitle style</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A35E7380-F58D-4343-A878-42603C1C9F92}"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18F90AC-97D3-4814-A2D4-A64458200F97}" type="slidenum">
              <a:rPr lang="en-US" altLang="lv-LV"/>
              <a:pPr>
                <a:defRPr/>
              </a:pPr>
              <a:t>‹#›</a:t>
            </a:fld>
            <a:endParaRPr lang="en-US" altLang="lv-LV"/>
          </a:p>
        </p:txBody>
      </p:sp>
    </p:spTree>
    <p:extLst>
      <p:ext uri="{BB962C8B-B14F-4D97-AF65-F5344CB8AC3E}">
        <p14:creationId xmlns:p14="http://schemas.microsoft.com/office/powerpoint/2010/main" val="101284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idx="1"/>
          </p:nvPr>
        </p:nvSpPr>
        <p:spPr/>
        <p:txBody>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59CE80B9-964F-40FA-9DB7-75F3A79E06B6}"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4856F0B-F1D3-4E4B-9060-D90D7C353980}" type="slidenum">
              <a:rPr lang="en-US" altLang="lv-LV"/>
              <a:pPr>
                <a:defRPr/>
              </a:pPr>
              <a:t>‹#›</a:t>
            </a:fld>
            <a:endParaRPr lang="en-US" altLang="lv-LV"/>
          </a:p>
        </p:txBody>
      </p:sp>
    </p:spTree>
    <p:extLst>
      <p:ext uri="{BB962C8B-B14F-4D97-AF65-F5344CB8AC3E}">
        <p14:creationId xmlns:p14="http://schemas.microsoft.com/office/powerpoint/2010/main" val="12163342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lv-LV"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99AD7ED6-4E3B-4C51-A701-743FBE45BEE0}"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C5DDDD3-64C0-4703-BBFC-35A4BEE33940}" type="slidenum">
              <a:rPr lang="en-US" altLang="lv-LV"/>
              <a:pPr>
                <a:defRPr/>
              </a:pPr>
              <a:t>‹#›</a:t>
            </a:fld>
            <a:endParaRPr lang="en-US" altLang="lv-LV"/>
          </a:p>
        </p:txBody>
      </p:sp>
    </p:spTree>
    <p:extLst>
      <p:ext uri="{BB962C8B-B14F-4D97-AF65-F5344CB8AC3E}">
        <p14:creationId xmlns:p14="http://schemas.microsoft.com/office/powerpoint/2010/main" val="384864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004C6F"/>
                </a:solidFill>
              </a:defRPr>
            </a:lvl1pPr>
          </a:lstStyle>
          <a:p>
            <a:fld id="{86EB08FF-91E7-48E9-A2BE-89E8E28642CF}" type="datetimeFigureOut">
              <a:rPr lang="lv-LV" smtClean="0"/>
              <a:pPr/>
              <a:t>22.03.2016</a:t>
            </a:fld>
            <a:endParaRPr lang="lv-LV"/>
          </a:p>
        </p:txBody>
      </p:sp>
      <p:sp>
        <p:nvSpPr>
          <p:cNvPr id="3" name="Footer Placeholder 2"/>
          <p:cNvSpPr>
            <a:spLocks noGrp="1"/>
          </p:cNvSpPr>
          <p:nvPr>
            <p:ph type="ftr" sz="quarter" idx="11"/>
          </p:nvPr>
        </p:nvSpPr>
        <p:spPr/>
        <p:txBody>
          <a:bodyPr/>
          <a:lstStyle>
            <a:lvl1pPr>
              <a:defRPr>
                <a:solidFill>
                  <a:srgbClr val="004C6F"/>
                </a:solidFill>
              </a:defRPr>
            </a:lvl1pPr>
          </a:lstStyle>
          <a:p>
            <a:endParaRPr lang="lv-LV"/>
          </a:p>
        </p:txBody>
      </p:sp>
      <p:sp>
        <p:nvSpPr>
          <p:cNvPr id="4" name="Slide Number Placeholder 3"/>
          <p:cNvSpPr>
            <a:spLocks noGrp="1"/>
          </p:cNvSpPr>
          <p:nvPr>
            <p:ph type="sldNum" sz="quarter" idx="12"/>
          </p:nvPr>
        </p:nvSpPr>
        <p:spPr/>
        <p:txBody>
          <a:bodyPr/>
          <a:lstStyle>
            <a:lvl1pPr>
              <a:defRPr>
                <a:solidFill>
                  <a:srgbClr val="004C6F"/>
                </a:solidFill>
              </a:defRPr>
            </a:lvl1pPr>
          </a:lstStyle>
          <a:p>
            <a:fld id="{5B0A1E16-158A-4935-AE3B-2F30C0DBA9B2}" type="slidenum">
              <a:rPr lang="lv-LV" smtClean="0"/>
              <a:pPr/>
              <a:t>‹#›</a:t>
            </a:fld>
            <a:endParaRPr lang="lv-LV"/>
          </a:p>
        </p:txBody>
      </p:sp>
      <p:sp>
        <p:nvSpPr>
          <p:cNvPr id="5" name="TextBox 1"/>
          <p:cNvSpPr txBox="1">
            <a:spLocks noChangeArrowheads="1"/>
          </p:cNvSpPr>
          <p:nvPr userDrawn="1"/>
        </p:nvSpPr>
        <p:spPr bwMode="auto">
          <a:xfrm>
            <a:off x="555625" y="2235200"/>
            <a:ext cx="66516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9pPr>
          </a:lstStyle>
          <a:p>
            <a:pPr eaLnBrk="1" hangingPunct="1">
              <a:spcBef>
                <a:spcPct val="0"/>
              </a:spcBef>
              <a:buFontTx/>
              <a:buNone/>
            </a:pPr>
            <a:r>
              <a:rPr lang="lv-LV" altLang="lv-LV" sz="7000" b="1" noProof="0" dirty="0" smtClean="0">
                <a:solidFill>
                  <a:schemeClr val="bg1"/>
                </a:solidFill>
                <a:latin typeface="Century Gothic" pitchFamily="34" charset="0"/>
              </a:rPr>
              <a:t>Paldies!</a:t>
            </a:r>
            <a:endParaRPr lang="lv-LV" altLang="lv-LV" sz="7000" b="1" noProof="0" dirty="0">
              <a:solidFill>
                <a:schemeClr val="bg1"/>
              </a:solidFill>
              <a:latin typeface="Century Gothic" pitchFamily="34" charset="0"/>
            </a:endParaRPr>
          </a:p>
        </p:txBody>
      </p:sp>
    </p:spTree>
    <p:extLst>
      <p:ext uri="{BB962C8B-B14F-4D97-AF65-F5344CB8AC3E}">
        <p14:creationId xmlns:p14="http://schemas.microsoft.com/office/powerpoint/2010/main" val="424341285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EBBC080D-E93E-4BF2-AD1F-8D3234E14415}"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9CDC6141-7B98-4C26-B2A7-C4EA32EC8A41}" type="slidenum">
              <a:rPr lang="en-US" altLang="lv-LV"/>
              <a:pPr>
                <a:defRPr/>
              </a:pPr>
              <a:t>‹#›</a:t>
            </a:fld>
            <a:endParaRPr lang="en-US" altLang="lv-LV"/>
          </a:p>
        </p:txBody>
      </p:sp>
    </p:spTree>
    <p:extLst>
      <p:ext uri="{BB962C8B-B14F-4D97-AF65-F5344CB8AC3E}">
        <p14:creationId xmlns:p14="http://schemas.microsoft.com/office/powerpoint/2010/main" val="33922861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BF97AC06-7EA6-4282-8C07-544E43982675}" type="datetimeFigureOut">
              <a:rPr lang="en-US" altLang="lv-LV"/>
              <a:pPr>
                <a:defRPr/>
              </a:pPr>
              <a:t>3/22/2016</a:t>
            </a:fld>
            <a:endParaRPr lang="en-US" altLang="lv-LV"/>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436B5BD1-C52E-4151-8BA1-40F61758328B}" type="slidenum">
              <a:rPr lang="en-US" altLang="lv-LV"/>
              <a:pPr>
                <a:defRPr/>
              </a:pPr>
              <a:t>‹#›</a:t>
            </a:fld>
            <a:endParaRPr lang="en-US" altLang="lv-LV"/>
          </a:p>
        </p:txBody>
      </p:sp>
    </p:spTree>
    <p:extLst>
      <p:ext uri="{BB962C8B-B14F-4D97-AF65-F5344CB8AC3E}">
        <p14:creationId xmlns:p14="http://schemas.microsoft.com/office/powerpoint/2010/main" val="37726085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68538616-67B4-4CD6-A66A-955DAC353D6D}" type="datetimeFigureOut">
              <a:rPr lang="en-US" altLang="lv-LV"/>
              <a:pPr>
                <a:defRPr/>
              </a:pPr>
              <a:t>3/22/2016</a:t>
            </a:fld>
            <a:endParaRPr lang="en-US" altLang="lv-LV"/>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4B931911-5D1B-439F-A636-CB17038411D7}" type="slidenum">
              <a:rPr lang="en-US" altLang="lv-LV"/>
              <a:pPr>
                <a:defRPr/>
              </a:pPr>
              <a:t>‹#›</a:t>
            </a:fld>
            <a:endParaRPr lang="en-US" altLang="lv-LV"/>
          </a:p>
        </p:txBody>
      </p:sp>
    </p:spTree>
    <p:extLst>
      <p:ext uri="{BB962C8B-B14F-4D97-AF65-F5344CB8AC3E}">
        <p14:creationId xmlns:p14="http://schemas.microsoft.com/office/powerpoint/2010/main" val="1449877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D5BBAFD2-A3E8-446E-A64B-5D68A896707B}" type="datetimeFigureOut">
              <a:rPr lang="en-US" altLang="lv-LV"/>
              <a:pPr>
                <a:defRPr/>
              </a:pPr>
              <a:t>3/22/2016</a:t>
            </a:fld>
            <a:endParaRPr lang="en-US" altLang="lv-LV"/>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68BD5342-8045-4846-9280-DF36DF79DD38}" type="slidenum">
              <a:rPr lang="en-US" altLang="lv-LV"/>
              <a:pPr>
                <a:defRPr/>
              </a:pPr>
              <a:t>‹#›</a:t>
            </a:fld>
            <a:endParaRPr lang="en-US" altLang="lv-LV"/>
          </a:p>
        </p:txBody>
      </p:sp>
    </p:spTree>
    <p:extLst>
      <p:ext uri="{BB962C8B-B14F-4D97-AF65-F5344CB8AC3E}">
        <p14:creationId xmlns:p14="http://schemas.microsoft.com/office/powerpoint/2010/main" val="39670992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lv-LV"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26AD6860-131A-4FC2-8B09-F4F4A40C5F9B}"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D0773A16-33A9-4B42-A268-60063D9F9E52}" type="slidenum">
              <a:rPr lang="en-US" altLang="lv-LV"/>
              <a:pPr>
                <a:defRPr/>
              </a:pPr>
              <a:t>‹#›</a:t>
            </a:fld>
            <a:endParaRPr lang="en-US" altLang="lv-LV"/>
          </a:p>
        </p:txBody>
      </p:sp>
    </p:spTree>
    <p:extLst>
      <p:ext uri="{BB962C8B-B14F-4D97-AF65-F5344CB8AC3E}">
        <p14:creationId xmlns:p14="http://schemas.microsoft.com/office/powerpoint/2010/main" val="3458389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DC0FA9ED-E74D-4A19-B734-DE06DA33A3A9}"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29D30BA8-946E-4523-9A38-DF979EA040E1}" type="slidenum">
              <a:rPr lang="en-US" altLang="lv-LV"/>
              <a:pPr>
                <a:defRPr/>
              </a:pPr>
              <a:t>‹#›</a:t>
            </a:fld>
            <a:endParaRPr lang="en-US" altLang="lv-LV"/>
          </a:p>
        </p:txBody>
      </p:sp>
    </p:spTree>
    <p:extLst>
      <p:ext uri="{BB962C8B-B14F-4D97-AF65-F5344CB8AC3E}">
        <p14:creationId xmlns:p14="http://schemas.microsoft.com/office/powerpoint/2010/main" val="5909614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F4423028-AF89-4613-9063-D1C79E62D15F}"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6D17E50-1F5E-4392-8FFC-DA957D230FD0}" type="slidenum">
              <a:rPr lang="en-US" altLang="lv-LV"/>
              <a:pPr>
                <a:defRPr/>
              </a:pPr>
              <a:t>‹#›</a:t>
            </a:fld>
            <a:endParaRPr lang="en-US" altLang="lv-LV"/>
          </a:p>
        </p:txBody>
      </p:sp>
    </p:spTree>
    <p:extLst>
      <p:ext uri="{BB962C8B-B14F-4D97-AF65-F5344CB8AC3E}">
        <p14:creationId xmlns:p14="http://schemas.microsoft.com/office/powerpoint/2010/main" val="16422555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lv-LV"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81D89A37-CD08-402F-AE24-95511051D57D}"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36F3E6D-D42D-4654-9A61-E204F4B1B664}" type="slidenum">
              <a:rPr lang="en-US" altLang="lv-LV"/>
              <a:pPr>
                <a:defRPr/>
              </a:pPr>
              <a:t>‹#›</a:t>
            </a:fld>
            <a:endParaRPr lang="en-US" altLang="lv-LV"/>
          </a:p>
        </p:txBody>
      </p:sp>
    </p:spTree>
    <p:extLst>
      <p:ext uri="{BB962C8B-B14F-4D97-AF65-F5344CB8AC3E}">
        <p14:creationId xmlns:p14="http://schemas.microsoft.com/office/powerpoint/2010/main" val="9065281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Click to edit Master subtitle style</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84C68B9B-8C07-45B8-89C0-B1E3F5BF7EC5}"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E6073EA-1BE8-4FB3-A87D-3BB8C5A249F8}" type="slidenum">
              <a:rPr lang="en-US" altLang="lv-LV"/>
              <a:pPr>
                <a:defRPr/>
              </a:pPr>
              <a:t>‹#›</a:t>
            </a:fld>
            <a:endParaRPr lang="en-US" altLang="lv-LV"/>
          </a:p>
        </p:txBody>
      </p:sp>
    </p:spTree>
    <p:extLst>
      <p:ext uri="{BB962C8B-B14F-4D97-AF65-F5344CB8AC3E}">
        <p14:creationId xmlns:p14="http://schemas.microsoft.com/office/powerpoint/2010/main" val="13110261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idx="1"/>
          </p:nvPr>
        </p:nvSpPr>
        <p:spPr/>
        <p:txBody>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CA20B32-6719-4A76-B753-08537C799485}"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5842CB4-F47C-40F0-8CC1-009E9A3CF74A}" type="slidenum">
              <a:rPr lang="en-US" altLang="lv-LV"/>
              <a:pPr>
                <a:defRPr/>
              </a:pPr>
              <a:t>‹#›</a:t>
            </a:fld>
            <a:endParaRPr lang="en-US" altLang="lv-LV"/>
          </a:p>
        </p:txBody>
      </p:sp>
    </p:spTree>
    <p:extLst>
      <p:ext uri="{BB962C8B-B14F-4D97-AF65-F5344CB8AC3E}">
        <p14:creationId xmlns:p14="http://schemas.microsoft.com/office/powerpoint/2010/main" val="351542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B08FF-91E7-48E9-A2BE-89E8E28642CF}" type="datetimeFigureOut">
              <a:rPr lang="lv-LV" smtClean="0"/>
              <a:pPr/>
              <a:t>22.03.2016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B0A1E16-158A-4935-AE3B-2F30C0DBA9B2}" type="slidenum">
              <a:rPr lang="lv-LV" smtClean="0"/>
              <a:pPr/>
              <a:t>‹#›</a:t>
            </a:fld>
            <a:endParaRPr lang="lv-LV"/>
          </a:p>
        </p:txBody>
      </p:sp>
    </p:spTree>
    <p:extLst>
      <p:ext uri="{BB962C8B-B14F-4D97-AF65-F5344CB8AC3E}">
        <p14:creationId xmlns:p14="http://schemas.microsoft.com/office/powerpoint/2010/main" val="17084778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047A00E3-48C4-4C72-A9B4-E3FD9665D51D}"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EEDD9FF-2A8D-45FB-ACD7-E75DE38C045E}" type="slidenum">
              <a:rPr lang="en-US" altLang="lv-LV"/>
              <a:pPr>
                <a:defRPr/>
              </a:pPr>
              <a:t>‹#›</a:t>
            </a:fld>
            <a:endParaRPr lang="en-US" altLang="lv-LV"/>
          </a:p>
        </p:txBody>
      </p:sp>
    </p:spTree>
    <p:extLst>
      <p:ext uri="{BB962C8B-B14F-4D97-AF65-F5344CB8AC3E}">
        <p14:creationId xmlns:p14="http://schemas.microsoft.com/office/powerpoint/2010/main" val="4339336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947B3D62-E4FA-4921-9F63-4541F5D11CB9}"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E45D5905-1759-4EE4-BFA4-9462E0E68880}" type="slidenum">
              <a:rPr lang="en-US" altLang="lv-LV"/>
              <a:pPr>
                <a:defRPr/>
              </a:pPr>
              <a:t>‹#›</a:t>
            </a:fld>
            <a:endParaRPr lang="en-US" altLang="lv-LV"/>
          </a:p>
        </p:txBody>
      </p:sp>
    </p:spTree>
    <p:extLst>
      <p:ext uri="{BB962C8B-B14F-4D97-AF65-F5344CB8AC3E}">
        <p14:creationId xmlns:p14="http://schemas.microsoft.com/office/powerpoint/2010/main" val="32539132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4D416DA6-2CA0-4907-99FB-595250C6286A}" type="datetimeFigureOut">
              <a:rPr lang="en-US" altLang="lv-LV"/>
              <a:pPr>
                <a:defRPr/>
              </a:pPr>
              <a:t>3/22/2016</a:t>
            </a:fld>
            <a:endParaRPr lang="en-US" altLang="lv-LV"/>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E4E8442A-4FFC-4213-934B-96947254CD0A}" type="slidenum">
              <a:rPr lang="en-US" altLang="lv-LV"/>
              <a:pPr>
                <a:defRPr/>
              </a:pPr>
              <a:t>‹#›</a:t>
            </a:fld>
            <a:endParaRPr lang="en-US" altLang="lv-LV"/>
          </a:p>
        </p:txBody>
      </p:sp>
    </p:spTree>
    <p:extLst>
      <p:ext uri="{BB962C8B-B14F-4D97-AF65-F5344CB8AC3E}">
        <p14:creationId xmlns:p14="http://schemas.microsoft.com/office/powerpoint/2010/main" val="3056794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49BFF774-AF63-40EA-BEB8-43947985D65A}" type="datetimeFigureOut">
              <a:rPr lang="en-US" altLang="lv-LV"/>
              <a:pPr>
                <a:defRPr/>
              </a:pPr>
              <a:t>3/22/2016</a:t>
            </a:fld>
            <a:endParaRPr lang="en-US" altLang="lv-LV"/>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CC907B64-F9A5-4FB2-82C9-AEB84D7BE0AD}" type="slidenum">
              <a:rPr lang="en-US" altLang="lv-LV"/>
              <a:pPr>
                <a:defRPr/>
              </a:pPr>
              <a:t>‹#›</a:t>
            </a:fld>
            <a:endParaRPr lang="en-US" altLang="lv-LV"/>
          </a:p>
        </p:txBody>
      </p:sp>
    </p:spTree>
    <p:extLst>
      <p:ext uri="{BB962C8B-B14F-4D97-AF65-F5344CB8AC3E}">
        <p14:creationId xmlns:p14="http://schemas.microsoft.com/office/powerpoint/2010/main" val="18038408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E95711F9-1D9C-4E5A-A31A-79087881B1E4}" type="datetimeFigureOut">
              <a:rPr lang="en-US" altLang="lv-LV"/>
              <a:pPr>
                <a:defRPr/>
              </a:pPr>
              <a:t>3/22/2016</a:t>
            </a:fld>
            <a:endParaRPr lang="en-US" altLang="lv-LV"/>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DB7F4E22-BCA6-4C90-8158-0CF2DBF805E0}" type="slidenum">
              <a:rPr lang="en-US" altLang="lv-LV"/>
              <a:pPr>
                <a:defRPr/>
              </a:pPr>
              <a:t>‹#›</a:t>
            </a:fld>
            <a:endParaRPr lang="en-US" altLang="lv-LV"/>
          </a:p>
        </p:txBody>
      </p:sp>
    </p:spTree>
    <p:extLst>
      <p:ext uri="{BB962C8B-B14F-4D97-AF65-F5344CB8AC3E}">
        <p14:creationId xmlns:p14="http://schemas.microsoft.com/office/powerpoint/2010/main" val="25568879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7A3F9810-2D7C-45A1-B931-60A94B24743A}"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EC00AD6E-B814-44C3-8731-ADB56F0B748C}" type="slidenum">
              <a:rPr lang="en-US" altLang="lv-LV"/>
              <a:pPr>
                <a:defRPr/>
              </a:pPr>
              <a:t>‹#›</a:t>
            </a:fld>
            <a:endParaRPr lang="en-US" altLang="lv-LV"/>
          </a:p>
        </p:txBody>
      </p:sp>
    </p:spTree>
    <p:extLst>
      <p:ext uri="{BB962C8B-B14F-4D97-AF65-F5344CB8AC3E}">
        <p14:creationId xmlns:p14="http://schemas.microsoft.com/office/powerpoint/2010/main" val="4278395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83899EBB-2F40-4284-895A-0121021868B2}" type="datetimeFigureOut">
              <a:rPr lang="en-US" altLang="lv-LV"/>
              <a:pPr>
                <a:defRPr/>
              </a:pPr>
              <a:t>3/22/2016</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BBD0F5C5-ED1A-4BC3-9B36-CB823442B5E9}" type="slidenum">
              <a:rPr lang="en-US" altLang="lv-LV"/>
              <a:pPr>
                <a:defRPr/>
              </a:pPr>
              <a:t>‹#›</a:t>
            </a:fld>
            <a:endParaRPr lang="en-US" altLang="lv-LV"/>
          </a:p>
        </p:txBody>
      </p:sp>
    </p:spTree>
    <p:extLst>
      <p:ext uri="{BB962C8B-B14F-4D97-AF65-F5344CB8AC3E}">
        <p14:creationId xmlns:p14="http://schemas.microsoft.com/office/powerpoint/2010/main" val="5985832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30A9FF3C-1EB6-4431-A9B4-DED4D64A9778}"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C03646B-6555-4C61-893C-F5912AB7D284}" type="slidenum">
              <a:rPr lang="en-US" altLang="lv-LV"/>
              <a:pPr>
                <a:defRPr/>
              </a:pPr>
              <a:t>‹#›</a:t>
            </a:fld>
            <a:endParaRPr lang="en-US" altLang="lv-LV"/>
          </a:p>
        </p:txBody>
      </p:sp>
    </p:spTree>
    <p:extLst>
      <p:ext uri="{BB962C8B-B14F-4D97-AF65-F5344CB8AC3E}">
        <p14:creationId xmlns:p14="http://schemas.microsoft.com/office/powerpoint/2010/main" val="3449878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10EFFBEE-F2BE-4F45-A97A-5F3A83E57005}" type="datetimeFigureOut">
              <a:rPr lang="en-US" altLang="lv-LV"/>
              <a:pPr>
                <a:defRPr/>
              </a:pPr>
              <a:t>3/22/2016</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CFA2644-925A-4FAC-B524-D69A4631998A}" type="slidenum">
              <a:rPr lang="en-US" altLang="lv-LV"/>
              <a:pPr>
                <a:defRPr/>
              </a:pPr>
              <a:t>‹#›</a:t>
            </a:fld>
            <a:endParaRPr lang="en-US" altLang="lv-LV"/>
          </a:p>
        </p:txBody>
      </p:sp>
    </p:spTree>
    <p:extLst>
      <p:ext uri="{BB962C8B-B14F-4D97-AF65-F5344CB8AC3E}">
        <p14:creationId xmlns:p14="http://schemas.microsoft.com/office/powerpoint/2010/main" val="1032767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70CE9FC-4948-481F-A13C-907F81AAC50D}" type="datetimeFigureOut">
              <a:rPr lang="en-US" altLang="lv-LV">
                <a:solidFill>
                  <a:prstClr val="black">
                    <a:tint val="75000"/>
                  </a:prstClr>
                </a:solidFill>
              </a:rPr>
              <a:pPr>
                <a:defRPr/>
              </a:pPr>
              <a:t>3/22/2016</a:t>
            </a:fld>
            <a:endParaRPr lang="en-US" altLang="lv-LV">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7E1A72B-BABC-4543-BC63-5A10C5902F02}" type="slidenum">
              <a:rPr lang="en-US" altLang="lv-LV"/>
              <a:pPr>
                <a:defRPr/>
              </a:pPr>
              <a:t>‹#›</a:t>
            </a:fld>
            <a:endParaRPr lang="en-US" altLang="lv-LV"/>
          </a:p>
        </p:txBody>
      </p:sp>
    </p:spTree>
    <p:extLst>
      <p:ext uri="{BB962C8B-B14F-4D97-AF65-F5344CB8AC3E}">
        <p14:creationId xmlns:p14="http://schemas.microsoft.com/office/powerpoint/2010/main" val="218625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B08FF-91E7-48E9-A2BE-89E8E28642CF}" type="datetimeFigureOut">
              <a:rPr lang="lv-LV" smtClean="0"/>
              <a:pPr/>
              <a:t>22.03.2016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B0A1E16-158A-4935-AE3B-2F30C0DBA9B2}" type="slidenum">
              <a:rPr lang="lv-LV" smtClean="0"/>
              <a:pPr/>
              <a:t>‹#›</a:t>
            </a:fld>
            <a:endParaRPr lang="lv-LV"/>
          </a:p>
        </p:txBody>
      </p:sp>
    </p:spTree>
    <p:extLst>
      <p:ext uri="{BB962C8B-B14F-4D97-AF65-F5344CB8AC3E}">
        <p14:creationId xmlns:p14="http://schemas.microsoft.com/office/powerpoint/2010/main" val="15631669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9D2217-90B4-40C5-8E22-AFD2E5BF4094}" type="datetimeFigureOut">
              <a:rPr lang="en-US" altLang="lv-LV">
                <a:solidFill>
                  <a:prstClr val="black">
                    <a:tint val="75000"/>
                  </a:prstClr>
                </a:solidFill>
              </a:rPr>
              <a:pPr>
                <a:defRPr/>
              </a:pPr>
              <a:t>3/22/2016</a:t>
            </a:fld>
            <a:endParaRPr lang="en-US" altLang="lv-LV">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DF6EDF7-BFE4-49AB-B3C5-5BB5EF0E063C}" type="slidenum">
              <a:rPr lang="en-US" altLang="lv-LV"/>
              <a:pPr>
                <a:defRPr/>
              </a:pPr>
              <a:t>‹#›</a:t>
            </a:fld>
            <a:endParaRPr lang="en-US" altLang="lv-LV"/>
          </a:p>
        </p:txBody>
      </p:sp>
    </p:spTree>
    <p:extLst>
      <p:ext uri="{BB962C8B-B14F-4D97-AF65-F5344CB8AC3E}">
        <p14:creationId xmlns:p14="http://schemas.microsoft.com/office/powerpoint/2010/main" val="13333770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25256A0-51D6-4C44-A616-7B226EEEEA66}" type="datetimeFigureOut">
              <a:rPr lang="en-US" altLang="lv-LV">
                <a:solidFill>
                  <a:prstClr val="black">
                    <a:tint val="75000"/>
                  </a:prstClr>
                </a:solidFill>
              </a:rPr>
              <a:pPr>
                <a:defRPr/>
              </a:pPr>
              <a:t>3/22/2016</a:t>
            </a:fld>
            <a:endParaRPr lang="en-US" altLang="lv-LV">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62E2A5F-883D-4A7F-8D5E-27C2B3950B0D}" type="slidenum">
              <a:rPr lang="en-US" altLang="lv-LV"/>
              <a:pPr>
                <a:defRPr/>
              </a:pPr>
              <a:t>‹#›</a:t>
            </a:fld>
            <a:endParaRPr lang="en-US" altLang="lv-LV"/>
          </a:p>
        </p:txBody>
      </p:sp>
    </p:spTree>
    <p:extLst>
      <p:ext uri="{BB962C8B-B14F-4D97-AF65-F5344CB8AC3E}">
        <p14:creationId xmlns:p14="http://schemas.microsoft.com/office/powerpoint/2010/main" val="24238441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10BF82C-64F4-4FCE-AB76-EEE339C2D0F9}" type="datetimeFigureOut">
              <a:rPr lang="en-US" altLang="lv-LV">
                <a:solidFill>
                  <a:prstClr val="black">
                    <a:tint val="75000"/>
                  </a:prstClr>
                </a:solidFill>
              </a:rPr>
              <a:pPr>
                <a:defRPr/>
              </a:pPr>
              <a:t>3/22/2016</a:t>
            </a:fld>
            <a:endParaRPr lang="en-US" altLang="lv-LV">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83E35D7-3534-49F7-9992-D638A8E4A613}" type="slidenum">
              <a:rPr lang="en-US" altLang="lv-LV"/>
              <a:pPr>
                <a:defRPr/>
              </a:pPr>
              <a:t>‹#›</a:t>
            </a:fld>
            <a:endParaRPr lang="en-US" altLang="lv-LV"/>
          </a:p>
        </p:txBody>
      </p:sp>
    </p:spTree>
    <p:extLst>
      <p:ext uri="{BB962C8B-B14F-4D97-AF65-F5344CB8AC3E}">
        <p14:creationId xmlns:p14="http://schemas.microsoft.com/office/powerpoint/2010/main" val="5493250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3767192-84F0-4CF3-84A1-FF3C1D45AD50}" type="datetimeFigureOut">
              <a:rPr lang="en-US" altLang="lv-LV">
                <a:solidFill>
                  <a:prstClr val="black">
                    <a:tint val="75000"/>
                  </a:prstClr>
                </a:solidFill>
              </a:rPr>
              <a:pPr>
                <a:defRPr/>
              </a:pPr>
              <a:t>3/22/2016</a:t>
            </a:fld>
            <a:endParaRPr lang="en-US" altLang="lv-LV">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ABA3B08-002B-4919-9F3C-87397E96DD7C}" type="slidenum">
              <a:rPr lang="en-US" altLang="lv-LV"/>
              <a:pPr>
                <a:defRPr/>
              </a:pPr>
              <a:t>‹#›</a:t>
            </a:fld>
            <a:endParaRPr lang="en-US" altLang="lv-LV"/>
          </a:p>
        </p:txBody>
      </p:sp>
    </p:spTree>
    <p:extLst>
      <p:ext uri="{BB962C8B-B14F-4D97-AF65-F5344CB8AC3E}">
        <p14:creationId xmlns:p14="http://schemas.microsoft.com/office/powerpoint/2010/main" val="9190866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9A182DD-837A-44AA-9312-3277F8798542}" type="datetimeFigureOut">
              <a:rPr lang="en-US" altLang="lv-LV">
                <a:solidFill>
                  <a:prstClr val="black">
                    <a:tint val="75000"/>
                  </a:prstClr>
                </a:solidFill>
              </a:rPr>
              <a:pPr>
                <a:defRPr/>
              </a:pPr>
              <a:t>3/22/2016</a:t>
            </a:fld>
            <a:endParaRPr lang="en-US" altLang="lv-LV">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D81378AE-1AEB-4E9D-8000-434419A3A465}" type="slidenum">
              <a:rPr lang="en-US" altLang="lv-LV"/>
              <a:pPr>
                <a:defRPr/>
              </a:pPr>
              <a:t>‹#›</a:t>
            </a:fld>
            <a:endParaRPr lang="en-US" altLang="lv-LV"/>
          </a:p>
        </p:txBody>
      </p:sp>
    </p:spTree>
    <p:extLst>
      <p:ext uri="{BB962C8B-B14F-4D97-AF65-F5344CB8AC3E}">
        <p14:creationId xmlns:p14="http://schemas.microsoft.com/office/powerpoint/2010/main" val="4365384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D8A328E-66E6-446C-9946-7FC5F29715FB}" type="datetimeFigureOut">
              <a:rPr lang="en-US" altLang="lv-LV">
                <a:solidFill>
                  <a:prstClr val="black">
                    <a:tint val="75000"/>
                  </a:prstClr>
                </a:solidFill>
              </a:rPr>
              <a:pPr>
                <a:defRPr/>
              </a:pPr>
              <a:t>3/22/2016</a:t>
            </a:fld>
            <a:endParaRPr lang="en-US" altLang="lv-LV">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3C28EFB-5EC7-4CEE-AFA0-D9904A16B45B}" type="slidenum">
              <a:rPr lang="en-US" altLang="lv-LV"/>
              <a:pPr>
                <a:defRPr/>
              </a:pPr>
              <a:t>‹#›</a:t>
            </a:fld>
            <a:endParaRPr lang="en-US" altLang="lv-LV"/>
          </a:p>
        </p:txBody>
      </p:sp>
    </p:spTree>
    <p:extLst>
      <p:ext uri="{BB962C8B-B14F-4D97-AF65-F5344CB8AC3E}">
        <p14:creationId xmlns:p14="http://schemas.microsoft.com/office/powerpoint/2010/main" val="25722282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76F036E-819E-41EF-AF23-D5115D65951F}" type="datetimeFigureOut">
              <a:rPr lang="en-US" altLang="lv-LV">
                <a:solidFill>
                  <a:prstClr val="black">
                    <a:tint val="75000"/>
                  </a:prstClr>
                </a:solidFill>
              </a:rPr>
              <a:pPr>
                <a:defRPr/>
              </a:pPr>
              <a:t>3/22/2016</a:t>
            </a:fld>
            <a:endParaRPr lang="en-US" altLang="lv-LV">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9E732DF-064C-4072-86D5-1E758E8F3C73}" type="slidenum">
              <a:rPr lang="en-US" altLang="lv-LV"/>
              <a:pPr>
                <a:defRPr/>
              </a:pPr>
              <a:t>‹#›</a:t>
            </a:fld>
            <a:endParaRPr lang="en-US" altLang="lv-LV"/>
          </a:p>
        </p:txBody>
      </p:sp>
    </p:spTree>
    <p:extLst>
      <p:ext uri="{BB962C8B-B14F-4D97-AF65-F5344CB8AC3E}">
        <p14:creationId xmlns:p14="http://schemas.microsoft.com/office/powerpoint/2010/main" val="26178871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22368B7-BD0A-4E4A-8D89-E4161CE77710}" type="datetimeFigureOut">
              <a:rPr lang="en-US" altLang="lv-LV">
                <a:solidFill>
                  <a:prstClr val="black">
                    <a:tint val="75000"/>
                  </a:prstClr>
                </a:solidFill>
              </a:rPr>
              <a:pPr>
                <a:defRPr/>
              </a:pPr>
              <a:t>3/22/2016</a:t>
            </a:fld>
            <a:endParaRPr lang="en-US" altLang="lv-LV">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9B1F566-8407-470F-9D73-E929F31D8A24}" type="slidenum">
              <a:rPr lang="en-US" altLang="lv-LV"/>
              <a:pPr>
                <a:defRPr/>
              </a:pPr>
              <a:t>‹#›</a:t>
            </a:fld>
            <a:endParaRPr lang="en-US" altLang="lv-LV"/>
          </a:p>
        </p:txBody>
      </p:sp>
    </p:spTree>
    <p:extLst>
      <p:ext uri="{BB962C8B-B14F-4D97-AF65-F5344CB8AC3E}">
        <p14:creationId xmlns:p14="http://schemas.microsoft.com/office/powerpoint/2010/main" val="40747788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98C3D91-C191-4AFC-A7A8-7F4219613175}" type="datetimeFigureOut">
              <a:rPr lang="en-US" altLang="lv-LV">
                <a:solidFill>
                  <a:prstClr val="black">
                    <a:tint val="75000"/>
                  </a:prstClr>
                </a:solidFill>
              </a:rPr>
              <a:pPr>
                <a:defRPr/>
              </a:pPr>
              <a:t>3/22/2016</a:t>
            </a:fld>
            <a:endParaRPr lang="en-US" altLang="lv-LV">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0F5C161-B645-47B6-A0E2-0C965195E5ED}" type="slidenum">
              <a:rPr lang="en-US" altLang="lv-LV"/>
              <a:pPr>
                <a:defRPr/>
              </a:pPr>
              <a:t>‹#›</a:t>
            </a:fld>
            <a:endParaRPr lang="en-US" altLang="lv-LV"/>
          </a:p>
        </p:txBody>
      </p:sp>
    </p:spTree>
    <p:extLst>
      <p:ext uri="{BB962C8B-B14F-4D97-AF65-F5344CB8AC3E}">
        <p14:creationId xmlns:p14="http://schemas.microsoft.com/office/powerpoint/2010/main" val="1897786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54"/>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54"/>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FBC3E9E-2230-4CE0-8683-190C1CB8F19F}" type="datetimeFigureOut">
              <a:rPr lang="en-US" altLang="lv-LV">
                <a:solidFill>
                  <a:prstClr val="black">
                    <a:tint val="75000"/>
                  </a:prstClr>
                </a:solidFill>
              </a:rPr>
              <a:pPr>
                <a:defRPr/>
              </a:pPr>
              <a:t>3/22/2016</a:t>
            </a:fld>
            <a:endParaRPr lang="en-US" altLang="lv-LV">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2FC08CF-3A37-4142-B8DD-BAEDFF837CB0}" type="slidenum">
              <a:rPr lang="en-US" altLang="lv-LV"/>
              <a:pPr>
                <a:defRPr/>
              </a:pPr>
              <a:t>‹#›</a:t>
            </a:fld>
            <a:endParaRPr lang="en-US" altLang="lv-LV"/>
          </a:p>
        </p:txBody>
      </p:sp>
    </p:spTree>
    <p:extLst>
      <p:ext uri="{BB962C8B-B14F-4D97-AF65-F5344CB8AC3E}">
        <p14:creationId xmlns:p14="http://schemas.microsoft.com/office/powerpoint/2010/main" val="137528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0"/>
            <a:ext cx="8291264" cy="692696"/>
          </a:xfrm>
          <a:prstGeom prst="rect">
            <a:avLst/>
          </a:prstGeom>
        </p:spPr>
        <p:txBody>
          <a:bodyPr vert="horz" lIns="91440" tIns="45720" rIns="91440" bIns="45720" rtlCol="0" anchor="ctr">
            <a:normAutofit/>
          </a:bodyPr>
          <a:lstStyle/>
          <a:p>
            <a:r>
              <a:rPr lang="en-US" noProof="0" smtClean="0"/>
              <a:t>Click to edit Master title style</a:t>
            </a:r>
            <a:endParaRPr lang="lv-LV" noProof="0"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4C6F"/>
                </a:solidFill>
              </a:defRPr>
            </a:lvl1pPr>
          </a:lstStyle>
          <a:p>
            <a:fld id="{86EB08FF-91E7-48E9-A2BE-89E8E28642CF}" type="datetimeFigureOut">
              <a:rPr lang="lv-LV" smtClean="0"/>
              <a:pPr/>
              <a:t>22.03.2016</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4C6F"/>
                </a:solidFill>
              </a:defRPr>
            </a:lvl1pPr>
          </a:lstStyle>
          <a:p>
            <a:endParaRPr lang="lv-LV"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4C6F"/>
                </a:solidFill>
              </a:defRPr>
            </a:lvl1pPr>
          </a:lstStyle>
          <a:p>
            <a:fld id="{5B0A1E16-158A-4935-AE3B-2F30C0DBA9B2}" type="slidenum">
              <a:rPr lang="lv-LV" smtClean="0"/>
              <a:pPr/>
              <a:t>‹#›</a:t>
            </a:fld>
            <a:endParaRPr lang="lv-LV"/>
          </a:p>
        </p:txBody>
      </p:sp>
    </p:spTree>
    <p:extLst>
      <p:ext uri="{BB962C8B-B14F-4D97-AF65-F5344CB8AC3E}">
        <p14:creationId xmlns:p14="http://schemas.microsoft.com/office/powerpoint/2010/main" val="2257313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25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4C6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4C6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4C6F"/>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4C6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C6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B9C74B8-BC16-4FC7-9365-A86AC60CD4ED}" type="datetime1">
              <a:rPr lang="lv-LV" smtClean="0"/>
              <a:pPr/>
              <a:t>22.03.2016</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lv-LV">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CBD708D-35AD-4C2F-8BE4-364D377B51DC}" type="slidenum">
              <a:rPr lang="lv-LV" smtClean="0"/>
              <a:pPr/>
              <a:t>‹#›</a:t>
            </a:fld>
            <a:endParaRPr lang="lv-LV"/>
          </a:p>
        </p:txBody>
      </p:sp>
    </p:spTree>
    <p:extLst>
      <p:ext uri="{BB962C8B-B14F-4D97-AF65-F5344CB8AC3E}">
        <p14:creationId xmlns:p14="http://schemas.microsoft.com/office/powerpoint/2010/main" val="222699361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cover/>
  </p:transition>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Click to edit Master title style</a:t>
            </a:r>
          </a:p>
        </p:txBody>
      </p:sp>
      <p:sp>
        <p:nvSpPr>
          <p:cNvPr id="10243"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ea typeface="ヒラギノ角ゴ Pro W3" pitchFamily="122" charset="-128"/>
                <a:cs typeface="+mn-cs"/>
              </a:defRPr>
            </a:lvl1pPr>
          </a:lstStyle>
          <a:p>
            <a:pPr defTabSz="342900" fontAlgn="base">
              <a:spcBef>
                <a:spcPct val="0"/>
              </a:spcBef>
              <a:spcAft>
                <a:spcPct val="0"/>
              </a:spcAft>
              <a:defRPr/>
            </a:pPr>
            <a:fld id="{C4691827-0CFF-4E74-9F24-3182FEC8D393}" type="datetime1">
              <a:rPr lang="lv-LV" smtClean="0"/>
              <a:pPr defTabSz="342900" fontAlgn="base">
                <a:spcBef>
                  <a:spcPct val="0"/>
                </a:spcBef>
                <a:spcAft>
                  <a:spcPct val="0"/>
                </a:spcAft>
                <a:defRPr/>
              </a:pPr>
              <a:t>22.03.2016</a:t>
            </a:fld>
            <a:endParaRPr lang="lv-LV"/>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ea typeface="ヒラギノ角ゴ Pro W3" pitchFamily="122" charset="-128"/>
                <a:cs typeface="+mn-cs"/>
              </a:defRPr>
            </a:lvl1pPr>
          </a:lstStyle>
          <a:p>
            <a:pPr defTabSz="342900" fontAlgn="base">
              <a:spcBef>
                <a:spcPct val="0"/>
              </a:spcBef>
              <a:spcAft>
                <a:spcPct val="0"/>
              </a:spcAft>
              <a:defRPr/>
            </a:pPr>
            <a:endParaRPr lang="lv-LV"/>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defTabSz="342900" fontAlgn="base">
              <a:spcBef>
                <a:spcPct val="0"/>
              </a:spcBef>
              <a:spcAft>
                <a:spcPct val="0"/>
              </a:spcAft>
              <a:defRPr/>
            </a:pPr>
            <a:fld id="{2D088FC2-2AED-41BA-93CE-33781D1401E4}" type="slidenum">
              <a:rPr lang="lv-LV" altLang="lv-LV" smtClean="0"/>
              <a:pPr defTabSz="342900" fontAlgn="base">
                <a:spcBef>
                  <a:spcPct val="0"/>
                </a:spcBef>
                <a:spcAft>
                  <a:spcPct val="0"/>
                </a:spcAft>
                <a:defRPr/>
              </a:pPr>
              <a:t>‹#›</a:t>
            </a:fld>
            <a:endParaRPr lang="lv-LV" altLang="lv-LV"/>
          </a:p>
        </p:txBody>
      </p:sp>
    </p:spTree>
    <p:extLst>
      <p:ext uri="{BB962C8B-B14F-4D97-AF65-F5344CB8AC3E}">
        <p14:creationId xmlns:p14="http://schemas.microsoft.com/office/powerpoint/2010/main" val="408070797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slow">
    <p:cover/>
  </p:transition>
  <p:hf hdr="0" ftr="0" dt="0"/>
  <p:txStyles>
    <p:titleStyle>
      <a:lvl1pPr algn="ctr" defTabSz="342900" rtl="0" eaLnBrk="0" fontAlgn="base" hangingPunct="0">
        <a:spcBef>
          <a:spcPct val="0"/>
        </a:spcBef>
        <a:spcAft>
          <a:spcPct val="0"/>
        </a:spcAft>
        <a:defRPr sz="3300" kern="1200">
          <a:solidFill>
            <a:schemeClr val="tx1"/>
          </a:solidFill>
          <a:latin typeface="+mj-lt"/>
          <a:ea typeface="ヒラギノ角ゴ Pro W3" charset="0"/>
          <a:cs typeface="ヒラギノ角ゴ Pro W3" charset="0"/>
        </a:defRPr>
      </a:lvl1pPr>
      <a:lvl2pPr algn="ctr" defTabSz="342900" rtl="0" eaLnBrk="0" fontAlgn="base" hangingPunct="0">
        <a:spcBef>
          <a:spcPct val="0"/>
        </a:spcBef>
        <a:spcAft>
          <a:spcPct val="0"/>
        </a:spcAft>
        <a:defRPr sz="3300">
          <a:solidFill>
            <a:schemeClr val="tx1"/>
          </a:solidFill>
          <a:latin typeface="Calibri" charset="0"/>
          <a:ea typeface="ヒラギノ角ゴ Pro W3" charset="0"/>
          <a:cs typeface="ヒラギノ角ゴ Pro W3" charset="0"/>
        </a:defRPr>
      </a:lvl2pPr>
      <a:lvl3pPr algn="ctr" defTabSz="342900" rtl="0" eaLnBrk="0" fontAlgn="base" hangingPunct="0">
        <a:spcBef>
          <a:spcPct val="0"/>
        </a:spcBef>
        <a:spcAft>
          <a:spcPct val="0"/>
        </a:spcAft>
        <a:defRPr sz="3300">
          <a:solidFill>
            <a:schemeClr val="tx1"/>
          </a:solidFill>
          <a:latin typeface="Calibri" charset="0"/>
          <a:ea typeface="ヒラギノ角ゴ Pro W3" charset="0"/>
          <a:cs typeface="ヒラギノ角ゴ Pro W3" charset="0"/>
        </a:defRPr>
      </a:lvl3pPr>
      <a:lvl4pPr algn="ctr" defTabSz="342900" rtl="0" eaLnBrk="0" fontAlgn="base" hangingPunct="0">
        <a:spcBef>
          <a:spcPct val="0"/>
        </a:spcBef>
        <a:spcAft>
          <a:spcPct val="0"/>
        </a:spcAft>
        <a:defRPr sz="3300">
          <a:solidFill>
            <a:schemeClr val="tx1"/>
          </a:solidFill>
          <a:latin typeface="Calibri" charset="0"/>
          <a:ea typeface="ヒラギノ角ゴ Pro W3" charset="0"/>
          <a:cs typeface="ヒラギノ角ゴ Pro W3" charset="0"/>
        </a:defRPr>
      </a:lvl4pPr>
      <a:lvl5pPr algn="ctr" defTabSz="342900" rtl="0" eaLnBrk="0" fontAlgn="base" hangingPunct="0">
        <a:spcBef>
          <a:spcPct val="0"/>
        </a:spcBef>
        <a:spcAft>
          <a:spcPct val="0"/>
        </a:spcAft>
        <a:defRPr sz="3300">
          <a:solidFill>
            <a:schemeClr val="tx1"/>
          </a:solidFill>
          <a:latin typeface="Calibri" charset="0"/>
          <a:ea typeface="ヒラギノ角ゴ Pro W3" charset="0"/>
          <a:cs typeface="ヒラギノ角ゴ Pro W3" charset="0"/>
        </a:defRPr>
      </a:lvl5pPr>
      <a:lvl6pPr marL="342900" algn="ctr" defTabSz="342900" rtl="0" eaLnBrk="1" fontAlgn="base" hangingPunct="1">
        <a:spcBef>
          <a:spcPct val="0"/>
        </a:spcBef>
        <a:spcAft>
          <a:spcPct val="0"/>
        </a:spcAft>
        <a:defRPr sz="3300">
          <a:solidFill>
            <a:schemeClr val="tx1"/>
          </a:solidFill>
          <a:latin typeface="Calibri" charset="0"/>
          <a:ea typeface="ヒラギノ角ゴ Pro W3" charset="0"/>
          <a:cs typeface="ヒラギノ角ゴ Pro W3" charset="0"/>
        </a:defRPr>
      </a:lvl6pPr>
      <a:lvl7pPr marL="685800" algn="ctr" defTabSz="342900" rtl="0" eaLnBrk="1" fontAlgn="base" hangingPunct="1">
        <a:spcBef>
          <a:spcPct val="0"/>
        </a:spcBef>
        <a:spcAft>
          <a:spcPct val="0"/>
        </a:spcAft>
        <a:defRPr sz="3300">
          <a:solidFill>
            <a:schemeClr val="tx1"/>
          </a:solidFill>
          <a:latin typeface="Calibri" charset="0"/>
          <a:ea typeface="ヒラギノ角ゴ Pro W3" charset="0"/>
          <a:cs typeface="ヒラギノ角ゴ Pro W3" charset="0"/>
        </a:defRPr>
      </a:lvl7pPr>
      <a:lvl8pPr marL="1028700" algn="ctr" defTabSz="342900" rtl="0" eaLnBrk="1" fontAlgn="base" hangingPunct="1">
        <a:spcBef>
          <a:spcPct val="0"/>
        </a:spcBef>
        <a:spcAft>
          <a:spcPct val="0"/>
        </a:spcAft>
        <a:defRPr sz="3300">
          <a:solidFill>
            <a:schemeClr val="tx1"/>
          </a:solidFill>
          <a:latin typeface="Calibri" charset="0"/>
          <a:ea typeface="ヒラギノ角ゴ Pro W3" charset="0"/>
          <a:cs typeface="ヒラギノ角ゴ Pro W3" charset="0"/>
        </a:defRPr>
      </a:lvl8pPr>
      <a:lvl9pPr marL="1371600" algn="ctr" defTabSz="342900" rtl="0" eaLnBrk="1" fontAlgn="base" hangingPunct="1">
        <a:spcBef>
          <a:spcPct val="0"/>
        </a:spcBef>
        <a:spcAft>
          <a:spcPct val="0"/>
        </a:spcAft>
        <a:defRPr sz="3300">
          <a:solidFill>
            <a:schemeClr val="tx1"/>
          </a:solidFill>
          <a:latin typeface="Calibri" charset="0"/>
          <a:ea typeface="ヒラギノ角ゴ Pro W3" charset="0"/>
          <a:cs typeface="ヒラギノ角ゴ Pro W3"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ヒラギノ角ゴ Pro W3" charset="0"/>
          <a:cs typeface="ヒラギノ角ゴ Pro W3"/>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ヒラギノ角ゴ Pro W3" charset="0"/>
          <a:cs typeface="ヒラギノ角ゴ Pro W3"/>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ヒラギノ角ゴ Pro W3" charset="0"/>
          <a:cs typeface="ヒラギノ角ゴ Pro W3"/>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ヒラギノ角ゴ Pro W3" charset="0"/>
          <a:cs typeface="ヒラギノ角ゴ Pro W3"/>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smtClean="0"/>
              <a:t>Click to edit Master title style</a:t>
            </a:r>
            <a:endParaRPr lang="en-US" altLang="lv-LV"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smtClean="0"/>
              <a:t>Click to edit Master text styles</a:t>
            </a:r>
          </a:p>
          <a:p>
            <a:pPr lvl="1"/>
            <a:r>
              <a:rPr lang="lv-LV" altLang="lv-LV" smtClean="0"/>
              <a:t>Second level</a:t>
            </a:r>
          </a:p>
          <a:p>
            <a:pPr lvl="2"/>
            <a:r>
              <a:rPr lang="lv-LV" altLang="lv-LV" smtClean="0"/>
              <a:t>Third level</a:t>
            </a:r>
          </a:p>
          <a:p>
            <a:pPr lvl="3"/>
            <a:r>
              <a:rPr lang="lv-LV" altLang="lv-LV" smtClean="0"/>
              <a:t>Fourth level</a:t>
            </a:r>
          </a:p>
          <a:p>
            <a:pPr lvl="4"/>
            <a:r>
              <a:rPr lang="lv-LV" altLang="lv-LV" smtClean="0"/>
              <a:t>Fifth level</a:t>
            </a:r>
            <a:endParaRPr lang="en-US" altLang="lv-LV"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ヒラギノ角ゴ Pro W3" pitchFamily="122" charset="-128"/>
                <a:cs typeface="+mn-cs"/>
              </a:defRPr>
            </a:lvl1pPr>
          </a:lstStyle>
          <a:p>
            <a:pPr defTabSz="457200" fontAlgn="base">
              <a:spcBef>
                <a:spcPct val="0"/>
              </a:spcBef>
              <a:spcAft>
                <a:spcPct val="0"/>
              </a:spcAft>
              <a:defRPr/>
            </a:pPr>
            <a:fld id="{B9CA44E6-68D9-4332-8A42-8C8C8E095734}" type="datetimeFigureOut">
              <a:rPr lang="en-US" altLang="lv-LV"/>
              <a:pPr defTabSz="457200" fontAlgn="base">
                <a:spcBef>
                  <a:spcPct val="0"/>
                </a:spcBef>
                <a:spcAft>
                  <a:spcPct val="0"/>
                </a:spcAft>
                <a:defRPr/>
              </a:pPr>
              <a:t>3/22/2016</a:t>
            </a:fld>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6C6EE2F5-6623-4184-9EED-81E61D4915EF}" type="slidenum">
              <a:rPr lang="en-US" altLang="lv-LV"/>
              <a:pPr defTabSz="457200" fontAlgn="base">
                <a:spcBef>
                  <a:spcPct val="0"/>
                </a:spcBef>
                <a:spcAft>
                  <a:spcPct val="0"/>
                </a:spcAft>
                <a:defRPr/>
              </a:pPr>
              <a:t>‹#›</a:t>
            </a:fld>
            <a:endParaRPr lang="en-US" altLang="lv-LV"/>
          </a:p>
        </p:txBody>
      </p:sp>
    </p:spTree>
    <p:extLst>
      <p:ext uri="{BB962C8B-B14F-4D97-AF65-F5344CB8AC3E}">
        <p14:creationId xmlns:p14="http://schemas.microsoft.com/office/powerpoint/2010/main" val="19682308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smtClean="0"/>
              <a:t>Click to edit Master title style</a:t>
            </a:r>
            <a:endParaRPr lang="en-US" altLang="lv-LV" smtClean="0"/>
          </a:p>
        </p:txBody>
      </p:sp>
      <p:sp>
        <p:nvSpPr>
          <p:cNvPr id="3075"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smtClean="0"/>
              <a:t>Click to edit Master text styles</a:t>
            </a:r>
          </a:p>
          <a:p>
            <a:pPr lvl="1"/>
            <a:r>
              <a:rPr lang="lv-LV" altLang="lv-LV" smtClean="0"/>
              <a:t>Second level</a:t>
            </a:r>
          </a:p>
          <a:p>
            <a:pPr lvl="2"/>
            <a:r>
              <a:rPr lang="lv-LV" altLang="lv-LV" smtClean="0"/>
              <a:t>Third level</a:t>
            </a:r>
          </a:p>
          <a:p>
            <a:pPr lvl="3"/>
            <a:r>
              <a:rPr lang="lv-LV" altLang="lv-LV" smtClean="0"/>
              <a:t>Fourth level</a:t>
            </a:r>
          </a:p>
          <a:p>
            <a:pPr lvl="4"/>
            <a:r>
              <a:rPr lang="lv-LV" altLang="lv-LV" smtClean="0"/>
              <a:t>Fifth level</a:t>
            </a:r>
            <a:endParaRPr lang="en-US" altLang="lv-LV" smtClean="0"/>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C6A6826F-51E4-47BC-A43F-5C7706619AED}" type="datetime1">
              <a:rPr lang="en-US" altLang="lv-LV" smtClean="0">
                <a:latin typeface="Calibri" pitchFamily="34" charset="0"/>
                <a:ea typeface="ヒラギノ角ゴ Pro W3" pitchFamily="122" charset="-128"/>
              </a:rPr>
              <a:pPr defTabSz="457200" fontAlgn="base">
                <a:spcBef>
                  <a:spcPct val="0"/>
                </a:spcBef>
                <a:spcAft>
                  <a:spcPct val="0"/>
                </a:spcAft>
                <a:defRPr/>
              </a:pPr>
              <a:t>3/22/2016</a:t>
            </a:fld>
            <a:endParaRPr lang="en-US" altLang="lv-LV">
              <a:latin typeface="Calibri" pitchFamily="34" charset="0"/>
              <a:ea typeface="ヒラギノ角ゴ Pro W3" pitchFamily="122" charset="-128"/>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defTabSz="457200">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955AA688-7603-4A02-9AC6-D96E5105A50D}" type="slidenum">
              <a:rPr lang="en-US" altLang="lv-LV" smtClean="0">
                <a:latin typeface="Calibri" pitchFamily="34" charset="0"/>
                <a:ea typeface="ヒラギノ角ゴ Pro W3" pitchFamily="122" charset="-128"/>
              </a:rPr>
              <a:pPr defTabSz="457200" fontAlgn="base">
                <a:spcBef>
                  <a:spcPct val="0"/>
                </a:spcBef>
                <a:spcAft>
                  <a:spcPct val="0"/>
                </a:spcAft>
                <a:defRPr/>
              </a:pPr>
              <a:t>‹#›</a:t>
            </a:fld>
            <a:endParaRPr lang="en-US" altLang="lv-LV">
              <a:latin typeface="Calibri" pitchFamily="34" charset="0"/>
              <a:ea typeface="ヒラギノ角ゴ Pro W3" pitchFamily="122" charset="-128"/>
            </a:endParaRPr>
          </a:p>
        </p:txBody>
      </p:sp>
    </p:spTree>
    <p:extLst>
      <p:ext uri="{BB962C8B-B14F-4D97-AF65-F5344CB8AC3E}">
        <p14:creationId xmlns:p14="http://schemas.microsoft.com/office/powerpoint/2010/main" val="226415036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entury Gothic" pitchFamily="34"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entury Gothic" pitchFamily="34"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entury Gothic" pitchFamily="34"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entury Gothic" pitchFamily="34"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9219"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ea typeface="ヒラギノ角ゴ Pro W3" pitchFamily="122" charset="-128"/>
                <a:cs typeface="+mn-cs"/>
              </a:defRPr>
            </a:lvl1pPr>
          </a:lstStyle>
          <a:p>
            <a:pPr defTabSz="457200" fontAlgn="base">
              <a:spcBef>
                <a:spcPct val="0"/>
              </a:spcBef>
              <a:spcAft>
                <a:spcPct val="0"/>
              </a:spcAft>
              <a:defRPr/>
            </a:pPr>
            <a:fld id="{8914CB7A-4044-4F1C-BBD6-FEC7738D1A5F}" type="datetimeFigureOut">
              <a:rPr lang="en-US" altLang="lv-LV"/>
              <a:pPr defTabSz="457200" fontAlgn="base">
                <a:spcBef>
                  <a:spcPct val="0"/>
                </a:spcBef>
                <a:spcAft>
                  <a:spcPct val="0"/>
                </a:spcAft>
                <a:defRPr/>
              </a:pPr>
              <a:t>3/22/2016</a:t>
            </a:fld>
            <a:endParaRPr lang="en-US" altLang="lv-LV"/>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ea typeface="ヒラギノ角ゴ Pro W3" pitchFamily="122" charset="-128"/>
                <a:cs typeface="+mn-cs"/>
              </a:defRPr>
            </a:lvl1pPr>
          </a:lstStyle>
          <a:p>
            <a:pPr defTabSz="457200" fontAlgn="base">
              <a:spcBef>
                <a:spcPct val="0"/>
              </a:spcBef>
              <a:spcAft>
                <a:spcPct val="0"/>
              </a:spcAft>
              <a:defRPr/>
            </a:pPr>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76AA97FF-8435-44F8-98F4-91E2BBBAA711}" type="slidenum">
              <a:rPr lang="en-US" altLang="lv-LV"/>
              <a:pPr defTabSz="457200" fontAlgn="base">
                <a:spcBef>
                  <a:spcPct val="0"/>
                </a:spcBef>
                <a:spcAft>
                  <a:spcPct val="0"/>
                </a:spcAft>
                <a:defRPr/>
              </a:pPr>
              <a:t>‹#›</a:t>
            </a:fld>
            <a:endParaRPr lang="en-US" altLang="lv-LV"/>
          </a:p>
        </p:txBody>
      </p:sp>
    </p:spTree>
    <p:extLst>
      <p:ext uri="{BB962C8B-B14F-4D97-AF65-F5344CB8AC3E}">
        <p14:creationId xmlns:p14="http://schemas.microsoft.com/office/powerpoint/2010/main" val="166086362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smtClean="0"/>
              <a:t>Click to edit Master title style</a:t>
            </a:r>
            <a:endParaRPr lang="en-US" altLang="lv-LV"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smtClean="0"/>
              <a:t>Click to edit Master text styles</a:t>
            </a:r>
          </a:p>
          <a:p>
            <a:pPr lvl="1"/>
            <a:r>
              <a:rPr lang="lv-LV" altLang="lv-LV" smtClean="0"/>
              <a:t>Second level</a:t>
            </a:r>
          </a:p>
          <a:p>
            <a:pPr lvl="2"/>
            <a:r>
              <a:rPr lang="lv-LV" altLang="lv-LV" smtClean="0"/>
              <a:t>Third level</a:t>
            </a:r>
          </a:p>
          <a:p>
            <a:pPr lvl="3"/>
            <a:r>
              <a:rPr lang="lv-LV" altLang="lv-LV" smtClean="0"/>
              <a:t>Fourth level</a:t>
            </a:r>
          </a:p>
          <a:p>
            <a:pPr lvl="4"/>
            <a:r>
              <a:rPr lang="lv-LV" altLang="lv-LV" smtClean="0"/>
              <a:t>Fifth level</a:t>
            </a:r>
            <a:endParaRPr lang="en-US" altLang="lv-LV"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ヒラギノ角ゴ Pro W3" pitchFamily="122" charset="-128"/>
                <a:cs typeface="+mn-cs"/>
              </a:defRPr>
            </a:lvl1pPr>
          </a:lstStyle>
          <a:p>
            <a:pPr defTabSz="457200" fontAlgn="base">
              <a:spcBef>
                <a:spcPct val="0"/>
              </a:spcBef>
              <a:spcAft>
                <a:spcPct val="0"/>
              </a:spcAft>
              <a:defRPr/>
            </a:pPr>
            <a:fld id="{B9CA44E6-68D9-4332-8A42-8C8C8E095734}" type="datetimeFigureOut">
              <a:rPr lang="en-US" altLang="lv-LV"/>
              <a:pPr defTabSz="457200" fontAlgn="base">
                <a:spcBef>
                  <a:spcPct val="0"/>
                </a:spcBef>
                <a:spcAft>
                  <a:spcPct val="0"/>
                </a:spcAft>
                <a:defRPr/>
              </a:pPr>
              <a:t>3/22/2016</a:t>
            </a:fld>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6C6EE2F5-6623-4184-9EED-81E61D4915EF}" type="slidenum">
              <a:rPr lang="en-US" altLang="lv-LV"/>
              <a:pPr defTabSz="457200" fontAlgn="base">
                <a:spcBef>
                  <a:spcPct val="0"/>
                </a:spcBef>
                <a:spcAft>
                  <a:spcPct val="0"/>
                </a:spcAft>
                <a:defRPr/>
              </a:pPr>
              <a:t>‹#›</a:t>
            </a:fld>
            <a:endParaRPr lang="en-US" altLang="lv-LV"/>
          </a:p>
        </p:txBody>
      </p:sp>
    </p:spTree>
    <p:extLst>
      <p:ext uri="{BB962C8B-B14F-4D97-AF65-F5344CB8AC3E}">
        <p14:creationId xmlns:p14="http://schemas.microsoft.com/office/powerpoint/2010/main" val="27394640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smtClean="0"/>
              <a:t>Click to edit Master title style</a:t>
            </a:r>
            <a:endParaRPr lang="en-US" altLang="lv-LV"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smtClean="0"/>
              <a:t>Click to edit Master text styles</a:t>
            </a:r>
          </a:p>
          <a:p>
            <a:pPr lvl="1"/>
            <a:r>
              <a:rPr lang="lv-LV" altLang="lv-LV" smtClean="0"/>
              <a:t>Second level</a:t>
            </a:r>
          </a:p>
          <a:p>
            <a:pPr lvl="2"/>
            <a:r>
              <a:rPr lang="lv-LV" altLang="lv-LV" smtClean="0"/>
              <a:t>Third level</a:t>
            </a:r>
          </a:p>
          <a:p>
            <a:pPr lvl="3"/>
            <a:r>
              <a:rPr lang="lv-LV" altLang="lv-LV" smtClean="0"/>
              <a:t>Fourth level</a:t>
            </a:r>
          </a:p>
          <a:p>
            <a:pPr lvl="4"/>
            <a:r>
              <a:rPr lang="lv-LV" altLang="lv-LV" smtClean="0"/>
              <a:t>Fifth level</a:t>
            </a:r>
            <a:endParaRPr lang="en-US" altLang="lv-LV"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ヒラギノ角ゴ Pro W3" pitchFamily="122" charset="-128"/>
                <a:cs typeface="+mn-cs"/>
              </a:defRPr>
            </a:lvl1pPr>
          </a:lstStyle>
          <a:p>
            <a:pPr defTabSz="457200" fontAlgn="base">
              <a:spcBef>
                <a:spcPct val="0"/>
              </a:spcBef>
              <a:spcAft>
                <a:spcPct val="0"/>
              </a:spcAft>
              <a:defRPr/>
            </a:pPr>
            <a:fld id="{B9CA44E6-68D9-4332-8A42-8C8C8E095734}" type="datetimeFigureOut">
              <a:rPr lang="en-US" altLang="lv-LV"/>
              <a:pPr defTabSz="457200" fontAlgn="base">
                <a:spcBef>
                  <a:spcPct val="0"/>
                </a:spcBef>
                <a:spcAft>
                  <a:spcPct val="0"/>
                </a:spcAft>
                <a:defRPr/>
              </a:pPr>
              <a:t>3/22/2016</a:t>
            </a:fld>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6C6EE2F5-6623-4184-9EED-81E61D4915EF}" type="slidenum">
              <a:rPr lang="en-US" altLang="lv-LV"/>
              <a:pPr defTabSz="457200" fontAlgn="base">
                <a:spcBef>
                  <a:spcPct val="0"/>
                </a:spcBef>
                <a:spcAft>
                  <a:spcPct val="0"/>
                </a:spcAft>
                <a:defRPr/>
              </a:pPr>
              <a:t>‹#›</a:t>
            </a:fld>
            <a:endParaRPr lang="en-US" altLang="lv-LV"/>
          </a:p>
        </p:txBody>
      </p:sp>
    </p:spTree>
    <p:extLst>
      <p:ext uri="{BB962C8B-B14F-4D97-AF65-F5344CB8AC3E}">
        <p14:creationId xmlns:p14="http://schemas.microsoft.com/office/powerpoint/2010/main" val="18941829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smtClean="0"/>
              <a:t>Click to edit Master title style</a:t>
            </a:r>
            <a:endParaRPr lang="en-US" altLang="lv-LV"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smtClean="0"/>
              <a:t>Click to edit Master text styles</a:t>
            </a:r>
          </a:p>
          <a:p>
            <a:pPr lvl="1"/>
            <a:r>
              <a:rPr lang="lv-LV" altLang="lv-LV" smtClean="0"/>
              <a:t>Second level</a:t>
            </a:r>
          </a:p>
          <a:p>
            <a:pPr lvl="2"/>
            <a:r>
              <a:rPr lang="lv-LV" altLang="lv-LV" smtClean="0"/>
              <a:t>Third level</a:t>
            </a:r>
          </a:p>
          <a:p>
            <a:pPr lvl="3"/>
            <a:r>
              <a:rPr lang="lv-LV" altLang="lv-LV" smtClean="0"/>
              <a:t>Fourth level</a:t>
            </a:r>
          </a:p>
          <a:p>
            <a:pPr lvl="4"/>
            <a:r>
              <a:rPr lang="lv-LV" altLang="lv-LV" smtClean="0"/>
              <a:t>Fifth level</a:t>
            </a:r>
            <a:endParaRPr lang="en-US" altLang="lv-LV"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a:ea typeface="ヒラギノ角ゴ Pro W3" pitchFamily="122" charset="-128"/>
                <a:cs typeface="+mn-cs"/>
              </a:defRPr>
            </a:lvl1pPr>
          </a:lstStyle>
          <a:p>
            <a:pPr defTabSz="457200" fontAlgn="base">
              <a:spcBef>
                <a:spcPct val="0"/>
              </a:spcBef>
              <a:spcAft>
                <a:spcPct val="0"/>
              </a:spcAft>
              <a:defRPr/>
            </a:pPr>
            <a:fld id="{B4318492-1136-4EF8-B009-1CED82431077}" type="datetimeFigureOut">
              <a:rPr lang="en-US" altLang="lv-LV"/>
              <a:pPr defTabSz="457200" fontAlgn="base">
                <a:spcBef>
                  <a:spcPct val="0"/>
                </a:spcBef>
                <a:spcAft>
                  <a:spcPct val="0"/>
                </a:spcAft>
                <a:defRPr/>
              </a:pPr>
              <a:t>3/22/2016</a:t>
            </a:fld>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8BB0CD8D-7633-457E-A1CF-9C6C65B2B667}" type="slidenum">
              <a:rPr lang="en-US" altLang="lv-LV"/>
              <a:pPr defTabSz="457200" fontAlgn="base">
                <a:spcBef>
                  <a:spcPct val="0"/>
                </a:spcBef>
                <a:spcAft>
                  <a:spcPct val="0"/>
                </a:spcAft>
                <a:defRPr/>
              </a:pPr>
              <a:t>‹#›</a:t>
            </a:fld>
            <a:endParaRPr lang="en-US" altLang="lv-LV"/>
          </a:p>
        </p:txBody>
      </p:sp>
    </p:spTree>
    <p:extLst>
      <p:ext uri="{BB962C8B-B14F-4D97-AF65-F5344CB8AC3E}">
        <p14:creationId xmlns:p14="http://schemas.microsoft.com/office/powerpoint/2010/main" val="222653066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smtClean="0"/>
              <a:t>Click to edit Master title style</a:t>
            </a:r>
            <a:endParaRPr lang="en-US" altLang="lv-LV" smtClean="0"/>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smtClean="0"/>
              <a:t>Click to edit Master text styles</a:t>
            </a:r>
          </a:p>
          <a:p>
            <a:pPr lvl="1"/>
            <a:r>
              <a:rPr lang="lv-LV" altLang="lv-LV" smtClean="0"/>
              <a:t>Second level</a:t>
            </a:r>
          </a:p>
          <a:p>
            <a:pPr lvl="2"/>
            <a:r>
              <a:rPr lang="lv-LV" altLang="lv-LV" smtClean="0"/>
              <a:t>Third level</a:t>
            </a:r>
          </a:p>
          <a:p>
            <a:pPr lvl="3"/>
            <a:r>
              <a:rPr lang="lv-LV" altLang="lv-LV" smtClean="0"/>
              <a:t>Fourth level</a:t>
            </a:r>
          </a:p>
          <a:p>
            <a:pPr lvl="4"/>
            <a:r>
              <a:rPr lang="lv-LV" altLang="lv-LV" smtClean="0"/>
              <a:t>Fifth level</a:t>
            </a:r>
            <a:endParaRPr lang="en-US" altLang="lv-LV"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a:ea typeface="ヒラギノ角ゴ Pro W3" pitchFamily="122" charset="-128"/>
                <a:cs typeface="+mn-cs"/>
              </a:defRPr>
            </a:lvl1pPr>
          </a:lstStyle>
          <a:p>
            <a:pPr defTabSz="457200" fontAlgn="base">
              <a:spcBef>
                <a:spcPct val="0"/>
              </a:spcBef>
              <a:spcAft>
                <a:spcPct val="0"/>
              </a:spcAft>
              <a:defRPr/>
            </a:pPr>
            <a:fld id="{97261E84-544E-49E6-8A3B-90D5CB4D0810}" type="datetimeFigureOut">
              <a:rPr lang="en-US" altLang="lv-LV"/>
              <a:pPr defTabSz="457200" fontAlgn="base">
                <a:spcBef>
                  <a:spcPct val="0"/>
                </a:spcBef>
                <a:spcAft>
                  <a:spcPct val="0"/>
                </a:spcAft>
                <a:defRPr/>
              </a:pPr>
              <a:t>3/22/2016</a:t>
            </a:fld>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2C96391B-CA57-4D7A-85D1-253BDF8869D7}" type="slidenum">
              <a:rPr lang="en-US" altLang="lv-LV"/>
              <a:pPr defTabSz="457200" fontAlgn="base">
                <a:spcBef>
                  <a:spcPct val="0"/>
                </a:spcBef>
                <a:spcAft>
                  <a:spcPct val="0"/>
                </a:spcAft>
                <a:defRPr/>
              </a:pPr>
              <a:t>‹#›</a:t>
            </a:fld>
            <a:endParaRPr lang="en-US" altLang="lv-LV"/>
          </a:p>
        </p:txBody>
      </p:sp>
    </p:spTree>
    <p:extLst>
      <p:ext uri="{BB962C8B-B14F-4D97-AF65-F5344CB8AC3E}">
        <p14:creationId xmlns:p14="http://schemas.microsoft.com/office/powerpoint/2010/main" val="167178537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ヒラギノ角ゴ Pro W3" pitchFamily="122" charset="-128"/>
                <a:cs typeface="+mn-cs"/>
              </a:defRPr>
            </a:lvl1pPr>
          </a:lstStyle>
          <a:p>
            <a:pPr defTabSz="457200" fontAlgn="base">
              <a:spcBef>
                <a:spcPct val="0"/>
              </a:spcBef>
              <a:spcAft>
                <a:spcPct val="0"/>
              </a:spcAft>
              <a:defRPr/>
            </a:pPr>
            <a:fld id="{B68A2018-8482-4B7E-969A-581B53771CED}" type="datetimeFigureOut">
              <a:rPr lang="en-US" altLang="lv-LV">
                <a:solidFill>
                  <a:prstClr val="black">
                    <a:tint val="75000"/>
                  </a:prstClr>
                </a:solidFill>
              </a:rPr>
              <a:pPr defTabSz="457200" fontAlgn="base">
                <a:spcBef>
                  <a:spcPct val="0"/>
                </a:spcBef>
                <a:spcAft>
                  <a:spcPct val="0"/>
                </a:spcAft>
                <a:defRPr/>
              </a:pPr>
              <a:t>3/22/2016</a:t>
            </a:fld>
            <a:endParaRPr lang="en-US" altLang="lv-LV">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ヒラギノ角ゴ Pro W3" pitchFamily="122" charset="-128"/>
                <a:cs typeface="+mn-cs"/>
              </a:defRPr>
            </a:lvl1pPr>
          </a:lstStyle>
          <a:p>
            <a:pPr defTabSz="457200" fontAlgn="base">
              <a:spcBef>
                <a:spcPct val="0"/>
              </a:spcBef>
              <a:spcAft>
                <a:spcPct val="0"/>
              </a:spcAft>
              <a:defRPr/>
            </a:pPr>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ヒラギノ角ゴ Pro W3" pitchFamily="122" charset="-128"/>
                <a:cs typeface="+mn-cs"/>
              </a:defRPr>
            </a:lvl1pPr>
          </a:lstStyle>
          <a:p>
            <a:pPr defTabSz="457200" fontAlgn="base">
              <a:spcBef>
                <a:spcPct val="0"/>
              </a:spcBef>
              <a:spcAft>
                <a:spcPct val="0"/>
              </a:spcAft>
              <a:defRPr/>
            </a:pPr>
            <a:fld id="{712022EA-1DB3-42A4-90F6-FB4892E89F1A}" type="slidenum">
              <a:rPr lang="en-US" altLang="lv-LV"/>
              <a:pPr defTabSz="457200" fontAlgn="base">
                <a:spcBef>
                  <a:spcPct val="0"/>
                </a:spcBef>
                <a:spcAft>
                  <a:spcPct val="0"/>
                </a:spcAft>
                <a:defRPr/>
              </a:pPr>
              <a:t>‹#›</a:t>
            </a:fld>
            <a:endParaRPr lang="en-US" altLang="lv-LV"/>
          </a:p>
        </p:txBody>
      </p:sp>
    </p:spTree>
    <p:extLst>
      <p:ext uri="{BB962C8B-B14F-4D97-AF65-F5344CB8AC3E}">
        <p14:creationId xmlns:p14="http://schemas.microsoft.com/office/powerpoint/2010/main" val="22809255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8.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v-LV" sz="4800" dirty="0" smtClean="0"/>
              <a:t>Development Finance Institution Altum</a:t>
            </a:r>
            <a:endParaRPr lang="lv-LV" sz="4800" dirty="0"/>
          </a:p>
        </p:txBody>
      </p:sp>
      <p:sp>
        <p:nvSpPr>
          <p:cNvPr id="3" name="Subtitle 2"/>
          <p:cNvSpPr>
            <a:spLocks noGrp="1"/>
          </p:cNvSpPr>
          <p:nvPr>
            <p:ph type="subTitle" idx="1"/>
          </p:nvPr>
        </p:nvSpPr>
        <p:spPr/>
        <p:txBody>
          <a:bodyPr>
            <a:normAutofit/>
          </a:bodyPr>
          <a:lstStyle/>
          <a:p>
            <a:endParaRPr lang="lv-LV" dirty="0" smtClean="0"/>
          </a:p>
          <a:p>
            <a:pPr algn="r"/>
            <a:r>
              <a:rPr lang="lv-LV" sz="2200" dirty="0"/>
              <a:t>Lija </a:t>
            </a:r>
            <a:r>
              <a:rPr lang="lv-LV" sz="2200" dirty="0" err="1" smtClean="0"/>
              <a:t>Vitolina</a:t>
            </a:r>
            <a:r>
              <a:rPr lang="lv-LV" sz="2200" dirty="0" smtClean="0"/>
              <a:t>, </a:t>
            </a:r>
            <a:r>
              <a:rPr lang="lv-LV" sz="2200" dirty="0" err="1" smtClean="0"/>
              <a:t>Head</a:t>
            </a:r>
            <a:r>
              <a:rPr lang="lv-LV" sz="2200" dirty="0" smtClean="0"/>
              <a:t> </a:t>
            </a:r>
            <a:r>
              <a:rPr lang="lv-LV" sz="2200" dirty="0" err="1" smtClean="0"/>
              <a:t>of</a:t>
            </a:r>
            <a:r>
              <a:rPr lang="lv-LV" sz="2200" dirty="0" smtClean="0"/>
              <a:t> </a:t>
            </a:r>
            <a:r>
              <a:rPr lang="lv-LV" sz="2200" dirty="0" err="1" smtClean="0"/>
              <a:t>Corporate</a:t>
            </a:r>
            <a:r>
              <a:rPr lang="lv-LV" sz="2200" dirty="0" smtClean="0"/>
              <a:t> </a:t>
            </a:r>
            <a:r>
              <a:rPr lang="lv-LV" sz="2200" dirty="0" err="1" smtClean="0"/>
              <a:t>Division</a:t>
            </a:r>
            <a:r>
              <a:rPr lang="lv-LV" sz="2200" dirty="0" smtClean="0"/>
              <a:t> </a:t>
            </a:r>
            <a:endParaRPr lang="lv-LV" sz="2200" dirty="0"/>
          </a:p>
          <a:p>
            <a:pPr algn="r"/>
            <a:r>
              <a:rPr lang="lv-LV" sz="2200" dirty="0" smtClean="0"/>
              <a:t>22 </a:t>
            </a:r>
            <a:r>
              <a:rPr lang="lv-LV" sz="2200" dirty="0" err="1" smtClean="0"/>
              <a:t>March</a:t>
            </a:r>
            <a:r>
              <a:rPr lang="lv-LV" sz="2200" dirty="0" smtClean="0"/>
              <a:t> 2016</a:t>
            </a:r>
            <a:endParaRPr lang="lv-LV" sz="2200" dirty="0"/>
          </a:p>
        </p:txBody>
      </p:sp>
    </p:spTree>
    <p:extLst>
      <p:ext uri="{BB962C8B-B14F-4D97-AF65-F5344CB8AC3E}">
        <p14:creationId xmlns:p14="http://schemas.microsoft.com/office/powerpoint/2010/main" val="1730671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2"/>
          </p:nvPr>
        </p:nvSpPr>
        <p:spPr bwMode="auto">
          <a:xfrm>
            <a:off x="6094810" y="5643564"/>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ヒラギノ角ゴ Pro W3"/>
                <a:cs typeface="ヒラギノ角ゴ Pro W3"/>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ヒラギノ角ゴ Pro W3"/>
                <a:cs typeface="ヒラギノ角ゴ Pro W3"/>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ヒラギノ角ゴ Pro W3"/>
                <a:cs typeface="ヒラギノ角ゴ Pro W3"/>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ヒラギノ角ゴ Pro W3"/>
                <a:cs typeface="ヒラギノ角ゴ Pro W3"/>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ヒラギノ角ゴ Pro W3"/>
                <a:cs typeface="ヒラギノ角ゴ Pro W3"/>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ヒラギノ角ゴ Pro W3"/>
                <a:cs typeface="ヒラギノ角ゴ Pro W3"/>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ヒラギノ角ゴ Pro W3"/>
                <a:cs typeface="ヒラギノ角ゴ Pro W3"/>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ヒラギノ角ゴ Pro W3"/>
                <a:cs typeface="ヒラギノ角ゴ Pro W3"/>
              </a:defRPr>
            </a:lvl9pPr>
          </a:lstStyle>
          <a:p>
            <a:pPr>
              <a:spcBef>
                <a:spcPct val="0"/>
              </a:spcBef>
              <a:buFontTx/>
              <a:buNone/>
            </a:pPr>
            <a:fld id="{34EC2679-BEEB-4F6F-93D7-677B98CA9A44}" type="slidenum">
              <a:rPr lang="lv-LV" altLang="lv-LV" sz="900">
                <a:solidFill>
                  <a:srgbClr val="898989"/>
                </a:solidFill>
                <a:latin typeface="Century Gothic" panose="020B0502020202020204" pitchFamily="34" charset="0"/>
              </a:rPr>
              <a:pPr>
                <a:spcBef>
                  <a:spcPct val="0"/>
                </a:spcBef>
                <a:buFontTx/>
                <a:buNone/>
              </a:pPr>
              <a:t>10</a:t>
            </a:fld>
            <a:endParaRPr lang="lv-LV" altLang="lv-LV" sz="900">
              <a:solidFill>
                <a:srgbClr val="898989"/>
              </a:solidFill>
              <a:latin typeface="Century Gothic" panose="020B0502020202020204" pitchFamily="34" charset="0"/>
            </a:endParaRPr>
          </a:p>
        </p:txBody>
      </p:sp>
      <p:sp>
        <p:nvSpPr>
          <p:cNvPr id="92163" name="Content Placeholder 2"/>
          <p:cNvSpPr>
            <a:spLocks noGrp="1"/>
          </p:cNvSpPr>
          <p:nvPr>
            <p:ph idx="1"/>
          </p:nvPr>
        </p:nvSpPr>
        <p:spPr>
          <a:xfrm>
            <a:off x="243505" y="1344128"/>
            <a:ext cx="5696648" cy="1149308"/>
          </a:xfrm>
          <a:solidFill>
            <a:schemeClr val="bg1">
              <a:lumMod val="75000"/>
            </a:schemeClr>
          </a:solidFill>
        </p:spPr>
        <p:txBody>
          <a:bodyPr/>
          <a:lstStyle/>
          <a:p>
            <a:pPr marL="323850" indent="-242888" algn="just" eaLnBrk="1" hangingPunct="1">
              <a:buClr>
                <a:srgbClr val="666666"/>
              </a:buClr>
              <a:buSzPct val="45000"/>
              <a:buNone/>
            </a:pPr>
            <a:r>
              <a:rPr lang="lv-LV" altLang="lv-LV" sz="1800" b="1" dirty="0" err="1">
                <a:solidFill>
                  <a:srgbClr val="003A65"/>
                </a:solidFill>
                <a:latin typeface="Century Gothic" pitchFamily="34" charset="0"/>
                <a:ea typeface="ヒラギノ角ゴ Pro W3" pitchFamily="122" charset="-128"/>
                <a:cs typeface="Arial" pitchFamily="34" charset="0"/>
              </a:rPr>
              <a:t>Deferred</a:t>
            </a:r>
            <a:r>
              <a:rPr lang="lv-LV" altLang="lv-LV" sz="1800" b="1" dirty="0">
                <a:solidFill>
                  <a:srgbClr val="003A65"/>
                </a:solidFill>
                <a:latin typeface="Century Gothic" pitchFamily="34" charset="0"/>
                <a:ea typeface="ヒラギノ角ゴ Pro W3" pitchFamily="122" charset="-128"/>
                <a:cs typeface="Arial" pitchFamily="34" charset="0"/>
              </a:rPr>
              <a:t> </a:t>
            </a:r>
            <a:r>
              <a:rPr lang="lv-LV" altLang="lv-LV" sz="1800" b="1" dirty="0" err="1">
                <a:solidFill>
                  <a:srgbClr val="003A65"/>
                </a:solidFill>
                <a:latin typeface="Century Gothic" pitchFamily="34" charset="0"/>
                <a:ea typeface="ヒラギノ角ゴ Pro W3" pitchFamily="122" charset="-128"/>
                <a:cs typeface="Arial" pitchFamily="34" charset="0"/>
              </a:rPr>
              <a:t>payment</a:t>
            </a:r>
            <a:r>
              <a:rPr lang="lv-LV" altLang="lv-LV" sz="1800" b="1" dirty="0">
                <a:solidFill>
                  <a:srgbClr val="003A65"/>
                </a:solidFill>
                <a:latin typeface="Century Gothic" pitchFamily="34" charset="0"/>
                <a:ea typeface="ヒラギノ角ゴ Pro W3" pitchFamily="122" charset="-128"/>
                <a:cs typeface="Arial" pitchFamily="34" charset="0"/>
              </a:rPr>
              <a:t> </a:t>
            </a:r>
            <a:r>
              <a:rPr lang="lv-LV" altLang="lv-LV" sz="1800" b="1" dirty="0" err="1">
                <a:solidFill>
                  <a:srgbClr val="003A65"/>
                </a:solidFill>
                <a:latin typeface="Century Gothic" pitchFamily="34" charset="0"/>
                <a:ea typeface="ヒラギノ角ゴ Pro W3" pitchFamily="122" charset="-128"/>
                <a:cs typeface="Arial" pitchFamily="34" charset="0"/>
              </a:rPr>
              <a:t>insurance</a:t>
            </a:r>
            <a:endParaRPr lang="lv-LV" altLang="lv-LV" sz="1800" b="1" dirty="0">
              <a:solidFill>
                <a:srgbClr val="003A65"/>
              </a:solidFill>
              <a:latin typeface="Century Gothic" pitchFamily="34" charset="0"/>
              <a:ea typeface="ヒラギノ角ゴ Pro W3" pitchFamily="122" charset="-128"/>
              <a:cs typeface="Arial" pitchFamily="34" charset="0"/>
            </a:endParaRPr>
          </a:p>
          <a:p>
            <a:pPr marL="323850" indent="-242888" eaLnBrk="1" hangingPunct="1">
              <a:buClr>
                <a:srgbClr val="666666"/>
              </a:buClr>
              <a:buSzPct val="45000"/>
              <a:buFont typeface="Wingdings" panose="05000000000000000000" pitchFamily="2" charset="2"/>
              <a:buChar char="§"/>
            </a:pPr>
            <a:r>
              <a:rPr lang="lv-LV" altLang="lv-LV" sz="1400" dirty="0" err="1">
                <a:solidFill>
                  <a:srgbClr val="003A65"/>
                </a:solidFill>
                <a:latin typeface="Century Gothic" pitchFamily="34" charset="0"/>
                <a:ea typeface="ヒラギノ角ゴ Pro W3" pitchFamily="122" charset="-128"/>
                <a:cs typeface="Arial" pitchFamily="34" charset="0"/>
              </a:rPr>
              <a:t>F</a:t>
            </a:r>
            <a:r>
              <a:rPr lang="lv-LV" altLang="lv-LV" sz="1400" dirty="0" err="1" smtClean="0">
                <a:solidFill>
                  <a:srgbClr val="003A65"/>
                </a:solidFill>
                <a:latin typeface="Century Gothic" pitchFamily="34" charset="0"/>
                <a:ea typeface="ヒラギノ角ゴ Pro W3" pitchFamily="122" charset="-128"/>
                <a:cs typeface="Arial" pitchFamily="34" charset="0"/>
              </a:rPr>
              <a:t>oreign</a:t>
            </a:r>
            <a:r>
              <a:rPr lang="lv-LV" altLang="lv-LV" sz="1400" dirty="0" smtClean="0">
                <a:solidFill>
                  <a:srgbClr val="003A65"/>
                </a:solidFill>
                <a:latin typeface="Century Gothic" pitchFamily="34" charset="0"/>
                <a:ea typeface="ヒラギノ角ゴ Pro W3" pitchFamily="122" charset="-128"/>
                <a:cs typeface="Arial" pitchFamily="34" charset="0"/>
              </a:rPr>
              <a:t> </a:t>
            </a:r>
            <a:r>
              <a:rPr lang="lv-LV" altLang="lv-LV" sz="1400" dirty="0" err="1">
                <a:solidFill>
                  <a:srgbClr val="003A65"/>
                </a:solidFill>
                <a:latin typeface="Century Gothic" pitchFamily="34" charset="0"/>
                <a:ea typeface="ヒラギノ角ゴ Pro W3" pitchFamily="122" charset="-128"/>
                <a:cs typeface="Arial" pitchFamily="34" charset="0"/>
              </a:rPr>
              <a:t>bayer’s</a:t>
            </a:r>
            <a:r>
              <a:rPr lang="lv-LV" altLang="lv-LV" sz="1400" dirty="0">
                <a:solidFill>
                  <a:srgbClr val="003A65"/>
                </a:solidFill>
                <a:latin typeface="Century Gothic" pitchFamily="34" charset="0"/>
                <a:ea typeface="ヒラギノ角ゴ Pro W3" pitchFamily="122" charset="-128"/>
                <a:cs typeface="Arial" pitchFamily="34" charset="0"/>
              </a:rPr>
              <a:t> </a:t>
            </a:r>
            <a:r>
              <a:rPr lang="lv-LV" altLang="lv-LV" sz="1400" dirty="0" err="1">
                <a:solidFill>
                  <a:srgbClr val="003A65"/>
                </a:solidFill>
                <a:latin typeface="Century Gothic" pitchFamily="34" charset="0"/>
                <a:ea typeface="ヒラギノ角ゴ Pro W3" pitchFamily="122" charset="-128"/>
                <a:cs typeface="Arial" pitchFamily="34" charset="0"/>
              </a:rPr>
              <a:t>insolvency</a:t>
            </a:r>
            <a:r>
              <a:rPr lang="lv-LV" altLang="lv-LV" sz="1400" dirty="0">
                <a:solidFill>
                  <a:srgbClr val="003A65"/>
                </a:solidFill>
                <a:latin typeface="Century Gothic" pitchFamily="34" charset="0"/>
                <a:ea typeface="ヒラギノ角ゴ Pro W3" pitchFamily="122" charset="-128"/>
                <a:cs typeface="Arial" pitchFamily="34" charset="0"/>
              </a:rPr>
              <a:t> risk </a:t>
            </a:r>
            <a:r>
              <a:rPr lang="lv-LV" altLang="lv-LV" sz="1400" dirty="0" err="1">
                <a:solidFill>
                  <a:srgbClr val="003A65"/>
                </a:solidFill>
                <a:latin typeface="Century Gothic" pitchFamily="34" charset="0"/>
                <a:ea typeface="ヒラギノ角ゴ Pro W3" pitchFamily="122" charset="-128"/>
                <a:cs typeface="Arial" pitchFamily="34" charset="0"/>
              </a:rPr>
              <a:t>coverage</a:t>
            </a:r>
            <a:endParaRPr lang="lv-LV" altLang="lv-LV" sz="1400" dirty="0">
              <a:solidFill>
                <a:srgbClr val="003A65"/>
              </a:solidFill>
              <a:latin typeface="Century Gothic" pitchFamily="34" charset="0"/>
              <a:ea typeface="ヒラギノ角ゴ Pro W3" pitchFamily="122" charset="-128"/>
              <a:cs typeface="Arial" pitchFamily="34" charset="0"/>
            </a:endParaRPr>
          </a:p>
          <a:p>
            <a:pPr marL="323850" indent="-242888" eaLnBrk="1" hangingPunct="1">
              <a:buClr>
                <a:srgbClr val="666666"/>
              </a:buClr>
              <a:buSzPct val="45000"/>
              <a:buFont typeface="Wingdings" panose="05000000000000000000" pitchFamily="2" charset="2"/>
              <a:buChar char="§"/>
            </a:pPr>
            <a:r>
              <a:rPr lang="lv-LV" altLang="lv-LV" sz="1400" dirty="0" err="1">
                <a:solidFill>
                  <a:srgbClr val="003A65"/>
                </a:solidFill>
                <a:latin typeface="Century Gothic" pitchFamily="34" charset="0"/>
                <a:ea typeface="ヒラギノ角ゴ Pro W3" pitchFamily="122" charset="-128"/>
                <a:cs typeface="Arial" pitchFamily="34" charset="0"/>
              </a:rPr>
              <a:t>Foreign</a:t>
            </a:r>
            <a:r>
              <a:rPr lang="lv-LV" altLang="lv-LV" sz="1400" dirty="0">
                <a:solidFill>
                  <a:srgbClr val="003A65"/>
                </a:solidFill>
                <a:latin typeface="Century Gothic" pitchFamily="34" charset="0"/>
                <a:ea typeface="ヒラギノ角ゴ Pro W3" pitchFamily="122" charset="-128"/>
                <a:cs typeface="Arial" pitchFamily="34" charset="0"/>
              </a:rPr>
              <a:t> </a:t>
            </a:r>
            <a:r>
              <a:rPr lang="lv-LV" altLang="lv-LV" sz="1400" dirty="0" err="1">
                <a:solidFill>
                  <a:srgbClr val="003A65"/>
                </a:solidFill>
                <a:latin typeface="Century Gothic" pitchFamily="34" charset="0"/>
                <a:ea typeface="ヒラギノ角ゴ Pro W3" pitchFamily="122" charset="-128"/>
                <a:cs typeface="Arial" pitchFamily="34" charset="0"/>
              </a:rPr>
              <a:t>bank’s</a:t>
            </a:r>
            <a:r>
              <a:rPr lang="lv-LV" altLang="lv-LV" sz="1400" dirty="0">
                <a:solidFill>
                  <a:srgbClr val="003A65"/>
                </a:solidFill>
                <a:latin typeface="Century Gothic" pitchFamily="34" charset="0"/>
                <a:ea typeface="ヒラギノ角ゴ Pro W3" pitchFamily="122" charset="-128"/>
                <a:cs typeface="Arial" pitchFamily="34" charset="0"/>
              </a:rPr>
              <a:t> </a:t>
            </a:r>
            <a:r>
              <a:rPr lang="lv-LV" altLang="lv-LV" sz="1400" dirty="0" err="1">
                <a:solidFill>
                  <a:srgbClr val="003A65"/>
                </a:solidFill>
                <a:latin typeface="Century Gothic" pitchFamily="34" charset="0"/>
                <a:ea typeface="ヒラギノ角ゴ Pro W3" pitchFamily="122" charset="-128"/>
                <a:cs typeface="Arial" pitchFamily="34" charset="0"/>
              </a:rPr>
              <a:t>insolvency</a:t>
            </a:r>
            <a:r>
              <a:rPr lang="lv-LV" altLang="lv-LV" sz="1400" dirty="0">
                <a:solidFill>
                  <a:srgbClr val="003A65"/>
                </a:solidFill>
                <a:latin typeface="Century Gothic" pitchFamily="34" charset="0"/>
                <a:ea typeface="ヒラギノ角ゴ Pro W3" pitchFamily="122" charset="-128"/>
                <a:cs typeface="Arial" pitchFamily="34" charset="0"/>
              </a:rPr>
              <a:t> </a:t>
            </a:r>
            <a:r>
              <a:rPr lang="lv-LV" altLang="lv-LV" sz="1400" dirty="0" err="1">
                <a:solidFill>
                  <a:srgbClr val="003A65"/>
                </a:solidFill>
                <a:latin typeface="Century Gothic" pitchFamily="34" charset="0"/>
                <a:ea typeface="ヒラギノ角ゴ Pro W3" pitchFamily="122" charset="-128"/>
                <a:cs typeface="Arial" pitchFamily="34" charset="0"/>
              </a:rPr>
              <a:t>risk</a:t>
            </a:r>
            <a:r>
              <a:rPr lang="lv-LV" altLang="lv-LV" sz="1400" dirty="0">
                <a:solidFill>
                  <a:srgbClr val="003A65"/>
                </a:solidFill>
                <a:latin typeface="Century Gothic" pitchFamily="34" charset="0"/>
                <a:ea typeface="ヒラギノ角ゴ Pro W3" pitchFamily="122" charset="-128"/>
                <a:cs typeface="Arial" pitchFamily="34" charset="0"/>
              </a:rPr>
              <a:t> </a:t>
            </a:r>
            <a:r>
              <a:rPr lang="lv-LV" altLang="lv-LV" sz="1400" dirty="0" err="1">
                <a:solidFill>
                  <a:srgbClr val="003A65"/>
                </a:solidFill>
                <a:latin typeface="Century Gothic" pitchFamily="34" charset="0"/>
                <a:ea typeface="ヒラギノ角ゴ Pro W3" pitchFamily="122" charset="-128"/>
                <a:cs typeface="Arial" pitchFamily="34" charset="0"/>
              </a:rPr>
              <a:t>coverage</a:t>
            </a:r>
            <a:endParaRPr lang="lv-LV" altLang="lv-LV" sz="1400" dirty="0">
              <a:solidFill>
                <a:srgbClr val="003A65"/>
              </a:solidFill>
              <a:latin typeface="Century Gothic" pitchFamily="34" charset="0"/>
              <a:ea typeface="ヒラギノ角ゴ Pro W3" pitchFamily="122" charset="-128"/>
              <a:cs typeface="Arial" pitchFamily="34" charset="0"/>
            </a:endParaRPr>
          </a:p>
          <a:p>
            <a:pPr marL="323850" indent="-242888" eaLnBrk="1" hangingPunct="1">
              <a:buClr>
                <a:srgbClr val="666666"/>
              </a:buClr>
              <a:buSzPct val="45000"/>
              <a:buNone/>
            </a:pPr>
            <a:endParaRPr lang="lv-LV" altLang="lv-LV" sz="1350" dirty="0">
              <a:solidFill>
                <a:schemeClr val="tx2"/>
              </a:solidFill>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92164" name="Title 1"/>
          <p:cNvSpPr>
            <a:spLocks noGrp="1"/>
          </p:cNvSpPr>
          <p:nvPr>
            <p:ph type="title"/>
          </p:nvPr>
        </p:nvSpPr>
        <p:spPr>
          <a:xfrm>
            <a:off x="179512" y="-289861"/>
            <a:ext cx="7025580" cy="1329929"/>
          </a:xfrm>
        </p:spPr>
        <p:txBody>
          <a:bodyPr/>
          <a:lstStyle/>
          <a:p>
            <a:pPr algn="l" eaLnBrk="1" hangingPunct="1"/>
            <a:r>
              <a:rPr lang="lv-LV" altLang="lv-LV" sz="2800" b="1" dirty="0" err="1">
                <a:solidFill>
                  <a:srgbClr val="FFFFFF"/>
                </a:solidFill>
                <a:latin typeface="Century Gothic" pitchFamily="34" charset="0"/>
                <a:ea typeface="+mj-ea"/>
                <a:cs typeface="+mj-cs"/>
              </a:rPr>
              <a:t>Export</a:t>
            </a:r>
            <a:r>
              <a:rPr lang="lv-LV" altLang="lv-LV" sz="2800" b="1" dirty="0">
                <a:solidFill>
                  <a:srgbClr val="FFFFFF"/>
                </a:solidFill>
                <a:latin typeface="Century Gothic" pitchFamily="34" charset="0"/>
                <a:ea typeface="+mj-ea"/>
                <a:cs typeface="+mj-cs"/>
              </a:rPr>
              <a:t> </a:t>
            </a:r>
            <a:r>
              <a:rPr lang="lv-LV" altLang="lv-LV" sz="2800" b="1" dirty="0" err="1">
                <a:solidFill>
                  <a:srgbClr val="FFFFFF"/>
                </a:solidFill>
                <a:latin typeface="Century Gothic" pitchFamily="34" charset="0"/>
                <a:ea typeface="+mj-ea"/>
                <a:cs typeface="+mj-cs"/>
              </a:rPr>
              <a:t>credit</a:t>
            </a:r>
            <a:r>
              <a:rPr lang="lv-LV" altLang="lv-LV" sz="2800" b="1" dirty="0">
                <a:solidFill>
                  <a:srgbClr val="FFFFFF"/>
                </a:solidFill>
                <a:latin typeface="Century Gothic" pitchFamily="34" charset="0"/>
                <a:ea typeface="+mj-ea"/>
                <a:cs typeface="+mj-cs"/>
              </a:rPr>
              <a:t> </a:t>
            </a:r>
            <a:r>
              <a:rPr lang="lv-LV" altLang="lv-LV" sz="2800" b="1" dirty="0" err="1">
                <a:solidFill>
                  <a:srgbClr val="FFFFFF"/>
                </a:solidFill>
                <a:latin typeface="Century Gothic" pitchFamily="34" charset="0"/>
                <a:ea typeface="+mj-ea"/>
                <a:cs typeface="+mj-cs"/>
              </a:rPr>
              <a:t>guarantees</a:t>
            </a:r>
            <a:endParaRPr lang="lv-LV" altLang="lv-LV" sz="2800" b="1" dirty="0">
              <a:solidFill>
                <a:srgbClr val="FFFFFF"/>
              </a:solidFill>
              <a:latin typeface="Century Gothic" pitchFamily="34" charset="0"/>
              <a:ea typeface="+mj-ea"/>
              <a:cs typeface="+mj-cs"/>
            </a:endParaRPr>
          </a:p>
        </p:txBody>
      </p:sp>
      <p:sp>
        <p:nvSpPr>
          <p:cNvPr id="18" name="Text Placeholder 5"/>
          <p:cNvSpPr txBox="1">
            <a:spLocks/>
          </p:cNvSpPr>
          <p:nvPr/>
        </p:nvSpPr>
        <p:spPr bwMode="auto">
          <a:xfrm>
            <a:off x="243504" y="2708920"/>
            <a:ext cx="6184787" cy="256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9pPr>
          </a:lstStyle>
          <a:p>
            <a:pPr marL="214313" indent="-214313" fontAlgn="base">
              <a:spcAft>
                <a:spcPct val="0"/>
              </a:spcAft>
              <a:buFont typeface="Wingdings" panose="05000000000000000000" pitchFamily="2" charset="2"/>
              <a:buChar char="§"/>
              <a:defRPr/>
            </a:pPr>
            <a:r>
              <a:rPr lang="lv-LV" altLang="lv-LV" sz="1350" b="1" dirty="0">
                <a:solidFill>
                  <a:srgbClr val="003A65"/>
                </a:solidFill>
                <a:latin typeface="Century Gothic" pitchFamily="34" charset="0"/>
                <a:cs typeface="Arial" pitchFamily="34" charset="0"/>
              </a:rPr>
              <a:t> </a:t>
            </a:r>
            <a:r>
              <a:rPr lang="lv-LV" altLang="lv-LV" sz="1800" b="1" dirty="0" err="1">
                <a:solidFill>
                  <a:srgbClr val="003A65"/>
                </a:solidFill>
                <a:latin typeface="Century Gothic" pitchFamily="34" charset="0"/>
                <a:cs typeface="Arial" pitchFamily="34" charset="0"/>
              </a:rPr>
              <a:t>Exporting</a:t>
            </a:r>
            <a:r>
              <a:rPr lang="lv-LV" altLang="lv-LV" sz="1800" b="1" dirty="0">
                <a:solidFill>
                  <a:srgbClr val="003A65"/>
                </a:solidFill>
                <a:latin typeface="Century Gothic" pitchFamily="34" charset="0"/>
                <a:cs typeface="Arial" pitchFamily="34" charset="0"/>
              </a:rPr>
              <a:t> </a:t>
            </a:r>
            <a:r>
              <a:rPr lang="lv-LV" altLang="lv-LV" sz="1800" b="1" dirty="0" err="1">
                <a:solidFill>
                  <a:srgbClr val="003A65"/>
                </a:solidFill>
                <a:latin typeface="Century Gothic" pitchFamily="34" charset="0"/>
                <a:cs typeface="Arial" pitchFamily="34" charset="0"/>
              </a:rPr>
              <a:t>company</a:t>
            </a:r>
            <a:r>
              <a:rPr lang="lv-LV" altLang="lv-LV" sz="1800" b="1" dirty="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profile</a:t>
            </a:r>
            <a:endParaRPr lang="lv-LV" altLang="lv-LV" sz="1800" b="1" dirty="0" smtClean="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400" dirty="0">
                <a:solidFill>
                  <a:srgbClr val="003A65"/>
                </a:solidFill>
                <a:latin typeface="Century Gothic" pitchFamily="34" charset="0"/>
                <a:cs typeface="Arial" pitchFamily="34" charset="0"/>
              </a:rPr>
              <a:t>SME </a:t>
            </a:r>
            <a:r>
              <a:rPr lang="lv-LV" altLang="lv-LV" sz="1400" dirty="0" err="1">
                <a:solidFill>
                  <a:srgbClr val="003A65"/>
                </a:solidFill>
                <a:latin typeface="Century Gothic" pitchFamily="34" charset="0"/>
                <a:cs typeface="Arial" pitchFamily="34" charset="0"/>
              </a:rPr>
              <a:t>and</a:t>
            </a:r>
            <a:r>
              <a:rPr lang="lv-LV" altLang="lv-LV" sz="1400" dirty="0">
                <a:solidFill>
                  <a:srgbClr val="003A65"/>
                </a:solidFill>
                <a:latin typeface="Century Gothic" pitchFamily="34" charset="0"/>
                <a:cs typeface="Arial" pitchFamily="34" charset="0"/>
              </a:rPr>
              <a:t>  </a:t>
            </a:r>
            <a:r>
              <a:rPr lang="lv-LV" altLang="lv-LV" sz="1400" dirty="0" err="1">
                <a:solidFill>
                  <a:srgbClr val="003A65"/>
                </a:solidFill>
                <a:latin typeface="Century Gothic" pitchFamily="34" charset="0"/>
                <a:cs typeface="Arial" pitchFamily="34" charset="0"/>
              </a:rPr>
              <a:t>large</a:t>
            </a:r>
            <a:r>
              <a:rPr lang="lv-LV" altLang="lv-LV" sz="1400" dirty="0">
                <a:solidFill>
                  <a:srgbClr val="003A65"/>
                </a:solidFill>
                <a:latin typeface="Century Gothic" pitchFamily="34" charset="0"/>
                <a:cs typeface="Arial" pitchFamily="34" charset="0"/>
              </a:rPr>
              <a:t> </a:t>
            </a:r>
            <a:r>
              <a:rPr lang="lv-LV" altLang="lv-LV" sz="1400" dirty="0" err="1">
                <a:solidFill>
                  <a:srgbClr val="003A65"/>
                </a:solidFill>
                <a:latin typeface="Century Gothic" pitchFamily="34" charset="0"/>
                <a:cs typeface="Arial" pitchFamily="34" charset="0"/>
              </a:rPr>
              <a:t>companies</a:t>
            </a:r>
            <a:endParaRPr lang="lv-LV" altLang="lv-LV" sz="1400" dirty="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400" dirty="0" err="1" smtClean="0">
                <a:solidFill>
                  <a:srgbClr val="003A65"/>
                </a:solidFill>
                <a:latin typeface="Century Gothic" pitchFamily="34" charset="0"/>
                <a:cs typeface="Arial" pitchFamily="34" charset="0"/>
              </a:rPr>
              <a:t>experienced</a:t>
            </a:r>
            <a:r>
              <a:rPr lang="lv-LV" altLang="lv-LV" sz="1400" dirty="0" smtClean="0">
                <a:solidFill>
                  <a:srgbClr val="003A65"/>
                </a:solidFill>
                <a:latin typeface="Century Gothic" pitchFamily="34" charset="0"/>
                <a:cs typeface="Arial" pitchFamily="34" charset="0"/>
              </a:rPr>
              <a:t> </a:t>
            </a:r>
            <a:r>
              <a:rPr lang="lv-LV" altLang="lv-LV" sz="1400" dirty="0" err="1">
                <a:solidFill>
                  <a:srgbClr val="003A65"/>
                </a:solidFill>
                <a:latin typeface="Century Gothic" pitchFamily="34" charset="0"/>
                <a:cs typeface="Arial" pitchFamily="34" charset="0"/>
              </a:rPr>
              <a:t>exporters</a:t>
            </a:r>
            <a:r>
              <a:rPr lang="lv-LV" altLang="lv-LV" sz="1400" dirty="0">
                <a:solidFill>
                  <a:srgbClr val="003A65"/>
                </a:solidFill>
                <a:latin typeface="Century Gothic" pitchFamily="34" charset="0"/>
                <a:cs typeface="Arial" pitchFamily="34" charset="0"/>
              </a:rPr>
              <a:t> </a:t>
            </a:r>
            <a:r>
              <a:rPr lang="lv-LV" altLang="lv-LV" sz="1400" dirty="0" err="1">
                <a:solidFill>
                  <a:srgbClr val="003A65"/>
                </a:solidFill>
                <a:latin typeface="Century Gothic" pitchFamily="34" charset="0"/>
                <a:cs typeface="Arial" pitchFamily="34" charset="0"/>
              </a:rPr>
              <a:t>or</a:t>
            </a:r>
            <a:r>
              <a:rPr lang="lv-LV" altLang="lv-LV" sz="1400" dirty="0">
                <a:solidFill>
                  <a:srgbClr val="003A65"/>
                </a:solidFill>
                <a:latin typeface="Century Gothic" pitchFamily="34" charset="0"/>
                <a:cs typeface="Arial" pitchFamily="34" charset="0"/>
              </a:rPr>
              <a:t> </a:t>
            </a:r>
            <a:r>
              <a:rPr lang="lv-LV" altLang="lv-LV" sz="1400" dirty="0" err="1">
                <a:solidFill>
                  <a:srgbClr val="003A65"/>
                </a:solidFill>
                <a:latin typeface="Century Gothic" pitchFamily="34" charset="0"/>
                <a:cs typeface="Arial" pitchFamily="34" charset="0"/>
              </a:rPr>
              <a:t>new</a:t>
            </a:r>
            <a:r>
              <a:rPr lang="lv-LV" altLang="lv-LV" sz="1400" dirty="0">
                <a:solidFill>
                  <a:srgbClr val="003A65"/>
                </a:solidFill>
                <a:latin typeface="Century Gothic" pitchFamily="34" charset="0"/>
                <a:cs typeface="Arial" pitchFamily="34" charset="0"/>
              </a:rPr>
              <a:t> </a:t>
            </a:r>
            <a:r>
              <a:rPr lang="lv-LV" altLang="lv-LV" sz="1400" dirty="0" err="1">
                <a:solidFill>
                  <a:srgbClr val="003A65"/>
                </a:solidFill>
                <a:latin typeface="Century Gothic" pitchFamily="34" charset="0"/>
                <a:cs typeface="Arial" pitchFamily="34" charset="0"/>
              </a:rPr>
              <a:t>ones</a:t>
            </a:r>
            <a:endParaRPr lang="lv-LV" altLang="lv-LV" sz="1400" dirty="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400" dirty="0" err="1">
                <a:solidFill>
                  <a:srgbClr val="003A65"/>
                </a:solidFill>
                <a:latin typeface="Century Gothic" pitchFamily="34" charset="0"/>
                <a:cs typeface="Arial" pitchFamily="34" charset="0"/>
              </a:rPr>
              <a:t>exporters</a:t>
            </a:r>
            <a:r>
              <a:rPr lang="lv-LV" altLang="lv-LV" sz="1400" dirty="0">
                <a:solidFill>
                  <a:srgbClr val="003A65"/>
                </a:solidFill>
                <a:latin typeface="Century Gothic" pitchFamily="34" charset="0"/>
                <a:cs typeface="Arial" pitchFamily="34" charset="0"/>
              </a:rPr>
              <a:t> </a:t>
            </a:r>
            <a:r>
              <a:rPr lang="lv-LV" altLang="lv-LV" sz="1400" dirty="0" err="1">
                <a:solidFill>
                  <a:srgbClr val="003A65"/>
                </a:solidFill>
                <a:latin typeface="Century Gothic" pitchFamily="34" charset="0"/>
                <a:cs typeface="Arial" pitchFamily="34" charset="0"/>
              </a:rPr>
              <a:t>of</a:t>
            </a:r>
            <a:r>
              <a:rPr lang="lv-LV" altLang="lv-LV" sz="1400" dirty="0">
                <a:solidFill>
                  <a:srgbClr val="003A65"/>
                </a:solidFill>
                <a:latin typeface="Century Gothic" pitchFamily="34" charset="0"/>
                <a:cs typeface="Arial" pitchFamily="34" charset="0"/>
              </a:rPr>
              <a:t> </a:t>
            </a:r>
            <a:r>
              <a:rPr lang="lv-LV" altLang="lv-LV" sz="1400" dirty="0" err="1">
                <a:solidFill>
                  <a:srgbClr val="003A65"/>
                </a:solidFill>
                <a:latin typeface="Century Gothic" pitchFamily="34" charset="0"/>
                <a:cs typeface="Arial" pitchFamily="34" charset="0"/>
              </a:rPr>
              <a:t>consumer</a:t>
            </a:r>
            <a:r>
              <a:rPr lang="lv-LV" altLang="lv-LV" sz="1400" dirty="0">
                <a:solidFill>
                  <a:srgbClr val="003A65"/>
                </a:solidFill>
                <a:latin typeface="Century Gothic" pitchFamily="34" charset="0"/>
                <a:cs typeface="Arial" pitchFamily="34" charset="0"/>
              </a:rPr>
              <a:t> </a:t>
            </a:r>
            <a:r>
              <a:rPr lang="lv-LV" altLang="lv-LV" sz="1400" dirty="0" err="1">
                <a:solidFill>
                  <a:srgbClr val="003A65"/>
                </a:solidFill>
                <a:latin typeface="Century Gothic" pitchFamily="34" charset="0"/>
                <a:cs typeface="Arial" pitchFamily="34" charset="0"/>
              </a:rPr>
              <a:t>goods</a:t>
            </a:r>
            <a:r>
              <a:rPr lang="lv-LV" altLang="lv-LV" sz="1400" dirty="0">
                <a:solidFill>
                  <a:srgbClr val="003A65"/>
                </a:solidFill>
                <a:latin typeface="Century Gothic" pitchFamily="34" charset="0"/>
                <a:cs typeface="Arial" pitchFamily="34" charset="0"/>
              </a:rPr>
              <a:t>, </a:t>
            </a:r>
            <a:r>
              <a:rPr lang="lv-LV" altLang="lv-LV" sz="1400" dirty="0" err="1">
                <a:solidFill>
                  <a:srgbClr val="003A65"/>
                </a:solidFill>
                <a:latin typeface="Century Gothic" pitchFamily="34" charset="0"/>
                <a:cs typeface="Arial" pitchFamily="34" charset="0"/>
              </a:rPr>
              <a:t>capital</a:t>
            </a:r>
            <a:r>
              <a:rPr lang="lv-LV" altLang="lv-LV" sz="1400" dirty="0">
                <a:solidFill>
                  <a:srgbClr val="003A65"/>
                </a:solidFill>
                <a:latin typeface="Century Gothic" pitchFamily="34" charset="0"/>
                <a:cs typeface="Arial" pitchFamily="34" charset="0"/>
              </a:rPr>
              <a:t> </a:t>
            </a:r>
            <a:r>
              <a:rPr lang="lv-LV" altLang="lv-LV" sz="1400" dirty="0" err="1">
                <a:solidFill>
                  <a:srgbClr val="003A65"/>
                </a:solidFill>
                <a:latin typeface="Century Gothic" pitchFamily="34" charset="0"/>
                <a:cs typeface="Arial" pitchFamily="34" charset="0"/>
              </a:rPr>
              <a:t>goods</a:t>
            </a:r>
            <a:r>
              <a:rPr lang="lv-LV" altLang="lv-LV" sz="1400" dirty="0">
                <a:solidFill>
                  <a:srgbClr val="003A65"/>
                </a:solidFill>
                <a:latin typeface="Century Gothic" pitchFamily="34" charset="0"/>
                <a:cs typeface="Arial" pitchFamily="34" charset="0"/>
              </a:rPr>
              <a:t> </a:t>
            </a:r>
            <a:r>
              <a:rPr lang="lv-LV" altLang="lv-LV" sz="1400" dirty="0" err="1">
                <a:solidFill>
                  <a:srgbClr val="003A65"/>
                </a:solidFill>
                <a:latin typeface="Century Gothic" pitchFamily="34" charset="0"/>
                <a:cs typeface="Arial" pitchFamily="34" charset="0"/>
              </a:rPr>
              <a:t>and</a:t>
            </a:r>
            <a:r>
              <a:rPr lang="lv-LV" altLang="lv-LV" sz="1400" dirty="0">
                <a:solidFill>
                  <a:srgbClr val="003A65"/>
                </a:solidFill>
                <a:latin typeface="Century Gothic" pitchFamily="34" charset="0"/>
                <a:cs typeface="Arial" pitchFamily="34" charset="0"/>
              </a:rPr>
              <a:t> </a:t>
            </a:r>
            <a:r>
              <a:rPr lang="lv-LV" altLang="lv-LV" sz="1400" dirty="0" err="1">
                <a:solidFill>
                  <a:srgbClr val="003A65"/>
                </a:solidFill>
                <a:latin typeface="Century Gothic" pitchFamily="34" charset="0"/>
                <a:cs typeface="Arial" pitchFamily="34" charset="0"/>
              </a:rPr>
              <a:t>services</a:t>
            </a:r>
            <a:r>
              <a:rPr lang="lv-LV" altLang="lv-LV" sz="1400" dirty="0">
                <a:solidFill>
                  <a:srgbClr val="003A65"/>
                </a:solidFill>
                <a:latin typeface="Century Gothic" pitchFamily="34" charset="0"/>
                <a:cs typeface="Arial" pitchFamily="34" charset="0"/>
              </a:rPr>
              <a:t>  </a:t>
            </a:r>
            <a:r>
              <a:rPr lang="lv-LV" altLang="lv-LV" sz="1050" dirty="0">
                <a:solidFill>
                  <a:srgbClr val="003A65"/>
                </a:solidFill>
                <a:latin typeface="Century Gothic" pitchFamily="34" charset="0"/>
                <a:cs typeface="Arial" pitchFamily="34" charset="0"/>
              </a:rPr>
              <a:t>      </a:t>
            </a:r>
          </a:p>
          <a:p>
            <a:pPr marL="342900" lvl="1" indent="0" fontAlgn="base">
              <a:spcBef>
                <a:spcPts val="0"/>
              </a:spcBef>
              <a:spcAft>
                <a:spcPct val="0"/>
              </a:spcAft>
              <a:buClr>
                <a:srgbClr val="00B4D1"/>
              </a:buClr>
              <a:buNone/>
              <a:defRPr/>
            </a:pPr>
            <a:r>
              <a:rPr lang="lv-LV" altLang="lv-LV" sz="1050" dirty="0">
                <a:solidFill>
                  <a:srgbClr val="003A65"/>
                </a:solidFill>
                <a:latin typeface="Century Gothic" pitchFamily="34" charset="0"/>
                <a:cs typeface="Arial" pitchFamily="34" charset="0"/>
              </a:rPr>
              <a:t>        </a:t>
            </a:r>
          </a:p>
          <a:p>
            <a:pPr marL="214313" indent="-214313" fontAlgn="base">
              <a:spcAft>
                <a:spcPct val="0"/>
              </a:spcAft>
              <a:buFont typeface="Wingdings" panose="05000000000000000000" pitchFamily="2" charset="2"/>
              <a:buChar char="§"/>
              <a:defRPr/>
            </a:pPr>
            <a:r>
              <a:rPr lang="lv-LV" altLang="lv-LV" sz="1350" b="1" dirty="0">
                <a:solidFill>
                  <a:srgbClr val="003A65"/>
                </a:solidFill>
                <a:latin typeface="Century Gothic" pitchFamily="34" charset="0"/>
                <a:cs typeface="Arial" pitchFamily="34" charset="0"/>
              </a:rPr>
              <a:t> </a:t>
            </a:r>
            <a:r>
              <a:rPr lang="lv-LV" altLang="lv-LV" sz="1800" b="1" dirty="0" err="1">
                <a:solidFill>
                  <a:srgbClr val="003A65"/>
                </a:solidFill>
                <a:latin typeface="Century Gothic" pitchFamily="34" charset="0"/>
                <a:cs typeface="Arial" pitchFamily="34" charset="0"/>
              </a:rPr>
              <a:t>Guarantee</a:t>
            </a:r>
            <a:r>
              <a:rPr lang="lv-LV" altLang="lv-LV" sz="1800" b="1" dirty="0">
                <a:solidFill>
                  <a:srgbClr val="003A65"/>
                </a:solidFill>
                <a:latin typeface="Century Gothic" pitchFamily="34" charset="0"/>
                <a:cs typeface="Arial" pitchFamily="34" charset="0"/>
              </a:rPr>
              <a:t> </a:t>
            </a:r>
            <a:r>
              <a:rPr lang="lv-LV" altLang="lv-LV" sz="1800" b="1" dirty="0" err="1">
                <a:solidFill>
                  <a:srgbClr val="003A65"/>
                </a:solidFill>
                <a:latin typeface="Century Gothic" pitchFamily="34" charset="0"/>
                <a:cs typeface="Arial" pitchFamily="34" charset="0"/>
              </a:rPr>
              <a:t>amount</a:t>
            </a:r>
            <a:endParaRPr lang="lv-LV" altLang="lv-LV" sz="1800" b="1" dirty="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400" dirty="0" err="1">
                <a:solidFill>
                  <a:srgbClr val="003A65"/>
                </a:solidFill>
                <a:latin typeface="Century Gothic" pitchFamily="34" charset="0"/>
                <a:cs typeface="Arial" pitchFamily="34" charset="0"/>
              </a:rPr>
              <a:t>up</a:t>
            </a:r>
            <a:r>
              <a:rPr lang="lv-LV" altLang="lv-LV" sz="1400" dirty="0">
                <a:solidFill>
                  <a:srgbClr val="003A65"/>
                </a:solidFill>
                <a:latin typeface="Century Gothic" pitchFamily="34" charset="0"/>
                <a:cs typeface="Arial" pitchFamily="34" charset="0"/>
              </a:rPr>
              <a:t> to 1 </a:t>
            </a:r>
            <a:r>
              <a:rPr lang="lv-LV" altLang="lv-LV" sz="1400" dirty="0" err="1">
                <a:solidFill>
                  <a:srgbClr val="003A65"/>
                </a:solidFill>
                <a:latin typeface="Century Gothic" pitchFamily="34" charset="0"/>
                <a:cs typeface="Arial" pitchFamily="34" charset="0"/>
              </a:rPr>
              <a:t>mEUR</a:t>
            </a:r>
            <a:r>
              <a:rPr lang="lv-LV" altLang="lv-LV" sz="1400" dirty="0">
                <a:solidFill>
                  <a:srgbClr val="003A65"/>
                </a:solidFill>
                <a:latin typeface="Century Gothic" pitchFamily="34" charset="0"/>
                <a:cs typeface="Arial" pitchFamily="34" charset="0"/>
              </a:rPr>
              <a:t> </a:t>
            </a:r>
            <a:r>
              <a:rPr lang="lv-LV" altLang="lv-LV" sz="1400" dirty="0" err="1">
                <a:solidFill>
                  <a:srgbClr val="003A65"/>
                </a:solidFill>
                <a:latin typeface="Century Gothic" pitchFamily="34" charset="0"/>
                <a:cs typeface="Arial" pitchFamily="34" charset="0"/>
              </a:rPr>
              <a:t>on</a:t>
            </a:r>
            <a:r>
              <a:rPr lang="lv-LV" altLang="lv-LV" sz="1400" dirty="0">
                <a:solidFill>
                  <a:srgbClr val="003A65"/>
                </a:solidFill>
                <a:latin typeface="Century Gothic" pitchFamily="34" charset="0"/>
                <a:cs typeface="Arial" pitchFamily="34" charset="0"/>
              </a:rPr>
              <a:t> a </a:t>
            </a:r>
            <a:r>
              <a:rPr lang="lv-LV" altLang="lv-LV" sz="1400" dirty="0" err="1">
                <a:solidFill>
                  <a:srgbClr val="003A65"/>
                </a:solidFill>
                <a:latin typeface="Century Gothic" pitchFamily="34" charset="0"/>
                <a:cs typeface="Arial" pitchFamily="34" charset="0"/>
              </a:rPr>
              <a:t>foreign</a:t>
            </a:r>
            <a:r>
              <a:rPr lang="lv-LV" altLang="lv-LV" sz="1400" dirty="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debtor</a:t>
            </a:r>
            <a:endParaRPr lang="lv-LV" altLang="lv-LV" sz="1400" dirty="0">
              <a:solidFill>
                <a:srgbClr val="003A65"/>
              </a:solidFill>
              <a:latin typeface="Century Gothic" pitchFamily="34" charset="0"/>
              <a:cs typeface="Arial" pitchFamily="34" charset="0"/>
            </a:endParaRPr>
          </a:p>
          <a:p>
            <a:pPr marL="214313" indent="-214313" fontAlgn="base">
              <a:spcAft>
                <a:spcPct val="0"/>
              </a:spcAft>
              <a:buFont typeface="Wingdings" panose="05000000000000000000" pitchFamily="2" charset="2"/>
              <a:buChar char="§"/>
              <a:defRPr/>
            </a:pPr>
            <a:r>
              <a:rPr lang="lv-LV" altLang="lv-LV" sz="1350" b="1" dirty="0">
                <a:solidFill>
                  <a:srgbClr val="003A65"/>
                </a:solidFill>
                <a:latin typeface="Century Gothic" pitchFamily="34" charset="0"/>
                <a:cs typeface="Arial" pitchFamily="34" charset="0"/>
              </a:rPr>
              <a:t> </a:t>
            </a:r>
            <a:r>
              <a:rPr lang="lv-LV" altLang="lv-LV" sz="1800" b="1" dirty="0" err="1">
                <a:solidFill>
                  <a:srgbClr val="003A65"/>
                </a:solidFill>
                <a:latin typeface="Century Gothic" pitchFamily="34" charset="0"/>
                <a:cs typeface="Arial" pitchFamily="34" charset="0"/>
              </a:rPr>
              <a:t>Deferred</a:t>
            </a:r>
            <a:r>
              <a:rPr lang="lv-LV" altLang="lv-LV" sz="1800" b="1" dirty="0">
                <a:solidFill>
                  <a:srgbClr val="003A65"/>
                </a:solidFill>
                <a:latin typeface="Century Gothic" pitchFamily="34" charset="0"/>
                <a:cs typeface="Arial" pitchFamily="34" charset="0"/>
              </a:rPr>
              <a:t> </a:t>
            </a:r>
            <a:r>
              <a:rPr lang="lv-LV" altLang="lv-LV" sz="1800" b="1" dirty="0" err="1">
                <a:solidFill>
                  <a:srgbClr val="003A65"/>
                </a:solidFill>
                <a:latin typeface="Century Gothic" pitchFamily="34" charset="0"/>
                <a:cs typeface="Arial" pitchFamily="34" charset="0"/>
              </a:rPr>
              <a:t>payment</a:t>
            </a:r>
            <a:endParaRPr lang="lv-LV" altLang="lv-LV" sz="1800" b="1" dirty="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400" dirty="0" err="1">
                <a:solidFill>
                  <a:srgbClr val="003A65"/>
                </a:solidFill>
                <a:latin typeface="Century Gothic" pitchFamily="34" charset="0"/>
                <a:cs typeface="Arial" pitchFamily="34" charset="0"/>
              </a:rPr>
              <a:t>up</a:t>
            </a:r>
            <a:r>
              <a:rPr lang="lv-LV" altLang="lv-LV" sz="1400" dirty="0">
                <a:solidFill>
                  <a:srgbClr val="003A65"/>
                </a:solidFill>
                <a:latin typeface="Century Gothic" pitchFamily="34" charset="0"/>
                <a:cs typeface="Arial" pitchFamily="34" charset="0"/>
              </a:rPr>
              <a:t> to 2 </a:t>
            </a:r>
            <a:r>
              <a:rPr lang="lv-LV" altLang="lv-LV" sz="1400" dirty="0" err="1">
                <a:solidFill>
                  <a:srgbClr val="003A65"/>
                </a:solidFill>
                <a:latin typeface="Century Gothic" pitchFamily="34" charset="0"/>
                <a:cs typeface="Arial" pitchFamily="34" charset="0"/>
              </a:rPr>
              <a:t>years</a:t>
            </a:r>
            <a:endParaRPr lang="lv-LV" altLang="lv-LV" sz="1400" dirty="0">
              <a:solidFill>
                <a:srgbClr val="003A65"/>
              </a:solidFill>
              <a:latin typeface="Century Gothic" pitchFamily="34" charset="0"/>
              <a:cs typeface="Arial" pitchFamily="34" charset="0"/>
            </a:endParaRPr>
          </a:p>
          <a:p>
            <a:pPr marL="214313" indent="-214313" fontAlgn="base">
              <a:spcAft>
                <a:spcPct val="0"/>
              </a:spcAft>
              <a:buFont typeface="Wingdings" panose="05000000000000000000" pitchFamily="2" charset="2"/>
              <a:buChar char="§"/>
              <a:defRPr/>
            </a:pPr>
            <a:r>
              <a:rPr lang="lv-LV" altLang="lv-LV" sz="1350" b="1" dirty="0">
                <a:solidFill>
                  <a:srgbClr val="003A65"/>
                </a:solidFill>
                <a:latin typeface="Century Gothic" pitchFamily="34" charset="0"/>
                <a:cs typeface="Arial" pitchFamily="34" charset="0"/>
              </a:rPr>
              <a:t> </a:t>
            </a:r>
            <a:r>
              <a:rPr lang="lv-LV" altLang="lv-LV" sz="1800" b="1" dirty="0" err="1">
                <a:solidFill>
                  <a:srgbClr val="003A65"/>
                </a:solidFill>
                <a:latin typeface="Century Gothic" pitchFamily="34" charset="0"/>
                <a:cs typeface="Arial" pitchFamily="34" charset="0"/>
              </a:rPr>
              <a:t>Guarantee</a:t>
            </a:r>
            <a:r>
              <a:rPr lang="lv-LV" altLang="lv-LV" sz="1800" b="1" dirty="0">
                <a:solidFill>
                  <a:srgbClr val="003A65"/>
                </a:solidFill>
                <a:latin typeface="Century Gothic" pitchFamily="34" charset="0"/>
                <a:cs typeface="Arial" pitchFamily="34" charset="0"/>
              </a:rPr>
              <a:t> </a:t>
            </a:r>
            <a:r>
              <a:rPr lang="lv-LV" altLang="lv-LV" sz="1800" b="1" dirty="0" err="1">
                <a:solidFill>
                  <a:srgbClr val="003A65"/>
                </a:solidFill>
                <a:latin typeface="Century Gothic" pitchFamily="34" charset="0"/>
                <a:cs typeface="Arial" pitchFamily="34" charset="0"/>
              </a:rPr>
              <a:t>coverage</a:t>
            </a:r>
            <a:endParaRPr lang="lv-LV" altLang="lv-LV" sz="1800" b="1" dirty="0">
              <a:solidFill>
                <a:srgbClr val="003A65"/>
              </a:solidFill>
              <a:latin typeface="Century Gothic" pitchFamily="34" charset="0"/>
              <a:cs typeface="Arial" pitchFamily="34" charset="0"/>
            </a:endParaRPr>
          </a:p>
          <a:p>
            <a:pPr lvl="1" eaLnBrk="1" fontAlgn="base" hangingPunct="1">
              <a:spcBef>
                <a:spcPct val="0"/>
              </a:spcBef>
              <a:spcAft>
                <a:spcPct val="0"/>
              </a:spcAft>
              <a:buClr>
                <a:srgbClr val="00B4D1"/>
              </a:buClr>
              <a:buFont typeface="Century Gothic" panose="020B0502020202020204" pitchFamily="34" charset="0"/>
              <a:buChar char="−"/>
              <a:defRPr/>
            </a:pPr>
            <a:r>
              <a:rPr lang="lv-LV" altLang="lv-LV" sz="1400" dirty="0" err="1">
                <a:solidFill>
                  <a:srgbClr val="003A65"/>
                </a:solidFill>
                <a:latin typeface="Century Gothic" pitchFamily="34" charset="0"/>
                <a:cs typeface="Arial" pitchFamily="34" charset="0"/>
              </a:rPr>
              <a:t>up</a:t>
            </a:r>
            <a:r>
              <a:rPr lang="lv-LV" altLang="lv-LV" sz="1400" dirty="0">
                <a:solidFill>
                  <a:srgbClr val="003A65"/>
                </a:solidFill>
                <a:latin typeface="Century Gothic" pitchFamily="34" charset="0"/>
                <a:cs typeface="Arial" pitchFamily="34" charset="0"/>
              </a:rPr>
              <a:t> to 90%                            </a:t>
            </a:r>
          </a:p>
          <a:p>
            <a:pPr marL="214313" indent="-214313" fontAlgn="base">
              <a:spcAft>
                <a:spcPct val="0"/>
              </a:spcAft>
              <a:buFont typeface="Wingdings" panose="05000000000000000000" pitchFamily="2" charset="2"/>
              <a:buChar char="§"/>
              <a:defRPr/>
            </a:pPr>
            <a:r>
              <a:rPr lang="lv-LV" altLang="lv-LV" sz="1500" b="1" dirty="0">
                <a:solidFill>
                  <a:srgbClr val="003A65"/>
                </a:solidFill>
                <a:latin typeface="Century Gothic" pitchFamily="34" charset="0"/>
                <a:cs typeface="Arial" pitchFamily="34" charset="0"/>
              </a:rPr>
              <a:t> </a:t>
            </a:r>
            <a:r>
              <a:rPr lang="lv-LV" altLang="lv-LV" sz="1800" b="1" dirty="0" err="1">
                <a:solidFill>
                  <a:srgbClr val="003A65"/>
                </a:solidFill>
                <a:latin typeface="Century Gothic" pitchFamily="34" charset="0"/>
                <a:cs typeface="Arial" pitchFamily="34" charset="0"/>
              </a:rPr>
              <a:t>Premium</a:t>
            </a:r>
            <a:r>
              <a:rPr lang="lv-LV" altLang="lv-LV" sz="1800" b="1" dirty="0">
                <a:solidFill>
                  <a:srgbClr val="003A65"/>
                </a:solidFill>
                <a:latin typeface="Century Gothic" pitchFamily="34" charset="0"/>
                <a:cs typeface="Arial" pitchFamily="34" charset="0"/>
              </a:rPr>
              <a:t> </a:t>
            </a:r>
            <a:r>
              <a:rPr lang="lv-LV" altLang="lv-LV" sz="1800" b="1" dirty="0" err="1">
                <a:solidFill>
                  <a:srgbClr val="003A65"/>
                </a:solidFill>
                <a:latin typeface="Century Gothic" pitchFamily="34" charset="0"/>
                <a:cs typeface="Arial" pitchFamily="34" charset="0"/>
              </a:rPr>
              <a:t>fee</a:t>
            </a:r>
            <a:endParaRPr lang="lv-LV" altLang="lv-LV" sz="1800" b="1" dirty="0">
              <a:solidFill>
                <a:srgbClr val="003A65"/>
              </a:solidFill>
              <a:latin typeface="Century Gothic" pitchFamily="34" charset="0"/>
              <a:cs typeface="Arial" pitchFamily="34" charset="0"/>
            </a:endParaRPr>
          </a:p>
          <a:p>
            <a:pPr lvl="1" eaLnBrk="1" fontAlgn="base" hangingPunct="1">
              <a:spcBef>
                <a:spcPct val="0"/>
              </a:spcBef>
              <a:spcAft>
                <a:spcPct val="0"/>
              </a:spcAft>
              <a:buClr>
                <a:srgbClr val="00B4D1"/>
              </a:buClr>
              <a:buFont typeface="Century Gothic" panose="020B0502020202020204" pitchFamily="34" charset="0"/>
              <a:buChar char="−"/>
              <a:defRPr/>
            </a:pPr>
            <a:r>
              <a:rPr lang="lv-LV" altLang="lv-LV" sz="1400" dirty="0">
                <a:solidFill>
                  <a:srgbClr val="003A65"/>
                </a:solidFill>
                <a:latin typeface="Century Gothic" pitchFamily="34" charset="0"/>
                <a:cs typeface="Arial" pitchFamily="34" charset="0"/>
              </a:rPr>
              <a:t>0.2% - 3.7%</a:t>
            </a:r>
          </a:p>
          <a:p>
            <a:pPr lvl="1" fontAlgn="base">
              <a:spcAft>
                <a:spcPct val="0"/>
              </a:spcAft>
              <a:buClr>
                <a:srgbClr val="008040"/>
              </a:buClr>
              <a:buFont typeface="Wingdings" pitchFamily="2" charset="2"/>
              <a:buNone/>
              <a:defRPr/>
            </a:pPr>
            <a:endParaRPr lang="lv-LV" altLang="lv-LV" sz="600" dirty="0">
              <a:solidFill>
                <a:srgbClr val="003A65"/>
              </a:solidFill>
              <a:latin typeface="Century Gothic" pitchFamily="34" charset="0"/>
              <a:cs typeface="Arial" pitchFamily="34" charset="0"/>
            </a:endParaRPr>
          </a:p>
          <a:p>
            <a:pPr fontAlgn="base">
              <a:spcAft>
                <a:spcPct val="0"/>
              </a:spcAft>
              <a:buFont typeface="Arial" pitchFamily="34" charset="0"/>
              <a:buNone/>
              <a:defRPr/>
            </a:pPr>
            <a:endParaRPr lang="lv-LV" altLang="lv-LV" sz="900" dirty="0">
              <a:solidFill>
                <a:srgbClr val="003A65"/>
              </a:solidFill>
              <a:latin typeface="Century Gothic" pitchFamily="34" charset="0"/>
              <a:cs typeface="Arial" pitchFamily="34" charset="0"/>
            </a:endParaRPr>
          </a:p>
          <a:p>
            <a:pPr lvl="1" algn="r" fontAlgn="base">
              <a:spcAft>
                <a:spcPct val="0"/>
              </a:spcAft>
              <a:buClr>
                <a:srgbClr val="008040"/>
              </a:buClr>
              <a:buFont typeface="Wingdings" pitchFamily="2" charset="2"/>
              <a:buNone/>
              <a:defRPr/>
            </a:pPr>
            <a:endParaRPr lang="lv-LV" altLang="lv-LV" sz="750" dirty="0">
              <a:solidFill>
                <a:srgbClr val="003A65"/>
              </a:solidFill>
              <a:latin typeface="Century Gothic"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4162288"/>
            <a:ext cx="4721721" cy="1859000"/>
          </a:xfrm>
          <a:prstGeom prst="rect">
            <a:avLst/>
          </a:prstGeom>
        </p:spPr>
      </p:pic>
    </p:spTree>
    <p:extLst>
      <p:ext uri="{BB962C8B-B14F-4D97-AF65-F5344CB8AC3E}">
        <p14:creationId xmlns:p14="http://schemas.microsoft.com/office/powerpoint/2010/main" val="24669266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315913" y="157163"/>
            <a:ext cx="8670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None/>
            </a:pPr>
            <a:r>
              <a:rPr lang="lv-LV" altLang="lv-LV" sz="2400" b="1" dirty="0" err="1">
                <a:solidFill>
                  <a:schemeClr val="bg1"/>
                </a:solidFill>
                <a:latin typeface="Century Gothic" panose="020B0502020202020204" pitchFamily="34" charset="0"/>
              </a:rPr>
              <a:t>Export</a:t>
            </a:r>
            <a:r>
              <a:rPr lang="lv-LV" altLang="lv-LV" sz="2400" b="1" dirty="0">
                <a:solidFill>
                  <a:schemeClr val="bg1"/>
                </a:solidFill>
                <a:latin typeface="Century Gothic" panose="020B0502020202020204" pitchFamily="34" charset="0"/>
              </a:rPr>
              <a:t> </a:t>
            </a:r>
            <a:r>
              <a:rPr lang="lv-LV" altLang="lv-LV" sz="2400" b="1" dirty="0" err="1">
                <a:solidFill>
                  <a:schemeClr val="bg1"/>
                </a:solidFill>
                <a:latin typeface="Century Gothic" panose="020B0502020202020204" pitchFamily="34" charset="0"/>
              </a:rPr>
              <a:t>credit</a:t>
            </a:r>
            <a:r>
              <a:rPr lang="lv-LV" altLang="lv-LV" sz="2400" b="1" dirty="0">
                <a:solidFill>
                  <a:schemeClr val="bg1"/>
                </a:solidFill>
                <a:latin typeface="Century Gothic" panose="020B0502020202020204" pitchFamily="34" charset="0"/>
              </a:rPr>
              <a:t> </a:t>
            </a:r>
            <a:r>
              <a:rPr lang="lv-LV" altLang="lv-LV" sz="2400" b="1" dirty="0" err="1" smtClean="0">
                <a:solidFill>
                  <a:schemeClr val="bg1"/>
                </a:solidFill>
                <a:latin typeface="Century Gothic" panose="020B0502020202020204" pitchFamily="34" charset="0"/>
              </a:rPr>
              <a:t>guarantees</a:t>
            </a:r>
            <a:endParaRPr lang="ru-RU" altLang="ru-RU" sz="2400" b="1" dirty="0" smtClean="0">
              <a:solidFill>
                <a:srgbClr val="FFFFFF"/>
              </a:solidFill>
              <a:latin typeface="Century Gothic" panose="020B0502020202020204" pitchFamily="34" charset="0"/>
            </a:endParaRPr>
          </a:p>
        </p:txBody>
      </p:sp>
      <p:grpSp>
        <p:nvGrpSpPr>
          <p:cNvPr id="95235" name="Group 4"/>
          <p:cNvGrpSpPr>
            <a:grpSpLocks/>
          </p:cNvGrpSpPr>
          <p:nvPr/>
        </p:nvGrpSpPr>
        <p:grpSpPr bwMode="auto">
          <a:xfrm>
            <a:off x="1555750" y="2203450"/>
            <a:ext cx="1160463" cy="2468563"/>
            <a:chOff x="1428750" y="3590925"/>
            <a:chExt cx="981075" cy="1827213"/>
          </a:xfrm>
        </p:grpSpPr>
        <p:sp>
          <p:nvSpPr>
            <p:cNvPr id="14" name="AutoShape 17"/>
            <p:cNvSpPr>
              <a:spLocks noChangeArrowheads="1"/>
            </p:cNvSpPr>
            <p:nvPr/>
          </p:nvSpPr>
          <p:spPr bwMode="auto">
            <a:xfrm>
              <a:off x="1428750" y="3590925"/>
              <a:ext cx="981075" cy="1827213"/>
            </a:xfrm>
            <a:prstGeom prst="roundRect">
              <a:avLst>
                <a:gd name="adj" fmla="val 0"/>
              </a:avLst>
            </a:prstGeom>
            <a:noFill/>
            <a:ln w="9525">
              <a:solidFill>
                <a:srgbClr val="7030A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Exporter</a:t>
              </a:r>
              <a:r>
                <a:rPr lang="lv-LV" altLang="lv-LV" sz="1050" b="1" dirty="0" smtClean="0">
                  <a:solidFill>
                    <a:srgbClr val="003A65"/>
                  </a:solidFill>
                  <a:latin typeface="Century Gothic" pitchFamily="34" charset="0"/>
                  <a:ea typeface="ヒラギノ角ゴ Pro W3" pitchFamily="122" charset="-128"/>
                  <a:cs typeface="Arial" pitchFamily="34" charset="0"/>
                </a:rPr>
                <a:t> </a:t>
              </a:r>
              <a:r>
                <a:rPr lang="lv-LV" altLang="lv-LV" sz="1050" b="1" dirty="0" err="1" smtClean="0">
                  <a:solidFill>
                    <a:srgbClr val="003A65"/>
                  </a:solidFill>
                  <a:latin typeface="Century Gothic" pitchFamily="34" charset="0"/>
                  <a:ea typeface="ヒラギノ角ゴ Pro W3" pitchFamily="122" charset="-128"/>
                  <a:cs typeface="Arial" pitchFamily="34" charset="0"/>
                </a:rPr>
                <a:t>submits</a:t>
              </a:r>
              <a:r>
                <a:rPr lang="lv-LV" altLang="lv-LV" sz="1050" b="1" dirty="0" smtClean="0">
                  <a:solidFill>
                    <a:srgbClr val="003A65"/>
                  </a:solidFill>
                  <a:latin typeface="Century Gothic" pitchFamily="34" charset="0"/>
                  <a:ea typeface="ヒラギノ角ゴ Pro W3" pitchFamily="122" charset="-128"/>
                  <a:cs typeface="Arial" pitchFamily="34" charset="0"/>
                </a:rPr>
                <a:t> </a:t>
              </a: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application</a:t>
              </a:r>
              <a:r>
                <a:rPr lang="lv-LV" altLang="lv-LV" sz="1050" b="1" dirty="0" smtClean="0">
                  <a:solidFill>
                    <a:srgbClr val="003A65"/>
                  </a:solidFill>
                  <a:latin typeface="Century Gothic" pitchFamily="34" charset="0"/>
                  <a:ea typeface="ヒラギノ角ゴ Pro W3" pitchFamily="122" charset="-128"/>
                  <a:cs typeface="Arial" pitchFamily="34" charset="0"/>
                </a:rPr>
                <a:t> </a:t>
              </a:r>
              <a:r>
                <a:rPr lang="lv-LV" altLang="lv-LV" sz="1050" b="1" dirty="0" err="1" smtClean="0">
                  <a:solidFill>
                    <a:srgbClr val="003A65"/>
                  </a:solidFill>
                  <a:latin typeface="Century Gothic" pitchFamily="34" charset="0"/>
                  <a:ea typeface="ヒラギノ角ゴ Pro W3" pitchFamily="122" charset="-128"/>
                  <a:cs typeface="Arial" pitchFamily="34" charset="0"/>
                </a:rPr>
                <a:t>for</a:t>
              </a:r>
              <a:r>
                <a:rPr lang="lv-LV" altLang="lv-LV" sz="1050" b="1" dirty="0" smtClean="0">
                  <a:solidFill>
                    <a:srgbClr val="003A65"/>
                  </a:solidFill>
                  <a:latin typeface="Century Gothic" pitchFamily="34" charset="0"/>
                  <a:ea typeface="ヒラギノ角ゴ Pro W3" pitchFamily="122" charset="-128"/>
                  <a:cs typeface="Arial" pitchFamily="34" charset="0"/>
                </a:rPr>
                <a:t> </a:t>
              </a: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Getting</a:t>
              </a:r>
              <a:endParaRPr lang="lv-LV" altLang="lv-LV" sz="1050" b="1" dirty="0" smtClean="0">
                <a:solidFill>
                  <a:srgbClr val="003A65"/>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the</a:t>
              </a:r>
              <a:r>
                <a:rPr lang="lv-LV" altLang="lv-LV" sz="1050" b="1" dirty="0" smtClean="0">
                  <a:solidFill>
                    <a:srgbClr val="003A65"/>
                  </a:solidFill>
                  <a:latin typeface="Century Gothic" pitchFamily="34" charset="0"/>
                  <a:ea typeface="ヒラギノ角ゴ Pro W3" pitchFamily="122" charset="-128"/>
                  <a:cs typeface="Arial" pitchFamily="34" charset="0"/>
                </a:rPr>
                <a:t> </a:t>
              </a:r>
              <a:r>
                <a:rPr lang="lv-LV" altLang="lv-LV" sz="1050" b="1" dirty="0" err="1" smtClean="0">
                  <a:solidFill>
                    <a:srgbClr val="003A65"/>
                  </a:solidFill>
                  <a:latin typeface="Century Gothic" pitchFamily="34" charset="0"/>
                  <a:ea typeface="ヒラギノ角ゴ Pro W3" pitchFamily="122" charset="-128"/>
                  <a:cs typeface="Arial" pitchFamily="34" charset="0"/>
                </a:rPr>
                <a:t>guarantee</a:t>
              </a:r>
              <a:endParaRPr lang="lv-LV" altLang="lv-LV" sz="1050" b="1" dirty="0" smtClean="0">
                <a:solidFill>
                  <a:srgbClr val="003A65"/>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srgbClr val="003A65"/>
                </a:solidFill>
                <a:latin typeface="Century Gothic" pitchFamily="34" charset="0"/>
                <a:ea typeface="ヒラギノ角ゴ Pro W3" pitchFamily="122" charset="-128"/>
                <a:cs typeface="Arial" pitchFamily="34" charset="0"/>
              </a:endParaRPr>
            </a:p>
          </p:txBody>
        </p:sp>
        <p:pic>
          <p:nvPicPr>
            <p:cNvPr id="9525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238" y="3602038"/>
              <a:ext cx="5461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AutoShape 17"/>
          <p:cNvSpPr>
            <a:spLocks noChangeArrowheads="1"/>
          </p:cNvSpPr>
          <p:nvPr/>
        </p:nvSpPr>
        <p:spPr bwMode="auto">
          <a:xfrm>
            <a:off x="209550" y="2554288"/>
            <a:ext cx="817563" cy="1803400"/>
          </a:xfrm>
          <a:prstGeom prst="roundRect">
            <a:avLst>
              <a:gd name="adj" fmla="val 330"/>
            </a:avLst>
          </a:prstGeom>
          <a:noFill/>
          <a:ln w="9525">
            <a:solidFill>
              <a:srgbClr val="003A65"/>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Agreement</a:t>
            </a:r>
            <a:r>
              <a:rPr lang="lv-LV" altLang="lv-LV" sz="1050" b="1" dirty="0" smtClean="0">
                <a:solidFill>
                  <a:srgbClr val="003A65"/>
                </a:solidFill>
                <a:latin typeface="Century Gothic" pitchFamily="34" charset="0"/>
                <a:ea typeface="ヒラギノ角ゴ Pro W3" pitchFamily="122" charset="-128"/>
                <a:cs typeface="Arial" pitchFamily="34" charset="0"/>
              </a:rPr>
              <a:t> </a:t>
            </a: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on</a:t>
            </a:r>
            <a:r>
              <a:rPr lang="lv-LV" altLang="lv-LV" sz="1050" b="1" dirty="0" smtClean="0">
                <a:solidFill>
                  <a:srgbClr val="003A65"/>
                </a:solidFill>
                <a:latin typeface="Century Gothic" pitchFamily="34" charset="0"/>
                <a:ea typeface="ヒラギノ角ゴ Pro W3" pitchFamily="122" charset="-128"/>
                <a:cs typeface="Arial" pitchFamily="34" charset="0"/>
              </a:rPr>
              <a:t> </a:t>
            </a: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deliveries</a:t>
            </a:r>
            <a:endParaRPr lang="lv-LV" altLang="lv-LV" sz="1050" b="1" dirty="0" smtClean="0">
              <a:solidFill>
                <a:srgbClr val="003A65"/>
              </a:solidFill>
              <a:latin typeface="Century Gothic" pitchFamily="34" charset="0"/>
              <a:ea typeface="ヒラギノ角ゴ Pro W3" pitchFamily="122" charset="-128"/>
              <a:cs typeface="Arial" pitchFamily="34" charset="0"/>
            </a:endParaRPr>
          </a:p>
        </p:txBody>
      </p:sp>
      <p:grpSp>
        <p:nvGrpSpPr>
          <p:cNvPr id="95237" name="Group 7"/>
          <p:cNvGrpSpPr>
            <a:grpSpLocks/>
          </p:cNvGrpSpPr>
          <p:nvPr/>
        </p:nvGrpSpPr>
        <p:grpSpPr bwMode="auto">
          <a:xfrm>
            <a:off x="4703763" y="2462213"/>
            <a:ext cx="1112837" cy="1870075"/>
            <a:chOff x="4802188" y="2300288"/>
            <a:chExt cx="773112" cy="1870075"/>
          </a:xfrm>
        </p:grpSpPr>
        <p:sp>
          <p:nvSpPr>
            <p:cNvPr id="17" name="AutoShape 17"/>
            <p:cNvSpPr>
              <a:spLocks noChangeArrowheads="1"/>
            </p:cNvSpPr>
            <p:nvPr/>
          </p:nvSpPr>
          <p:spPr bwMode="auto">
            <a:xfrm>
              <a:off x="4802188" y="2300288"/>
              <a:ext cx="773112" cy="1870075"/>
            </a:xfrm>
            <a:prstGeom prst="roundRect">
              <a:avLst>
                <a:gd name="adj" fmla="val 0"/>
              </a:avLst>
            </a:prstGeom>
            <a:noFill/>
            <a:ln w="9525">
              <a:solidFill>
                <a:srgbClr val="003A65"/>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r>
                <a:rPr lang="lv-LV" altLang="lv-LV" sz="1050" b="1" dirty="0" smtClean="0">
                  <a:solidFill>
                    <a:srgbClr val="003A65"/>
                  </a:solidFill>
                  <a:latin typeface="Century Gothic" pitchFamily="34" charset="0"/>
                  <a:ea typeface="ヒラギノ角ゴ Pro W3" pitchFamily="122" charset="-128"/>
                  <a:cs typeface="Arial" pitchFamily="34" charset="0"/>
                </a:rPr>
                <a:t>ALTUM CC</a:t>
              </a: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and</a:t>
              </a:r>
              <a:r>
                <a:rPr lang="lv-LV" altLang="lv-LV" sz="1050" b="1" dirty="0" smtClean="0">
                  <a:solidFill>
                    <a:srgbClr val="003A65"/>
                  </a:solidFill>
                  <a:latin typeface="Century Gothic" pitchFamily="34" charset="0"/>
                  <a:ea typeface="ヒラギノ角ゴ Pro W3" pitchFamily="122" charset="-128"/>
                  <a:cs typeface="Arial" pitchFamily="34" charset="0"/>
                </a:rPr>
                <a:t> </a:t>
              </a:r>
              <a:r>
                <a:rPr lang="lv-LV" altLang="lv-LV" sz="1050" b="1" dirty="0" err="1" smtClean="0">
                  <a:solidFill>
                    <a:srgbClr val="003A65"/>
                  </a:solidFill>
                  <a:latin typeface="Century Gothic" pitchFamily="34" charset="0"/>
                  <a:ea typeface="ヒラギノ角ゴ Pro W3" pitchFamily="122" charset="-128"/>
                  <a:cs typeface="Arial" pitchFamily="34" charset="0"/>
                </a:rPr>
                <a:t>decision</a:t>
              </a:r>
              <a:endParaRPr lang="lv-LV" altLang="lv-LV" sz="1050" b="1" dirty="0" smtClean="0">
                <a:solidFill>
                  <a:srgbClr val="003A65"/>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r>
                <a:rPr lang="lv-LV" altLang="lv-LV" sz="1050" b="1" dirty="0">
                  <a:solidFill>
                    <a:srgbClr val="003A65"/>
                  </a:solidFill>
                  <a:latin typeface="Century Gothic" pitchFamily="34" charset="0"/>
                  <a:ea typeface="ヒラギノ角ゴ Pro W3" pitchFamily="122" charset="-128"/>
                  <a:cs typeface="Arial" pitchFamily="34" charset="0"/>
                </a:rPr>
                <a:t>t</a:t>
              </a:r>
              <a:r>
                <a:rPr lang="lv-LV" altLang="lv-LV" sz="1050" b="1" dirty="0" smtClean="0">
                  <a:solidFill>
                    <a:srgbClr val="003A65"/>
                  </a:solidFill>
                  <a:latin typeface="Century Gothic" pitchFamily="34" charset="0"/>
                  <a:ea typeface="ヒラギノ角ゴ Pro W3" pitchFamily="122" charset="-128"/>
                  <a:cs typeface="Arial" pitchFamily="34" charset="0"/>
                </a:rPr>
                <a:t>o </a:t>
              </a:r>
              <a:r>
                <a:rPr lang="lv-LV" altLang="lv-LV" sz="1050" b="1" dirty="0" err="1" smtClean="0">
                  <a:solidFill>
                    <a:srgbClr val="003A65"/>
                  </a:solidFill>
                  <a:latin typeface="Century Gothic" pitchFamily="34" charset="0"/>
                  <a:ea typeface="ヒラギノ角ゴ Pro W3" pitchFamily="122" charset="-128"/>
                  <a:cs typeface="Arial" pitchFamily="34" charset="0"/>
                </a:rPr>
                <a:t>issue</a:t>
              </a:r>
              <a:r>
                <a:rPr lang="lv-LV" altLang="lv-LV" sz="1050" b="1" dirty="0" smtClean="0">
                  <a:solidFill>
                    <a:srgbClr val="003A65"/>
                  </a:solidFill>
                  <a:latin typeface="Century Gothic" pitchFamily="34" charset="0"/>
                  <a:ea typeface="ヒラギノ角ゴ Pro W3" pitchFamily="122" charset="-128"/>
                  <a:cs typeface="Arial" pitchFamily="34" charset="0"/>
                </a:rPr>
                <a:t> </a:t>
              </a: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the</a:t>
              </a:r>
              <a:r>
                <a:rPr lang="lv-LV" altLang="lv-LV" sz="1050" b="1" dirty="0" smtClean="0">
                  <a:solidFill>
                    <a:srgbClr val="003A65"/>
                  </a:solidFill>
                  <a:latin typeface="Century Gothic" pitchFamily="34" charset="0"/>
                  <a:ea typeface="ヒラギノ角ゴ Pro W3" pitchFamily="122" charset="-128"/>
                  <a:cs typeface="Arial" pitchFamily="34" charset="0"/>
                </a:rPr>
                <a:t> </a:t>
              </a:r>
              <a:r>
                <a:rPr lang="lv-LV" altLang="lv-LV" sz="1050" b="1" dirty="0" err="1" smtClean="0">
                  <a:solidFill>
                    <a:srgbClr val="003A65"/>
                  </a:solidFill>
                  <a:latin typeface="Century Gothic" pitchFamily="34" charset="0"/>
                  <a:ea typeface="ヒラギノ角ゴ Pro W3" pitchFamily="122" charset="-128"/>
                  <a:cs typeface="Arial" pitchFamily="34" charset="0"/>
                </a:rPr>
                <a:t>guarantee</a:t>
              </a:r>
              <a:endParaRPr lang="lv-LV" altLang="lv-LV" sz="1050" b="1" dirty="0">
                <a:solidFill>
                  <a:srgbClr val="003A65"/>
                </a:solidFill>
                <a:latin typeface="Century Gothic" pitchFamily="34" charset="0"/>
                <a:ea typeface="ヒラギノ角ゴ Pro W3" pitchFamily="122" charset="-128"/>
                <a:cs typeface="Arial" pitchFamily="34" charset="0"/>
              </a:endParaRPr>
            </a:p>
          </p:txBody>
        </p:sp>
        <p:pic>
          <p:nvPicPr>
            <p:cNvPr id="95254"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1888" y="2565400"/>
              <a:ext cx="4921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ounded Rectangle 4"/>
          <p:cNvSpPr/>
          <p:nvPr/>
        </p:nvSpPr>
        <p:spPr>
          <a:xfrm>
            <a:off x="3954463" y="4421188"/>
            <a:ext cx="1031875" cy="287337"/>
          </a:xfrm>
          <a:prstGeom prst="rect">
            <a:avLst/>
          </a:prstGeom>
          <a:noFill/>
        </p:spPr>
        <p:style>
          <a:lnRef idx="0">
            <a:scrgbClr r="0" g="0" b="0"/>
          </a:lnRef>
          <a:fillRef idx="0">
            <a:scrgbClr r="0" g="0" b="0"/>
          </a:fillRef>
          <a:effectRef idx="0">
            <a:scrgbClr r="0" g="0" b="0"/>
          </a:effectRef>
          <a:fontRef idx="minor">
            <a:schemeClr val="lt1"/>
          </a:fontRef>
        </p:style>
        <p:txBody>
          <a:bodyPr lIns="34290" tIns="34290" rIns="34290" bIns="34290" spcCol="1270" anchor="ctr" anchorCtr="1"/>
          <a:lstStyle/>
          <a:p>
            <a:pPr algn="r" defTabSz="400050" fontAlgn="base">
              <a:lnSpc>
                <a:spcPct val="90000"/>
              </a:lnSpc>
              <a:spcBef>
                <a:spcPct val="0"/>
              </a:spcBef>
              <a:spcAft>
                <a:spcPct val="35000"/>
              </a:spcAft>
              <a:defRPr/>
            </a:pPr>
            <a:r>
              <a:rPr lang="lv-LV" sz="1000" dirty="0" err="1" smtClean="0">
                <a:solidFill>
                  <a:srgbClr val="003A65"/>
                </a:solidFill>
                <a:latin typeface="Century Gothic" panose="020B0502020202020204" pitchFamily="34" charset="0"/>
              </a:rPr>
              <a:t>Up</a:t>
            </a:r>
            <a:r>
              <a:rPr lang="lv-LV" sz="1000" dirty="0" smtClean="0">
                <a:solidFill>
                  <a:srgbClr val="003A65"/>
                </a:solidFill>
                <a:latin typeface="Century Gothic" panose="020B0502020202020204" pitchFamily="34" charset="0"/>
              </a:rPr>
              <a:t> to 15 </a:t>
            </a:r>
            <a:r>
              <a:rPr lang="lv-LV" sz="1000" dirty="0" err="1" smtClean="0">
                <a:solidFill>
                  <a:srgbClr val="003A65"/>
                </a:solidFill>
                <a:latin typeface="Century Gothic" panose="020B0502020202020204" pitchFamily="34" charset="0"/>
              </a:rPr>
              <a:t>days</a:t>
            </a:r>
            <a:endParaRPr lang="lv-LV" sz="1000" dirty="0">
              <a:solidFill>
                <a:srgbClr val="003A65"/>
              </a:solidFill>
              <a:latin typeface="Century Gothic" panose="020B0502020202020204" pitchFamily="34" charset="0"/>
            </a:endParaRPr>
          </a:p>
        </p:txBody>
      </p:sp>
      <p:sp>
        <p:nvSpPr>
          <p:cNvPr id="6" name="Right Arrow 5"/>
          <p:cNvSpPr/>
          <p:nvPr/>
        </p:nvSpPr>
        <p:spPr>
          <a:xfrm>
            <a:off x="1127125" y="3422650"/>
            <a:ext cx="287338" cy="280988"/>
          </a:xfrm>
          <a:prstGeom prst="rightArrow">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lv-LV">
              <a:solidFill>
                <a:prstClr val="white"/>
              </a:solidFill>
            </a:endParaRPr>
          </a:p>
        </p:txBody>
      </p:sp>
      <p:sp>
        <p:nvSpPr>
          <p:cNvPr id="27" name="AutoShape 17"/>
          <p:cNvSpPr>
            <a:spLocks noChangeArrowheads="1"/>
          </p:cNvSpPr>
          <p:nvPr/>
        </p:nvSpPr>
        <p:spPr bwMode="auto">
          <a:xfrm>
            <a:off x="7994650" y="2436813"/>
            <a:ext cx="992188" cy="1887537"/>
          </a:xfrm>
          <a:prstGeom prst="roundRect">
            <a:avLst>
              <a:gd name="adj" fmla="val 0"/>
            </a:avLst>
          </a:prstGeom>
          <a:noFill/>
          <a:ln w="9525">
            <a:solidFill>
              <a:srgbClr val="003A65"/>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Deliveries</a:t>
            </a:r>
            <a:r>
              <a:rPr lang="lv-LV" altLang="lv-LV" sz="1050" b="1" dirty="0" smtClean="0">
                <a:solidFill>
                  <a:srgbClr val="003A65"/>
                </a:solidFill>
                <a:latin typeface="Century Gothic" pitchFamily="34" charset="0"/>
                <a:ea typeface="ヒラギノ角ゴ Pro W3" pitchFamily="122" charset="-128"/>
                <a:cs typeface="Arial" pitchFamily="34" charset="0"/>
              </a:rPr>
              <a:t> </a:t>
            </a: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under</a:t>
            </a:r>
            <a:r>
              <a:rPr lang="lv-LV" altLang="lv-LV" sz="1050" b="1" dirty="0" smtClean="0">
                <a:solidFill>
                  <a:srgbClr val="003A65"/>
                </a:solidFill>
                <a:latin typeface="Century Gothic" pitchFamily="34" charset="0"/>
                <a:ea typeface="ヒラギノ角ゴ Pro W3" pitchFamily="122" charset="-128"/>
                <a:cs typeface="Arial" pitchFamily="34" charset="0"/>
              </a:rPr>
              <a:t> </a:t>
            </a:r>
            <a:r>
              <a:rPr lang="lv-LV" altLang="lv-LV" sz="1050" b="1" dirty="0" err="1" smtClean="0">
                <a:solidFill>
                  <a:srgbClr val="003A65"/>
                </a:solidFill>
                <a:latin typeface="Century Gothic" pitchFamily="34" charset="0"/>
                <a:ea typeface="ヒラギノ角ゴ Pro W3" pitchFamily="122" charset="-128"/>
                <a:cs typeface="Arial" pitchFamily="34" charset="0"/>
              </a:rPr>
              <a:t>export</a:t>
            </a:r>
            <a:r>
              <a:rPr lang="lv-LV" altLang="lv-LV" sz="1050" b="1" dirty="0" smtClean="0">
                <a:solidFill>
                  <a:srgbClr val="003A65"/>
                </a:solidFill>
                <a:latin typeface="Century Gothic" pitchFamily="34" charset="0"/>
                <a:ea typeface="ヒラギノ角ゴ Pro W3" pitchFamily="122" charset="-128"/>
                <a:cs typeface="Arial" pitchFamily="34" charset="0"/>
              </a:rPr>
              <a:t> </a:t>
            </a: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guarantee</a:t>
            </a:r>
            <a:r>
              <a:rPr lang="lv-LV" altLang="lv-LV" sz="1050" b="1" dirty="0" smtClean="0">
                <a:solidFill>
                  <a:srgbClr val="003A65"/>
                </a:solidFill>
                <a:latin typeface="Century Gothic" pitchFamily="34" charset="0"/>
                <a:ea typeface="ヒラギノ角ゴ Pro W3" pitchFamily="122" charset="-128"/>
                <a:cs typeface="Arial" pitchFamily="34" charset="0"/>
              </a:rPr>
              <a:t> </a:t>
            </a:r>
          </a:p>
          <a:p>
            <a:pPr algn="ctr" defTabSz="457200" eaLnBrk="1" fontAlgn="base" hangingPunct="1">
              <a:spcBef>
                <a:spcPct val="0"/>
              </a:spcBef>
              <a:spcAft>
                <a:spcPct val="0"/>
              </a:spcAft>
              <a:buFontTx/>
              <a:buNone/>
              <a:defRPr/>
            </a:pPr>
            <a:r>
              <a:rPr lang="lv-LV" altLang="lv-LV" sz="1050" b="1" dirty="0" smtClean="0">
                <a:solidFill>
                  <a:srgbClr val="003A65"/>
                </a:solidFill>
                <a:latin typeface="Century Gothic" pitchFamily="34" charset="0"/>
                <a:ea typeface="ヒラギノ角ゴ Pro W3" pitchFamily="122" charset="-128"/>
                <a:cs typeface="Arial" pitchFamily="34" charset="0"/>
              </a:rPr>
              <a:t>risk </a:t>
            </a:r>
            <a:r>
              <a:rPr lang="lv-LV" altLang="lv-LV" sz="1050" b="1" dirty="0" err="1" smtClean="0">
                <a:solidFill>
                  <a:srgbClr val="003A65"/>
                </a:solidFill>
                <a:latin typeface="Century Gothic" pitchFamily="34" charset="0"/>
                <a:ea typeface="ヒラギノ角ゴ Pro W3" pitchFamily="122" charset="-128"/>
                <a:cs typeface="Arial" pitchFamily="34" charset="0"/>
              </a:rPr>
              <a:t>coverage</a:t>
            </a:r>
            <a:endParaRPr lang="lv-LV" altLang="lv-LV" sz="1050" b="1" dirty="0" smtClean="0">
              <a:solidFill>
                <a:srgbClr val="003A65"/>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p:txBody>
      </p:sp>
      <p:sp>
        <p:nvSpPr>
          <p:cNvPr id="30" name="Right Arrow 29"/>
          <p:cNvSpPr/>
          <p:nvPr/>
        </p:nvSpPr>
        <p:spPr>
          <a:xfrm>
            <a:off x="2716213" y="3409950"/>
            <a:ext cx="285750" cy="282575"/>
          </a:xfrm>
          <a:prstGeom prst="rightArrow">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lv-LV">
              <a:solidFill>
                <a:prstClr val="white"/>
              </a:solidFill>
            </a:endParaRPr>
          </a:p>
        </p:txBody>
      </p:sp>
      <p:sp>
        <p:nvSpPr>
          <p:cNvPr id="31" name="Right Arrow 30"/>
          <p:cNvSpPr/>
          <p:nvPr/>
        </p:nvSpPr>
        <p:spPr>
          <a:xfrm>
            <a:off x="4308475" y="3438525"/>
            <a:ext cx="285750" cy="280988"/>
          </a:xfrm>
          <a:prstGeom prst="rightArrow">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lv-LV">
              <a:solidFill>
                <a:prstClr val="white"/>
              </a:solidFill>
            </a:endParaRPr>
          </a:p>
        </p:txBody>
      </p:sp>
      <p:sp>
        <p:nvSpPr>
          <p:cNvPr id="35" name="Right Arrow 34"/>
          <p:cNvSpPr/>
          <p:nvPr/>
        </p:nvSpPr>
        <p:spPr>
          <a:xfrm>
            <a:off x="5910263" y="3381375"/>
            <a:ext cx="287337" cy="280988"/>
          </a:xfrm>
          <a:prstGeom prst="rightArrow">
            <a:avLst>
              <a:gd name="adj1" fmla="val 50000"/>
              <a:gd name="adj2" fmla="val 19492"/>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lv-LV">
              <a:solidFill>
                <a:prstClr val="white"/>
              </a:solidFill>
            </a:endParaRPr>
          </a:p>
        </p:txBody>
      </p:sp>
      <p:sp>
        <p:nvSpPr>
          <p:cNvPr id="36" name="Right Arrow 35"/>
          <p:cNvSpPr/>
          <p:nvPr/>
        </p:nvSpPr>
        <p:spPr>
          <a:xfrm>
            <a:off x="7597775" y="3381375"/>
            <a:ext cx="287338" cy="282575"/>
          </a:xfrm>
          <a:prstGeom prst="rightArrow">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lv-LV">
              <a:solidFill>
                <a:prstClr val="white"/>
              </a:solidFill>
            </a:endParaRPr>
          </a:p>
        </p:txBody>
      </p:sp>
      <p:sp>
        <p:nvSpPr>
          <p:cNvPr id="34" name="Rounded Rectangle 4"/>
          <p:cNvSpPr/>
          <p:nvPr/>
        </p:nvSpPr>
        <p:spPr>
          <a:xfrm>
            <a:off x="1404938" y="5607050"/>
            <a:ext cx="1030287" cy="471488"/>
          </a:xfrm>
          <a:prstGeom prst="rect">
            <a:avLst/>
          </a:prstGeom>
          <a:noFill/>
        </p:spPr>
        <p:style>
          <a:lnRef idx="0">
            <a:scrgbClr r="0" g="0" b="0"/>
          </a:lnRef>
          <a:fillRef idx="0">
            <a:scrgbClr r="0" g="0" b="0"/>
          </a:fillRef>
          <a:effectRef idx="0">
            <a:scrgbClr r="0" g="0" b="0"/>
          </a:effectRef>
          <a:fontRef idx="minor">
            <a:schemeClr val="lt1"/>
          </a:fontRef>
        </p:style>
        <p:txBody>
          <a:bodyPr lIns="34290" tIns="34290" rIns="34290" bIns="34290" spcCol="1270" anchor="ctr" anchorCtr="1"/>
          <a:lstStyle/>
          <a:p>
            <a:pPr algn="ctr" defTabSz="400050" fontAlgn="base">
              <a:lnSpc>
                <a:spcPct val="90000"/>
              </a:lnSpc>
              <a:spcBef>
                <a:spcPct val="0"/>
              </a:spcBef>
              <a:spcAft>
                <a:spcPct val="35000"/>
              </a:spcAft>
              <a:defRPr/>
            </a:pPr>
            <a:endParaRPr lang="lv-LV" sz="1200" b="1" dirty="0">
              <a:solidFill>
                <a:srgbClr val="0070C0"/>
              </a:solidFill>
              <a:latin typeface="Century Gothic" panose="020B0502020202020204" pitchFamily="34" charset="0"/>
            </a:endParaRPr>
          </a:p>
        </p:txBody>
      </p:sp>
      <p:grpSp>
        <p:nvGrpSpPr>
          <p:cNvPr id="95246" name="Group 8"/>
          <p:cNvGrpSpPr>
            <a:grpSpLocks/>
          </p:cNvGrpSpPr>
          <p:nvPr/>
        </p:nvGrpSpPr>
        <p:grpSpPr bwMode="auto">
          <a:xfrm>
            <a:off x="6334125" y="2389188"/>
            <a:ext cx="1057275" cy="1943100"/>
            <a:chOff x="6330182" y="2300605"/>
            <a:chExt cx="950523" cy="1942307"/>
          </a:xfrm>
        </p:grpSpPr>
        <p:sp>
          <p:nvSpPr>
            <p:cNvPr id="18" name="AutoShape 17"/>
            <p:cNvSpPr>
              <a:spLocks noChangeArrowheads="1"/>
            </p:cNvSpPr>
            <p:nvPr/>
          </p:nvSpPr>
          <p:spPr bwMode="auto">
            <a:xfrm>
              <a:off x="6330182" y="2300605"/>
              <a:ext cx="950523" cy="1942307"/>
            </a:xfrm>
            <a:prstGeom prst="roundRect">
              <a:avLst>
                <a:gd name="adj" fmla="val 0"/>
              </a:avLst>
            </a:prstGeom>
            <a:noFill/>
            <a:ln w="9525">
              <a:solidFill>
                <a:srgbClr val="003A65"/>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Agreement</a:t>
              </a:r>
              <a:r>
                <a:rPr lang="lv-LV" altLang="lv-LV" sz="1050" b="1" dirty="0" smtClean="0">
                  <a:solidFill>
                    <a:srgbClr val="003A65"/>
                  </a:solidFill>
                  <a:latin typeface="Century Gothic" pitchFamily="34" charset="0"/>
                  <a:ea typeface="ヒラギノ角ゴ Pro W3" pitchFamily="122" charset="-128"/>
                  <a:cs typeface="Arial" pitchFamily="34" charset="0"/>
                </a:rPr>
                <a:t> </a:t>
              </a: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signing</a:t>
              </a:r>
              <a:endParaRPr lang="lv-LV" altLang="lv-LV" sz="1050" b="1" dirty="0">
                <a:solidFill>
                  <a:srgbClr val="003A65"/>
                </a:solidFill>
                <a:latin typeface="Century Gothic" pitchFamily="34" charset="0"/>
                <a:ea typeface="ヒラギノ角ゴ Pro W3" pitchFamily="122" charset="-128"/>
                <a:cs typeface="Arial" pitchFamily="34" charset="0"/>
              </a:endParaRPr>
            </a:p>
          </p:txBody>
        </p:sp>
        <p:pic>
          <p:nvPicPr>
            <p:cNvPr id="9525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4950" y="2488466"/>
              <a:ext cx="5667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247" name="Group 10"/>
          <p:cNvGrpSpPr>
            <a:grpSpLocks/>
          </p:cNvGrpSpPr>
          <p:nvPr/>
        </p:nvGrpSpPr>
        <p:grpSpPr bwMode="auto">
          <a:xfrm>
            <a:off x="3094038" y="2487613"/>
            <a:ext cx="1065212" cy="1868487"/>
            <a:chOff x="3094038" y="2325688"/>
            <a:chExt cx="911225" cy="1868487"/>
          </a:xfrm>
        </p:grpSpPr>
        <p:sp>
          <p:nvSpPr>
            <p:cNvPr id="32" name="AutoShape 17"/>
            <p:cNvSpPr>
              <a:spLocks noChangeArrowheads="1"/>
            </p:cNvSpPr>
            <p:nvPr/>
          </p:nvSpPr>
          <p:spPr bwMode="auto">
            <a:xfrm>
              <a:off x="3094038" y="2325688"/>
              <a:ext cx="911225" cy="1868487"/>
            </a:xfrm>
            <a:prstGeom prst="roundRect">
              <a:avLst>
                <a:gd name="adj" fmla="val 0"/>
              </a:avLst>
            </a:prstGeom>
            <a:noFill/>
            <a:ln w="9525">
              <a:solidFill>
                <a:srgbClr val="003A65"/>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endParaRPr lang="lv-LV" altLang="lv-LV" sz="1050" b="1" dirty="0" smtClean="0">
                <a:solidFill>
                  <a:prstClr val="black"/>
                </a:solidFill>
                <a:latin typeface="Century Gothic" pitchFamily="34" charset="0"/>
                <a:ea typeface="ヒラギノ角ゴ Pro W3" pitchFamily="122" charset="-128"/>
                <a:cs typeface="Arial" pitchFamily="34" charset="0"/>
              </a:endParaRPr>
            </a:p>
            <a:p>
              <a:pPr algn="ctr" defTabSz="457200" eaLnBrk="1" fontAlgn="base" hangingPunct="1">
                <a:spcBef>
                  <a:spcPct val="0"/>
                </a:spcBef>
                <a:spcAft>
                  <a:spcPct val="0"/>
                </a:spcAft>
                <a:buFontTx/>
                <a:buNone/>
                <a:defRPr/>
              </a:pPr>
              <a:r>
                <a:rPr lang="lv-LV" altLang="lv-LV" sz="1050" b="1" dirty="0" smtClean="0">
                  <a:solidFill>
                    <a:srgbClr val="003A65"/>
                  </a:solidFill>
                  <a:latin typeface="Century Gothic" pitchFamily="34" charset="0"/>
                  <a:ea typeface="ヒラギノ角ゴ Pro W3" pitchFamily="122" charset="-128"/>
                  <a:cs typeface="Arial" pitchFamily="34" charset="0"/>
                </a:rPr>
                <a:t>ALTUM</a:t>
              </a: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analyses</a:t>
              </a:r>
              <a:r>
                <a:rPr lang="lv-LV" altLang="lv-LV" sz="1050" b="1" dirty="0" smtClean="0">
                  <a:solidFill>
                    <a:srgbClr val="003A65"/>
                  </a:solidFill>
                  <a:latin typeface="Century Gothic" pitchFamily="34" charset="0"/>
                  <a:ea typeface="ヒラギノ角ゴ Pro W3" pitchFamily="122" charset="-128"/>
                  <a:cs typeface="Arial" pitchFamily="34" charset="0"/>
                </a:rPr>
                <a:t> </a:t>
              </a: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the</a:t>
              </a:r>
              <a:r>
                <a:rPr lang="lv-LV" altLang="lv-LV" sz="1050" b="1" dirty="0" smtClean="0">
                  <a:solidFill>
                    <a:srgbClr val="003A65"/>
                  </a:solidFill>
                  <a:latin typeface="Century Gothic" pitchFamily="34" charset="0"/>
                  <a:ea typeface="ヒラギノ角ゴ Pro W3" pitchFamily="122" charset="-128"/>
                  <a:cs typeface="Arial" pitchFamily="34" charset="0"/>
                </a:rPr>
                <a:t> risk </a:t>
              </a:r>
              <a:r>
                <a:rPr lang="lv-LV" altLang="lv-LV" sz="1050" b="1" dirty="0" err="1" smtClean="0">
                  <a:solidFill>
                    <a:srgbClr val="003A65"/>
                  </a:solidFill>
                  <a:latin typeface="Century Gothic" pitchFamily="34" charset="0"/>
                  <a:ea typeface="ヒラギノ角ゴ Pro W3" pitchFamily="122" charset="-128"/>
                  <a:cs typeface="Arial" pitchFamily="34" charset="0"/>
                </a:rPr>
                <a:t>of</a:t>
              </a:r>
              <a:r>
                <a:rPr lang="lv-LV" altLang="lv-LV" sz="1050" b="1" dirty="0" smtClean="0">
                  <a:solidFill>
                    <a:srgbClr val="003A65"/>
                  </a:solidFill>
                  <a:latin typeface="Century Gothic" pitchFamily="34" charset="0"/>
                  <a:ea typeface="ヒラギノ角ゴ Pro W3" pitchFamily="122" charset="-128"/>
                  <a:cs typeface="Arial" pitchFamily="34" charset="0"/>
                </a:rPr>
                <a:t> </a:t>
              </a:r>
            </a:p>
            <a:p>
              <a:pPr algn="ctr" defTabSz="457200" eaLnBrk="1" fontAlgn="base" hangingPunct="1">
                <a:spcBef>
                  <a:spcPct val="0"/>
                </a:spcBef>
                <a:spcAft>
                  <a:spcPct val="0"/>
                </a:spcAft>
                <a:buFontTx/>
                <a:buNone/>
                <a:defRPr/>
              </a:pPr>
              <a:r>
                <a:rPr lang="lv-LV" altLang="lv-LV" sz="1050" b="1" dirty="0" err="1" smtClean="0">
                  <a:solidFill>
                    <a:srgbClr val="003A65"/>
                  </a:solidFill>
                  <a:latin typeface="Century Gothic" pitchFamily="34" charset="0"/>
                  <a:ea typeface="ヒラギノ角ゴ Pro W3" pitchFamily="122" charset="-128"/>
                  <a:cs typeface="Arial" pitchFamily="34" charset="0"/>
                </a:rPr>
                <a:t>foreign</a:t>
              </a:r>
              <a:r>
                <a:rPr lang="lv-LV" altLang="lv-LV" sz="1050" b="1" dirty="0" smtClean="0">
                  <a:solidFill>
                    <a:srgbClr val="003A65"/>
                  </a:solidFill>
                  <a:latin typeface="Century Gothic" pitchFamily="34" charset="0"/>
                  <a:ea typeface="ヒラギノ角ゴ Pro W3" pitchFamily="122" charset="-128"/>
                  <a:cs typeface="Arial" pitchFamily="34" charset="0"/>
                </a:rPr>
                <a:t> </a:t>
              </a:r>
              <a:r>
                <a:rPr lang="lv-LV" altLang="lv-LV" sz="1050" b="1" dirty="0" err="1" smtClean="0">
                  <a:solidFill>
                    <a:srgbClr val="003A65"/>
                  </a:solidFill>
                  <a:latin typeface="Century Gothic" pitchFamily="34" charset="0"/>
                  <a:ea typeface="ヒラギノ角ゴ Pro W3" pitchFamily="122" charset="-128"/>
                  <a:cs typeface="Arial" pitchFamily="34" charset="0"/>
                </a:rPr>
                <a:t>buyer</a:t>
              </a:r>
              <a:r>
                <a:rPr lang="lv-LV" altLang="lv-LV" sz="1050" b="1" dirty="0" smtClean="0">
                  <a:solidFill>
                    <a:srgbClr val="003A65"/>
                  </a:solidFill>
                  <a:latin typeface="Century Gothic" pitchFamily="34" charset="0"/>
                  <a:ea typeface="ヒラギノ角ゴ Pro W3" pitchFamily="122" charset="-128"/>
                  <a:cs typeface="Arial" pitchFamily="34" charset="0"/>
                </a:rPr>
                <a:t> </a:t>
              </a:r>
              <a:endParaRPr lang="lv-LV" altLang="lv-LV" sz="1050" b="1" dirty="0">
                <a:solidFill>
                  <a:srgbClr val="003A65"/>
                </a:solidFill>
                <a:latin typeface="Century Gothic" pitchFamily="34" charset="0"/>
                <a:ea typeface="ヒラギノ角ゴ Pro W3" pitchFamily="122" charset="-128"/>
                <a:cs typeface="Arial" pitchFamily="34" charset="0"/>
              </a:endParaRPr>
            </a:p>
          </p:txBody>
        </p:sp>
        <p:pic>
          <p:nvPicPr>
            <p:cNvPr id="9525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9317" y="2512499"/>
              <a:ext cx="560666" cy="592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524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63" y="2781300"/>
            <a:ext cx="5667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9498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8002" name="TextBox 1"/>
          <p:cNvSpPr txBox="1">
            <a:spLocks noChangeArrowheads="1"/>
          </p:cNvSpPr>
          <p:nvPr/>
        </p:nvSpPr>
        <p:spPr bwMode="auto">
          <a:xfrm>
            <a:off x="323527" y="116633"/>
            <a:ext cx="86208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entury Gothic"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entury Gothic"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entury Gothic"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9pPr>
          </a:lstStyle>
          <a:p>
            <a:pPr defTabSz="457200" eaLnBrk="1" fontAlgn="base" hangingPunct="1">
              <a:spcBef>
                <a:spcPct val="0"/>
              </a:spcBef>
              <a:spcAft>
                <a:spcPct val="0"/>
              </a:spcAft>
              <a:buFont typeface="Arial" pitchFamily="34" charset="0"/>
              <a:buNone/>
            </a:pPr>
            <a:r>
              <a:rPr lang="lv-LV" altLang="lv-LV" sz="2200" b="1" dirty="0">
                <a:solidFill>
                  <a:srgbClr val="FFFFFF"/>
                </a:solidFill>
              </a:rPr>
              <a:t>ALTUM </a:t>
            </a:r>
            <a:r>
              <a:rPr lang="lv-LV" altLang="lv-LV" sz="2200" b="1" dirty="0" err="1">
                <a:solidFill>
                  <a:srgbClr val="FFFFFF"/>
                </a:solidFill>
              </a:rPr>
              <a:t>support</a:t>
            </a:r>
            <a:r>
              <a:rPr lang="lv-LV" altLang="lv-LV" sz="2200" b="1" dirty="0">
                <a:solidFill>
                  <a:srgbClr val="FFFFFF"/>
                </a:solidFill>
              </a:rPr>
              <a:t> </a:t>
            </a:r>
            <a:r>
              <a:rPr lang="lv-LV" altLang="lv-LV" sz="2200" b="1" dirty="0" err="1">
                <a:solidFill>
                  <a:srgbClr val="FFFFFF"/>
                </a:solidFill>
              </a:rPr>
              <a:t>for</a:t>
            </a:r>
            <a:r>
              <a:rPr lang="lv-LV" altLang="lv-LV" sz="2200" b="1" dirty="0">
                <a:solidFill>
                  <a:srgbClr val="FFFFFF"/>
                </a:solidFill>
              </a:rPr>
              <a:t> start-</a:t>
            </a:r>
            <a:r>
              <a:rPr lang="lv-LV" altLang="lv-LV" sz="2200" b="1" dirty="0" err="1">
                <a:solidFill>
                  <a:srgbClr val="FFFFFF"/>
                </a:solidFill>
              </a:rPr>
              <a:t>ups</a:t>
            </a:r>
            <a:endParaRPr lang="lv-LV" altLang="lv-LV" sz="2200" b="1" dirty="0">
              <a:solidFill>
                <a:srgbClr val="FFFFFF"/>
              </a:solidFill>
            </a:endParaRPr>
          </a:p>
        </p:txBody>
      </p:sp>
      <p:sp>
        <p:nvSpPr>
          <p:cNvPr id="128009" name="Rectangle 3"/>
          <p:cNvSpPr>
            <a:spLocks noChangeArrowheads="1"/>
          </p:cNvSpPr>
          <p:nvPr/>
        </p:nvSpPr>
        <p:spPr bwMode="auto">
          <a:xfrm>
            <a:off x="1187625" y="4803916"/>
            <a:ext cx="2016225" cy="506388"/>
          </a:xfrm>
          <a:prstGeom prst="rect">
            <a:avLst/>
          </a:prstGeom>
          <a:solidFill>
            <a:srgbClr val="00AC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spcBef>
                <a:spcPct val="20000"/>
              </a:spcBef>
              <a:buFont typeface="Arial" pitchFamily="34" charset="0"/>
              <a:buChar char="•"/>
              <a:defRPr sz="3200">
                <a:solidFill>
                  <a:schemeClr val="tx1"/>
                </a:solidFill>
                <a:latin typeface="Century Gothic"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entury Gothic"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entury Gothic"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9pPr>
          </a:lstStyle>
          <a:p>
            <a:pPr algn="ctr" eaLnBrk="1" fontAlgn="base" hangingPunct="1">
              <a:spcBef>
                <a:spcPct val="0"/>
              </a:spcBef>
              <a:spcAft>
                <a:spcPct val="0"/>
              </a:spcAft>
              <a:buFontTx/>
              <a:buNone/>
            </a:pPr>
            <a:r>
              <a:rPr lang="lv-LV" altLang="lv-LV" sz="1600" b="1" cap="all">
                <a:solidFill>
                  <a:srgbClr val="FFFFFF"/>
                </a:solidFill>
                <a:cs typeface="Times New Roman" pitchFamily="18" charset="0"/>
              </a:rPr>
              <a:t>Non-financial</a:t>
            </a:r>
            <a:endParaRPr lang="lv-LV" altLang="lv-LV" sz="1600" b="1" cap="all">
              <a:solidFill>
                <a:srgbClr val="FFFFFF"/>
              </a:solidFill>
              <a:latin typeface="Arial" pitchFamily="34" charset="0"/>
              <a:cs typeface="Arial" pitchFamily="34" charset="0"/>
            </a:endParaRPr>
          </a:p>
        </p:txBody>
      </p:sp>
      <p:sp>
        <p:nvSpPr>
          <p:cNvPr id="128010" name="Rectangle 4"/>
          <p:cNvSpPr>
            <a:spLocks noChangeArrowheads="1"/>
          </p:cNvSpPr>
          <p:nvPr/>
        </p:nvSpPr>
        <p:spPr bwMode="auto">
          <a:xfrm>
            <a:off x="1168552" y="3654120"/>
            <a:ext cx="2035298" cy="522058"/>
          </a:xfrm>
          <a:prstGeom prst="rect">
            <a:avLst/>
          </a:prstGeom>
          <a:solidFill>
            <a:srgbClr val="00AC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spcBef>
                <a:spcPct val="20000"/>
              </a:spcBef>
              <a:buFont typeface="Arial" pitchFamily="34" charset="0"/>
              <a:buChar char="•"/>
              <a:defRPr sz="3200">
                <a:solidFill>
                  <a:schemeClr val="tx1"/>
                </a:solidFill>
                <a:latin typeface="Century Gothic"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entury Gothic"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entury Gothic"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9pPr>
          </a:lstStyle>
          <a:p>
            <a:pPr algn="ctr" eaLnBrk="1" fontAlgn="base" hangingPunct="1">
              <a:spcBef>
                <a:spcPct val="0"/>
              </a:spcBef>
              <a:spcAft>
                <a:spcPct val="0"/>
              </a:spcAft>
              <a:buFontTx/>
              <a:buNone/>
            </a:pPr>
            <a:r>
              <a:rPr lang="lv-LV" altLang="lv-LV" sz="1600" b="1">
                <a:solidFill>
                  <a:srgbClr val="FFFFFF"/>
                </a:solidFill>
                <a:cs typeface="Times New Roman" pitchFamily="18" charset="0"/>
              </a:rPr>
              <a:t>VENTURE CAPITAL</a:t>
            </a:r>
            <a:endParaRPr lang="lv-LV" altLang="lv-LV" sz="1600" b="1">
              <a:solidFill>
                <a:srgbClr val="FFFFFF"/>
              </a:solidFill>
              <a:latin typeface="Arial" pitchFamily="34" charset="0"/>
              <a:cs typeface="Arial" pitchFamily="34" charset="0"/>
            </a:endParaRPr>
          </a:p>
        </p:txBody>
      </p:sp>
      <p:sp>
        <p:nvSpPr>
          <p:cNvPr id="128012" name="Rectangle 8"/>
          <p:cNvSpPr>
            <a:spLocks noChangeArrowheads="1"/>
          </p:cNvSpPr>
          <p:nvPr/>
        </p:nvSpPr>
        <p:spPr bwMode="auto">
          <a:xfrm>
            <a:off x="1187138" y="2474981"/>
            <a:ext cx="2016713" cy="459060"/>
          </a:xfrm>
          <a:prstGeom prst="rect">
            <a:avLst/>
          </a:prstGeom>
          <a:solidFill>
            <a:srgbClr val="00AC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spcBef>
                <a:spcPct val="20000"/>
              </a:spcBef>
              <a:buFont typeface="Arial" pitchFamily="34" charset="0"/>
              <a:buChar char="•"/>
              <a:defRPr sz="3200">
                <a:solidFill>
                  <a:schemeClr val="tx1"/>
                </a:solidFill>
                <a:latin typeface="Century Gothic"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entury Gothic"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entury Gothic"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9pPr>
          </a:lstStyle>
          <a:p>
            <a:pPr algn="ctr" eaLnBrk="1" fontAlgn="base" hangingPunct="1">
              <a:spcBef>
                <a:spcPct val="0"/>
              </a:spcBef>
              <a:spcAft>
                <a:spcPct val="0"/>
              </a:spcAft>
              <a:buFontTx/>
              <a:buNone/>
            </a:pPr>
            <a:r>
              <a:rPr lang="lv-LV" altLang="lv-LV" sz="1600" b="1">
                <a:solidFill>
                  <a:srgbClr val="FFFFFF"/>
                </a:solidFill>
                <a:cs typeface="Times New Roman" pitchFamily="18" charset="0"/>
              </a:rPr>
              <a:t>LOANS</a:t>
            </a:r>
            <a:endParaRPr lang="lv-LV" altLang="lv-LV" sz="1600" b="1">
              <a:solidFill>
                <a:srgbClr val="FFFFFF"/>
              </a:solidFill>
              <a:latin typeface="Arial" pitchFamily="34" charset="0"/>
              <a:cs typeface="Arial" pitchFamily="34" charset="0"/>
            </a:endParaRPr>
          </a:p>
        </p:txBody>
      </p:sp>
      <p:sp>
        <p:nvSpPr>
          <p:cNvPr id="128025" name="Rectangle 30"/>
          <p:cNvSpPr>
            <a:spLocks noChangeArrowheads="1"/>
          </p:cNvSpPr>
          <p:nvPr/>
        </p:nvSpPr>
        <p:spPr bwMode="auto">
          <a:xfrm>
            <a:off x="1" y="8440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entury Gothic"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entury Gothic"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entury Gothic"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9pPr>
          </a:lstStyle>
          <a:p>
            <a:pPr eaLnBrk="1" fontAlgn="base" hangingPunct="1">
              <a:spcBef>
                <a:spcPct val="0"/>
              </a:spcBef>
              <a:spcAft>
                <a:spcPct val="0"/>
              </a:spcAft>
              <a:buFontTx/>
              <a:buNone/>
            </a:pPr>
            <a:endParaRPr lang="lv-LV" altLang="lv-LV" sz="1800">
              <a:solidFill>
                <a:srgbClr val="000000"/>
              </a:solidFill>
            </a:endParaRPr>
          </a:p>
        </p:txBody>
      </p:sp>
      <p:sp>
        <p:nvSpPr>
          <p:cNvPr id="39" name="Rectangle 11"/>
          <p:cNvSpPr>
            <a:spLocks noChangeArrowheads="1"/>
          </p:cNvSpPr>
          <p:nvPr/>
        </p:nvSpPr>
        <p:spPr bwMode="auto">
          <a:xfrm>
            <a:off x="4985321" y="2233734"/>
            <a:ext cx="3979168" cy="87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ts val="400"/>
              </a:spcAft>
              <a:buFont typeface="Arial" pitchFamily="34" charset="0"/>
              <a:buNone/>
            </a:pPr>
            <a:r>
              <a:rPr lang="lv-LV" altLang="lv-LV" sz="1400" dirty="0" err="1">
                <a:solidFill>
                  <a:srgbClr val="00467F"/>
                </a:solidFill>
                <a:latin typeface="Century Gothic" pitchFamily="34" charset="0"/>
                <a:ea typeface="ヒラギノ角ゴ Pro W3"/>
                <a:cs typeface="Times New Roman" pitchFamily="18" charset="0"/>
              </a:rPr>
              <a:t>Loans</a:t>
            </a:r>
            <a:endParaRPr lang="lv-LV" altLang="lv-LV" sz="1400" dirty="0">
              <a:solidFill>
                <a:srgbClr val="00467F"/>
              </a:solidFill>
              <a:latin typeface="Century Gothic" pitchFamily="34" charset="0"/>
              <a:ea typeface="ヒラギノ角ゴ Pro W3"/>
              <a:cs typeface="Times New Roman" pitchFamily="18" charset="0"/>
            </a:endParaRPr>
          </a:p>
          <a:p>
            <a:pPr eaLnBrk="1" fontAlgn="base" hangingPunct="1">
              <a:spcBef>
                <a:spcPct val="0"/>
              </a:spcBef>
              <a:spcAft>
                <a:spcPts val="400"/>
              </a:spcAft>
              <a:buFont typeface="Arial" pitchFamily="34" charset="0"/>
              <a:buNone/>
            </a:pPr>
            <a:r>
              <a:rPr lang="lv-LV" altLang="lv-LV" sz="1400" dirty="0" err="1">
                <a:solidFill>
                  <a:srgbClr val="00467F"/>
                </a:solidFill>
                <a:latin typeface="Century Gothic" pitchFamily="34" charset="0"/>
                <a:ea typeface="ヒラギノ角ゴ Pro W3"/>
                <a:cs typeface="Times New Roman" pitchFamily="18" charset="0"/>
              </a:rPr>
              <a:t>Consultations</a:t>
            </a:r>
            <a:endParaRPr lang="lv-LV" altLang="lv-LV" sz="1400" dirty="0">
              <a:solidFill>
                <a:srgbClr val="00467F"/>
              </a:solidFill>
              <a:latin typeface="Century Gothic" pitchFamily="34" charset="0"/>
              <a:ea typeface="ヒラギノ角ゴ Pro W3"/>
              <a:cs typeface="Times New Roman" pitchFamily="18" charset="0"/>
            </a:endParaRPr>
          </a:p>
          <a:p>
            <a:pPr eaLnBrk="1" fontAlgn="base" hangingPunct="1">
              <a:spcBef>
                <a:spcPct val="0"/>
              </a:spcBef>
              <a:spcAft>
                <a:spcPts val="400"/>
              </a:spcAft>
              <a:buFont typeface="Arial" pitchFamily="34" charset="0"/>
              <a:buNone/>
            </a:pPr>
            <a:r>
              <a:rPr lang="lv-LV" altLang="lv-LV" sz="1400" dirty="0" err="1">
                <a:solidFill>
                  <a:srgbClr val="00467F"/>
                </a:solidFill>
                <a:latin typeface="Century Gothic" pitchFamily="34" charset="0"/>
                <a:ea typeface="ヒラギノ角ゴ Pro W3"/>
                <a:cs typeface="Times New Roman" pitchFamily="18" charset="0"/>
              </a:rPr>
              <a:t>Support</a:t>
            </a:r>
            <a:r>
              <a:rPr lang="lv-LV" altLang="lv-LV" sz="1400" dirty="0">
                <a:solidFill>
                  <a:srgbClr val="00467F"/>
                </a:solidFill>
                <a:latin typeface="Century Gothic" pitchFamily="34" charset="0"/>
                <a:ea typeface="ヒラギノ角ゴ Pro W3"/>
                <a:cs typeface="Times New Roman" pitchFamily="18" charset="0"/>
              </a:rPr>
              <a:t> </a:t>
            </a:r>
            <a:r>
              <a:rPr lang="lv-LV" altLang="lv-LV" sz="1400" dirty="0" err="1">
                <a:solidFill>
                  <a:srgbClr val="00467F"/>
                </a:solidFill>
                <a:latin typeface="Century Gothic" pitchFamily="34" charset="0"/>
                <a:ea typeface="ヒラギノ角ゴ Pro W3"/>
                <a:cs typeface="Times New Roman" pitchFamily="18" charset="0"/>
              </a:rPr>
              <a:t>in</a:t>
            </a:r>
            <a:r>
              <a:rPr lang="lv-LV" altLang="lv-LV" sz="1400" dirty="0">
                <a:solidFill>
                  <a:srgbClr val="00467F"/>
                </a:solidFill>
                <a:latin typeface="Century Gothic" pitchFamily="34" charset="0"/>
                <a:ea typeface="ヒラギノ角ゴ Pro W3"/>
                <a:cs typeface="Times New Roman" pitchFamily="18" charset="0"/>
              </a:rPr>
              <a:t> </a:t>
            </a:r>
            <a:r>
              <a:rPr lang="lv-LV" altLang="lv-LV" sz="1400" dirty="0" err="1">
                <a:solidFill>
                  <a:srgbClr val="00467F"/>
                </a:solidFill>
                <a:latin typeface="Century Gothic" pitchFamily="34" charset="0"/>
                <a:ea typeface="ヒラギノ角ゴ Pro W3"/>
                <a:cs typeface="Times New Roman" pitchFamily="18" charset="0"/>
              </a:rPr>
              <a:t>business</a:t>
            </a:r>
            <a:r>
              <a:rPr lang="lv-LV" altLang="lv-LV" sz="1400" dirty="0">
                <a:solidFill>
                  <a:srgbClr val="00467F"/>
                </a:solidFill>
                <a:latin typeface="Century Gothic" pitchFamily="34" charset="0"/>
                <a:ea typeface="ヒラギノ角ゴ Pro W3"/>
                <a:cs typeface="Times New Roman" pitchFamily="18" charset="0"/>
              </a:rPr>
              <a:t> </a:t>
            </a:r>
            <a:r>
              <a:rPr lang="lv-LV" altLang="lv-LV" sz="1400" dirty="0" err="1">
                <a:solidFill>
                  <a:srgbClr val="00467F"/>
                </a:solidFill>
                <a:latin typeface="Century Gothic" pitchFamily="34" charset="0"/>
                <a:ea typeface="ヒラギノ角ゴ Pro W3"/>
                <a:cs typeface="Times New Roman" pitchFamily="18" charset="0"/>
              </a:rPr>
              <a:t>planning</a:t>
            </a:r>
            <a:endParaRPr lang="lv-LV" altLang="lv-LV" sz="1400" dirty="0">
              <a:solidFill>
                <a:srgbClr val="00467F"/>
              </a:solidFill>
              <a:latin typeface="Century Gothic" pitchFamily="34" charset="0"/>
              <a:ea typeface="ヒラギノ角ゴ Pro W3"/>
              <a:cs typeface="Times New Roman" pitchFamily="18" charset="0"/>
            </a:endParaRPr>
          </a:p>
          <a:p>
            <a:pPr eaLnBrk="1" fontAlgn="base" hangingPunct="1">
              <a:spcBef>
                <a:spcPct val="0"/>
              </a:spcBef>
              <a:spcAft>
                <a:spcPts val="400"/>
              </a:spcAft>
              <a:buFont typeface="Arial" pitchFamily="34" charset="0"/>
              <a:buNone/>
            </a:pPr>
            <a:r>
              <a:rPr lang="lv-LV" altLang="lv-LV" sz="1400" dirty="0" err="1">
                <a:solidFill>
                  <a:srgbClr val="1F497D"/>
                </a:solidFill>
                <a:latin typeface="Century Gothic" pitchFamily="34" charset="0"/>
                <a:ea typeface="ヒラギノ角ゴ Pro W3"/>
                <a:cs typeface="Times New Roman" pitchFamily="18" charset="0"/>
              </a:rPr>
              <a:t>Trainings</a:t>
            </a:r>
            <a:endParaRPr lang="lv-LV" altLang="lv-LV" sz="1400" dirty="0">
              <a:solidFill>
                <a:srgbClr val="1F497D"/>
              </a:solidFill>
              <a:latin typeface="Century Gothic" pitchFamily="34" charset="0"/>
              <a:ea typeface="ヒラギノ角ゴ Pro W3"/>
              <a:cs typeface="Times New Roman" pitchFamily="18" charset="0"/>
            </a:endParaRPr>
          </a:p>
        </p:txBody>
      </p:sp>
      <p:sp>
        <p:nvSpPr>
          <p:cNvPr id="40" name="Rectangle 11"/>
          <p:cNvSpPr>
            <a:spLocks noChangeArrowheads="1"/>
          </p:cNvSpPr>
          <p:nvPr/>
        </p:nvSpPr>
        <p:spPr bwMode="auto">
          <a:xfrm>
            <a:off x="4952951" y="3670358"/>
            <a:ext cx="3979168" cy="54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ts val="400"/>
              </a:spcAft>
              <a:buFont typeface="Arial" pitchFamily="34" charset="0"/>
              <a:buNone/>
            </a:pPr>
            <a:r>
              <a:rPr lang="lv-LV" altLang="lv-LV" sz="1400" dirty="0">
                <a:solidFill>
                  <a:srgbClr val="00467F"/>
                </a:solidFill>
                <a:latin typeface="Century Gothic" pitchFamily="34" charset="0"/>
                <a:ea typeface="ヒラギノ角ゴ Pro W3"/>
                <a:cs typeface="Times New Roman" pitchFamily="18" charset="0"/>
              </a:rPr>
              <a:t>Investments </a:t>
            </a:r>
            <a:r>
              <a:rPr lang="lv-LV" altLang="lv-LV" sz="1400" dirty="0" err="1">
                <a:solidFill>
                  <a:srgbClr val="00467F"/>
                </a:solidFill>
                <a:latin typeface="Century Gothic" pitchFamily="34" charset="0"/>
                <a:ea typeface="ヒラギノ角ゴ Pro W3"/>
                <a:cs typeface="Times New Roman" pitchFamily="18" charset="0"/>
              </a:rPr>
              <a:t>for</a:t>
            </a:r>
            <a:r>
              <a:rPr lang="lv-LV" altLang="lv-LV" sz="1400" dirty="0">
                <a:solidFill>
                  <a:srgbClr val="00467F"/>
                </a:solidFill>
                <a:latin typeface="Century Gothic" pitchFamily="34" charset="0"/>
                <a:ea typeface="ヒラギノ角ゴ Pro W3"/>
                <a:cs typeface="Times New Roman" pitchFamily="18" charset="0"/>
              </a:rPr>
              <a:t> </a:t>
            </a:r>
            <a:r>
              <a:rPr lang="lv-LV" altLang="lv-LV" sz="1400" dirty="0" err="1">
                <a:solidFill>
                  <a:srgbClr val="00467F"/>
                </a:solidFill>
                <a:latin typeface="Century Gothic" pitchFamily="34" charset="0"/>
                <a:ea typeface="ヒラギノ角ゴ Pro W3"/>
                <a:cs typeface="Times New Roman" pitchFamily="18" charset="0"/>
              </a:rPr>
              <a:t>early</a:t>
            </a:r>
            <a:r>
              <a:rPr lang="lv-LV" altLang="lv-LV" sz="1400" dirty="0">
                <a:solidFill>
                  <a:srgbClr val="00467F"/>
                </a:solidFill>
                <a:latin typeface="Century Gothic" pitchFamily="34" charset="0"/>
                <a:ea typeface="ヒラギノ角ゴ Pro W3"/>
                <a:cs typeface="Times New Roman" pitchFamily="18" charset="0"/>
              </a:rPr>
              <a:t> </a:t>
            </a:r>
            <a:r>
              <a:rPr lang="lv-LV" altLang="lv-LV" sz="1400" dirty="0" err="1">
                <a:solidFill>
                  <a:srgbClr val="00467F"/>
                </a:solidFill>
                <a:latin typeface="Century Gothic" pitchFamily="34" charset="0"/>
                <a:ea typeface="ヒラギノ角ゴ Pro W3"/>
                <a:cs typeface="Times New Roman" pitchFamily="18" charset="0"/>
              </a:rPr>
              <a:t>stages</a:t>
            </a:r>
            <a:r>
              <a:rPr lang="lv-LV" altLang="lv-LV" sz="1400" dirty="0">
                <a:solidFill>
                  <a:srgbClr val="00467F"/>
                </a:solidFill>
                <a:latin typeface="Century Gothic" pitchFamily="34" charset="0"/>
                <a:ea typeface="ヒラギノ角ゴ Pro W3"/>
                <a:cs typeface="Times New Roman" pitchFamily="18" charset="0"/>
              </a:rPr>
              <a:t> </a:t>
            </a:r>
            <a:r>
              <a:rPr lang="lv-LV" altLang="lv-LV" sz="1400" dirty="0" err="1">
                <a:solidFill>
                  <a:srgbClr val="00467F"/>
                </a:solidFill>
                <a:latin typeface="Century Gothic" pitchFamily="34" charset="0"/>
                <a:ea typeface="ヒラギノ角ゴ Pro W3"/>
                <a:cs typeface="Times New Roman" pitchFamily="18" charset="0"/>
              </a:rPr>
              <a:t>of</a:t>
            </a:r>
            <a:r>
              <a:rPr lang="lv-LV" altLang="lv-LV" sz="1400" dirty="0">
                <a:solidFill>
                  <a:srgbClr val="00467F"/>
                </a:solidFill>
                <a:latin typeface="Century Gothic" pitchFamily="34" charset="0"/>
                <a:ea typeface="ヒラギノ角ゴ Pro W3"/>
                <a:cs typeface="Times New Roman" pitchFamily="18" charset="0"/>
              </a:rPr>
              <a:t> </a:t>
            </a:r>
            <a:r>
              <a:rPr lang="lv-LV" altLang="lv-LV" sz="1400" dirty="0" err="1">
                <a:solidFill>
                  <a:srgbClr val="00467F"/>
                </a:solidFill>
                <a:latin typeface="Century Gothic" pitchFamily="34" charset="0"/>
                <a:ea typeface="ヒラギノ角ゴ Pro W3"/>
                <a:cs typeface="Times New Roman" pitchFamily="18" charset="0"/>
              </a:rPr>
              <a:t>development</a:t>
            </a:r>
            <a:endParaRPr lang="lv-LV" altLang="lv-LV" sz="1400" dirty="0">
              <a:solidFill>
                <a:srgbClr val="00467F"/>
              </a:solidFill>
              <a:latin typeface="Century Gothic" pitchFamily="34" charset="0"/>
              <a:ea typeface="ヒラギノ角ゴ Pro W3"/>
              <a:cs typeface="Times New Roman" pitchFamily="18" charset="0"/>
            </a:endParaRPr>
          </a:p>
          <a:p>
            <a:pPr eaLnBrk="1" fontAlgn="base" hangingPunct="1">
              <a:spcBef>
                <a:spcPct val="0"/>
              </a:spcBef>
              <a:spcAft>
                <a:spcPts val="400"/>
              </a:spcAft>
              <a:buFont typeface="Arial" pitchFamily="34" charset="0"/>
              <a:buNone/>
            </a:pPr>
            <a:r>
              <a:rPr lang="lv-LV" altLang="lv-LV" sz="1400" dirty="0" err="1">
                <a:solidFill>
                  <a:srgbClr val="00467F"/>
                </a:solidFill>
                <a:latin typeface="Century Gothic" pitchFamily="34" charset="0"/>
                <a:ea typeface="ヒラギノ角ゴ Pro W3"/>
                <a:cs typeface="Times New Roman" pitchFamily="18" charset="0"/>
              </a:rPr>
              <a:t>Mentoring</a:t>
            </a:r>
            <a:r>
              <a:rPr lang="lv-LV" altLang="lv-LV" sz="1400" dirty="0">
                <a:solidFill>
                  <a:srgbClr val="00467F"/>
                </a:solidFill>
                <a:latin typeface="Century Gothic" pitchFamily="34" charset="0"/>
                <a:ea typeface="ヒラギノ角ゴ Pro W3"/>
                <a:cs typeface="Times New Roman" pitchFamily="18" charset="0"/>
              </a:rPr>
              <a:t> </a:t>
            </a:r>
            <a:r>
              <a:rPr lang="lv-LV" altLang="lv-LV" sz="1400" dirty="0" err="1">
                <a:solidFill>
                  <a:srgbClr val="00467F"/>
                </a:solidFill>
                <a:latin typeface="Century Gothic" pitchFamily="34" charset="0"/>
                <a:ea typeface="ヒラギノ角ゴ Pro W3"/>
                <a:cs typeface="Times New Roman" pitchFamily="18" charset="0"/>
              </a:rPr>
              <a:t>and</a:t>
            </a:r>
            <a:r>
              <a:rPr lang="lv-LV" altLang="lv-LV" sz="1400" dirty="0">
                <a:solidFill>
                  <a:srgbClr val="00467F"/>
                </a:solidFill>
                <a:latin typeface="Century Gothic" pitchFamily="34" charset="0"/>
                <a:ea typeface="ヒラギノ角ゴ Pro W3"/>
                <a:cs typeface="Times New Roman" pitchFamily="18" charset="0"/>
              </a:rPr>
              <a:t> </a:t>
            </a:r>
            <a:r>
              <a:rPr lang="lv-LV" altLang="lv-LV" sz="1400" dirty="0" err="1">
                <a:solidFill>
                  <a:srgbClr val="00467F"/>
                </a:solidFill>
                <a:latin typeface="Century Gothic" pitchFamily="34" charset="0"/>
                <a:ea typeface="ヒラギノ角ゴ Pro W3"/>
                <a:cs typeface="Times New Roman" pitchFamily="18" charset="0"/>
              </a:rPr>
              <a:t>knowledge</a:t>
            </a:r>
            <a:endParaRPr lang="lv-LV" altLang="lv-LV" sz="1400" dirty="0">
              <a:solidFill>
                <a:srgbClr val="00467F"/>
              </a:solidFill>
              <a:latin typeface="Century Gothic" pitchFamily="34" charset="0"/>
              <a:ea typeface="ヒラギノ角ゴ Pro W3"/>
              <a:cs typeface="Times New Roman" pitchFamily="18" charset="0"/>
            </a:endParaRPr>
          </a:p>
        </p:txBody>
      </p:sp>
      <p:sp>
        <p:nvSpPr>
          <p:cNvPr id="41" name="Rectangle 11"/>
          <p:cNvSpPr>
            <a:spLocks noChangeArrowheads="1"/>
          </p:cNvSpPr>
          <p:nvPr/>
        </p:nvSpPr>
        <p:spPr bwMode="auto">
          <a:xfrm>
            <a:off x="4952951" y="4791996"/>
            <a:ext cx="3979168" cy="68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ts val="400"/>
              </a:spcAft>
              <a:buFont typeface="Arial" pitchFamily="34" charset="0"/>
              <a:buNone/>
            </a:pPr>
            <a:r>
              <a:rPr lang="lv-LV" altLang="lv-LV" sz="1400" dirty="0">
                <a:solidFill>
                  <a:srgbClr val="00467F"/>
                </a:solidFill>
                <a:latin typeface="Century Gothic" pitchFamily="34" charset="0"/>
                <a:ea typeface="ヒラギノ角ゴ Pro W3"/>
                <a:cs typeface="Times New Roman" pitchFamily="18" charset="0"/>
              </a:rPr>
              <a:t>LabsofLatvia.com</a:t>
            </a:r>
          </a:p>
          <a:p>
            <a:pPr eaLnBrk="1" fontAlgn="base" hangingPunct="1">
              <a:spcBef>
                <a:spcPct val="0"/>
              </a:spcBef>
              <a:spcAft>
                <a:spcPts val="400"/>
              </a:spcAft>
              <a:buFont typeface="Arial" pitchFamily="34" charset="0"/>
              <a:buNone/>
            </a:pPr>
            <a:r>
              <a:rPr lang="lv-LV" altLang="lv-LV" sz="1400" dirty="0">
                <a:solidFill>
                  <a:srgbClr val="00467F"/>
                </a:solidFill>
                <a:latin typeface="Century Gothic" pitchFamily="34" charset="0"/>
                <a:ea typeface="ヒラギノ角ゴ Pro W3"/>
                <a:cs typeface="Times New Roman" pitchFamily="18" charset="0"/>
              </a:rPr>
              <a:t>Start-</a:t>
            </a:r>
            <a:r>
              <a:rPr lang="lv-LV" altLang="lv-LV" sz="1400" dirty="0" err="1">
                <a:solidFill>
                  <a:srgbClr val="00467F"/>
                </a:solidFill>
                <a:latin typeface="Century Gothic" pitchFamily="34" charset="0"/>
                <a:ea typeface="ヒラギノ角ゴ Pro W3"/>
                <a:cs typeface="Times New Roman" pitchFamily="18" charset="0"/>
              </a:rPr>
              <a:t>up</a:t>
            </a:r>
            <a:r>
              <a:rPr lang="lv-LV" altLang="lv-LV" sz="1400" dirty="0">
                <a:solidFill>
                  <a:srgbClr val="00467F"/>
                </a:solidFill>
                <a:latin typeface="Century Gothic" pitchFamily="34" charset="0"/>
                <a:ea typeface="ヒラギノ角ゴ Pro W3"/>
                <a:cs typeface="Times New Roman" pitchFamily="18" charset="0"/>
              </a:rPr>
              <a:t> </a:t>
            </a:r>
            <a:r>
              <a:rPr lang="lv-LV" altLang="lv-LV" sz="1400" dirty="0" err="1">
                <a:solidFill>
                  <a:srgbClr val="00467F"/>
                </a:solidFill>
                <a:latin typeface="Century Gothic" pitchFamily="34" charset="0"/>
                <a:ea typeface="ヒラギノ角ゴ Pro W3"/>
                <a:cs typeface="Times New Roman" pitchFamily="18" charset="0"/>
              </a:rPr>
              <a:t>events</a:t>
            </a:r>
            <a:endParaRPr lang="lv-LV" altLang="lv-LV" sz="1400" dirty="0">
              <a:solidFill>
                <a:srgbClr val="00467F"/>
              </a:solidFill>
              <a:latin typeface="Century Gothic" pitchFamily="34" charset="0"/>
              <a:ea typeface="ヒラギノ角ゴ Pro W3"/>
              <a:cs typeface="Times New Roman" pitchFamily="18" charset="0"/>
            </a:endParaRPr>
          </a:p>
          <a:p>
            <a:pPr eaLnBrk="1" fontAlgn="base" hangingPunct="1">
              <a:spcBef>
                <a:spcPct val="0"/>
              </a:spcBef>
              <a:spcAft>
                <a:spcPts val="400"/>
              </a:spcAft>
              <a:buFont typeface="Arial" pitchFamily="34" charset="0"/>
              <a:buNone/>
            </a:pPr>
            <a:r>
              <a:rPr lang="lv-LV" altLang="lv-LV" sz="1400" dirty="0" err="1">
                <a:solidFill>
                  <a:srgbClr val="00467F"/>
                </a:solidFill>
                <a:latin typeface="Century Gothic" pitchFamily="34" charset="0"/>
                <a:ea typeface="ヒラギノ角ゴ Pro W3"/>
                <a:cs typeface="Times New Roman" pitchFamily="18" charset="0"/>
              </a:rPr>
              <a:t>Information</a:t>
            </a:r>
            <a:r>
              <a:rPr lang="lv-LV" altLang="lv-LV" sz="1400" dirty="0">
                <a:solidFill>
                  <a:srgbClr val="00467F"/>
                </a:solidFill>
                <a:latin typeface="Century Gothic" pitchFamily="34" charset="0"/>
                <a:ea typeface="ヒラギノ角ゴ Pro W3"/>
                <a:cs typeface="Times New Roman" pitchFamily="18" charset="0"/>
              </a:rPr>
              <a:t> </a:t>
            </a:r>
            <a:r>
              <a:rPr lang="lv-LV" altLang="lv-LV" sz="1400" dirty="0" err="1">
                <a:solidFill>
                  <a:srgbClr val="00467F"/>
                </a:solidFill>
                <a:latin typeface="Century Gothic" pitchFamily="34" charset="0"/>
                <a:ea typeface="ヒラギノ角ゴ Pro W3"/>
                <a:cs typeface="Times New Roman" pitchFamily="18" charset="0"/>
              </a:rPr>
              <a:t>and</a:t>
            </a:r>
            <a:r>
              <a:rPr lang="lv-LV" altLang="lv-LV" sz="1400" dirty="0">
                <a:solidFill>
                  <a:srgbClr val="00467F"/>
                </a:solidFill>
                <a:latin typeface="Century Gothic" pitchFamily="34" charset="0"/>
                <a:ea typeface="ヒラギノ角ゴ Pro W3"/>
                <a:cs typeface="Times New Roman" pitchFamily="18" charset="0"/>
              </a:rPr>
              <a:t> </a:t>
            </a:r>
            <a:r>
              <a:rPr lang="lv-LV" altLang="lv-LV" sz="1400" dirty="0" err="1">
                <a:solidFill>
                  <a:srgbClr val="00467F"/>
                </a:solidFill>
                <a:latin typeface="Century Gothic" pitchFamily="34" charset="0"/>
                <a:ea typeface="ヒラギノ角ゴ Pro W3"/>
                <a:cs typeface="Times New Roman" pitchFamily="18" charset="0"/>
              </a:rPr>
              <a:t>knowledge</a:t>
            </a:r>
            <a:endParaRPr lang="lv-LV" altLang="lv-LV" sz="1400" dirty="0">
              <a:solidFill>
                <a:srgbClr val="00467F"/>
              </a:solidFill>
              <a:latin typeface="Century Gothic" pitchFamily="34" charset="0"/>
              <a:ea typeface="ヒラギノ角ゴ Pro W3"/>
              <a:cs typeface="Times New Roman" pitchFamily="18" charset="0"/>
            </a:endParaRPr>
          </a:p>
          <a:p>
            <a:pPr eaLnBrk="1" fontAlgn="base" hangingPunct="1">
              <a:spcBef>
                <a:spcPct val="0"/>
              </a:spcBef>
              <a:spcAft>
                <a:spcPts val="400"/>
              </a:spcAft>
              <a:buFont typeface="Arial" pitchFamily="34" charset="0"/>
              <a:buNone/>
            </a:pPr>
            <a:r>
              <a:rPr lang="lv-LV" altLang="lv-LV" sz="1400" dirty="0" err="1">
                <a:solidFill>
                  <a:srgbClr val="00467F"/>
                </a:solidFill>
                <a:latin typeface="Century Gothic" pitchFamily="34" charset="0"/>
                <a:ea typeface="ヒラギノ角ゴ Pro W3"/>
                <a:cs typeface="Times New Roman" pitchFamily="18" charset="0"/>
              </a:rPr>
              <a:t>Networking</a:t>
            </a:r>
            <a:r>
              <a:rPr lang="lv-LV" altLang="lv-LV" sz="1400" dirty="0">
                <a:solidFill>
                  <a:srgbClr val="00467F"/>
                </a:solidFill>
                <a:latin typeface="Century Gothic" pitchFamily="34" charset="0"/>
                <a:ea typeface="ヒラギノ角ゴ Pro W3"/>
                <a:cs typeface="Times New Roman" pitchFamily="18" charset="0"/>
              </a:rPr>
              <a:t> </a:t>
            </a:r>
            <a:r>
              <a:rPr lang="lv-LV" altLang="lv-LV" sz="1400" dirty="0" err="1">
                <a:solidFill>
                  <a:srgbClr val="00467F"/>
                </a:solidFill>
                <a:latin typeface="Century Gothic" pitchFamily="34" charset="0"/>
                <a:ea typeface="ヒラギノ角ゴ Pro W3"/>
                <a:cs typeface="Times New Roman" pitchFamily="18" charset="0"/>
              </a:rPr>
              <a:t>and</a:t>
            </a:r>
            <a:r>
              <a:rPr lang="lv-LV" altLang="lv-LV" sz="1400" dirty="0">
                <a:solidFill>
                  <a:srgbClr val="00467F"/>
                </a:solidFill>
                <a:latin typeface="Century Gothic" pitchFamily="34" charset="0"/>
                <a:ea typeface="ヒラギノ角ゴ Pro W3"/>
                <a:cs typeface="Times New Roman" pitchFamily="18" charset="0"/>
              </a:rPr>
              <a:t> investors</a:t>
            </a:r>
          </a:p>
        </p:txBody>
      </p:sp>
      <p:sp>
        <p:nvSpPr>
          <p:cNvPr id="42" name="Right Arrow 2"/>
          <p:cNvSpPr>
            <a:spLocks noChangeArrowheads="1"/>
          </p:cNvSpPr>
          <p:nvPr/>
        </p:nvSpPr>
        <p:spPr bwMode="auto">
          <a:xfrm>
            <a:off x="3806205" y="2537892"/>
            <a:ext cx="622300" cy="397524"/>
          </a:xfrm>
          <a:prstGeom prst="rightArrow">
            <a:avLst>
              <a:gd name="adj1" fmla="val 50000"/>
              <a:gd name="adj2" fmla="val 49618"/>
            </a:avLst>
          </a:prstGeom>
          <a:solidFill>
            <a:schemeClr val="bg1">
              <a:lumMod val="75000"/>
            </a:schemeClr>
          </a:solidFill>
          <a:ln w="19050" algn="ctr">
            <a:noFill/>
            <a:round/>
            <a:headEnd type="none" w="sm" len="sm"/>
            <a:tailEnd type="none" w="sm" len="sm"/>
          </a:ln>
        </p:spPr>
        <p:txBody>
          <a:bodyPr/>
          <a:lstStyle>
            <a:lvl1pPr defTabSz="457200" eaLnBrk="0" hangingPunct="0">
              <a:spcBef>
                <a:spcPct val="20000"/>
              </a:spcBef>
              <a:buFont typeface="Arial" pitchFamily="34" charset="0"/>
              <a:buChar char="•"/>
              <a:defRPr sz="3200">
                <a:solidFill>
                  <a:schemeClr val="tx1"/>
                </a:solidFill>
                <a:latin typeface="Century Gothic" pitchFamily="34" charset="0"/>
                <a:ea typeface="ヒラギノ角ゴ Pro W3"/>
                <a:cs typeface="ヒラギノ角ゴ Pro W3"/>
              </a:defRPr>
            </a:lvl1pPr>
            <a:lvl2pPr marL="742950" indent="-285750" defTabSz="457200" eaLnBrk="0" hangingPunct="0">
              <a:spcBef>
                <a:spcPct val="20000"/>
              </a:spcBef>
              <a:buFont typeface="Arial" pitchFamily="34" charset="0"/>
              <a:buChar char="–"/>
              <a:defRPr sz="2800">
                <a:solidFill>
                  <a:schemeClr val="tx1"/>
                </a:solidFill>
                <a:latin typeface="Century Gothic" pitchFamily="34" charset="0"/>
                <a:ea typeface="ヒラギノ角ゴ Pro W3"/>
                <a:cs typeface="ヒラギノ角ゴ Pro W3"/>
              </a:defRPr>
            </a:lvl2pPr>
            <a:lvl3pPr marL="1143000" indent="-228600" defTabSz="457200" eaLnBrk="0" hangingPunct="0">
              <a:spcBef>
                <a:spcPct val="20000"/>
              </a:spcBef>
              <a:buFont typeface="Arial" pitchFamily="34" charset="0"/>
              <a:buChar char="•"/>
              <a:defRPr sz="2400">
                <a:solidFill>
                  <a:schemeClr val="tx1"/>
                </a:solidFill>
                <a:latin typeface="Century Gothic" pitchFamily="34" charset="0"/>
                <a:ea typeface="ヒラギノ角ゴ Pro W3"/>
                <a:cs typeface="ヒラギノ角ゴ Pro W3"/>
              </a:defRPr>
            </a:lvl3pPr>
            <a:lvl4pPr marL="1600200" indent="-228600" defTabSz="457200" eaLnBrk="0" hangingPunct="0">
              <a:spcBef>
                <a:spcPct val="20000"/>
              </a:spcBef>
              <a:buFont typeface="Arial" pitchFamily="34" charset="0"/>
              <a:buChar char="–"/>
              <a:defRPr sz="2000">
                <a:solidFill>
                  <a:schemeClr val="tx1"/>
                </a:solidFill>
                <a:latin typeface="Century Gothic" pitchFamily="34" charset="0"/>
                <a:ea typeface="ヒラギノ角ゴ Pro W3"/>
                <a:cs typeface="ヒラギノ角ゴ Pro W3"/>
              </a:defRPr>
            </a:lvl4pPr>
            <a:lvl5pPr marL="2057400" indent="-228600" defTabSz="457200" eaLnBrk="0" hangingPunct="0">
              <a:spcBef>
                <a:spcPct val="20000"/>
              </a:spcBef>
              <a:buFont typeface="Arial" pitchFamily="34" charset="0"/>
              <a:buChar char="»"/>
              <a:defRPr sz="2000">
                <a:solidFill>
                  <a:schemeClr val="tx1"/>
                </a:solidFill>
                <a:latin typeface="Century Gothic"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a:cs typeface="ヒラギノ角ゴ Pro W3"/>
              </a:defRPr>
            </a:lvl9pPr>
          </a:lstStyle>
          <a:p>
            <a:pPr algn="ctr" eaLnBrk="1" hangingPunct="1">
              <a:spcBef>
                <a:spcPct val="0"/>
              </a:spcBef>
              <a:buFontTx/>
              <a:buNone/>
              <a:defRPr/>
            </a:pPr>
            <a:endParaRPr lang="lv-LV" altLang="lv-LV" sz="1800">
              <a:solidFill>
                <a:srgbClr val="000000"/>
              </a:solidFill>
              <a:cs typeface="Arial" pitchFamily="34" charset="0"/>
            </a:endParaRPr>
          </a:p>
        </p:txBody>
      </p:sp>
      <p:sp>
        <p:nvSpPr>
          <p:cNvPr id="43" name="Right Arrow 2"/>
          <p:cNvSpPr>
            <a:spLocks noChangeArrowheads="1"/>
          </p:cNvSpPr>
          <p:nvPr/>
        </p:nvSpPr>
        <p:spPr bwMode="auto">
          <a:xfrm>
            <a:off x="3812689" y="3716387"/>
            <a:ext cx="622300" cy="397524"/>
          </a:xfrm>
          <a:prstGeom prst="rightArrow">
            <a:avLst>
              <a:gd name="adj1" fmla="val 50000"/>
              <a:gd name="adj2" fmla="val 49618"/>
            </a:avLst>
          </a:prstGeom>
          <a:solidFill>
            <a:schemeClr val="bg1">
              <a:lumMod val="75000"/>
            </a:schemeClr>
          </a:solidFill>
          <a:ln w="19050" algn="ctr">
            <a:noFill/>
            <a:round/>
            <a:headEnd type="none" w="sm" len="sm"/>
            <a:tailEnd type="none" w="sm" len="sm"/>
          </a:ln>
        </p:spPr>
        <p:txBody>
          <a:bodyPr/>
          <a:lstStyle>
            <a:lvl1pPr defTabSz="457200" eaLnBrk="0" hangingPunct="0">
              <a:spcBef>
                <a:spcPct val="20000"/>
              </a:spcBef>
              <a:buFont typeface="Arial" pitchFamily="34" charset="0"/>
              <a:buChar char="•"/>
              <a:defRPr sz="3200">
                <a:solidFill>
                  <a:schemeClr val="tx1"/>
                </a:solidFill>
                <a:latin typeface="Century Gothic" pitchFamily="34" charset="0"/>
                <a:ea typeface="ヒラギノ角ゴ Pro W3"/>
                <a:cs typeface="ヒラギノ角ゴ Pro W3"/>
              </a:defRPr>
            </a:lvl1pPr>
            <a:lvl2pPr marL="742950" indent="-285750" defTabSz="457200" eaLnBrk="0" hangingPunct="0">
              <a:spcBef>
                <a:spcPct val="20000"/>
              </a:spcBef>
              <a:buFont typeface="Arial" pitchFamily="34" charset="0"/>
              <a:buChar char="–"/>
              <a:defRPr sz="2800">
                <a:solidFill>
                  <a:schemeClr val="tx1"/>
                </a:solidFill>
                <a:latin typeface="Century Gothic" pitchFamily="34" charset="0"/>
                <a:ea typeface="ヒラギノ角ゴ Pro W3"/>
                <a:cs typeface="ヒラギノ角ゴ Pro W3"/>
              </a:defRPr>
            </a:lvl2pPr>
            <a:lvl3pPr marL="1143000" indent="-228600" defTabSz="457200" eaLnBrk="0" hangingPunct="0">
              <a:spcBef>
                <a:spcPct val="20000"/>
              </a:spcBef>
              <a:buFont typeface="Arial" pitchFamily="34" charset="0"/>
              <a:buChar char="•"/>
              <a:defRPr sz="2400">
                <a:solidFill>
                  <a:schemeClr val="tx1"/>
                </a:solidFill>
                <a:latin typeface="Century Gothic" pitchFamily="34" charset="0"/>
                <a:ea typeface="ヒラギノ角ゴ Pro W3"/>
                <a:cs typeface="ヒラギノ角ゴ Pro W3"/>
              </a:defRPr>
            </a:lvl3pPr>
            <a:lvl4pPr marL="1600200" indent="-228600" defTabSz="457200" eaLnBrk="0" hangingPunct="0">
              <a:spcBef>
                <a:spcPct val="20000"/>
              </a:spcBef>
              <a:buFont typeface="Arial" pitchFamily="34" charset="0"/>
              <a:buChar char="–"/>
              <a:defRPr sz="2000">
                <a:solidFill>
                  <a:schemeClr val="tx1"/>
                </a:solidFill>
                <a:latin typeface="Century Gothic" pitchFamily="34" charset="0"/>
                <a:ea typeface="ヒラギノ角ゴ Pro W3"/>
                <a:cs typeface="ヒラギノ角ゴ Pro W3"/>
              </a:defRPr>
            </a:lvl4pPr>
            <a:lvl5pPr marL="2057400" indent="-228600" defTabSz="457200" eaLnBrk="0" hangingPunct="0">
              <a:spcBef>
                <a:spcPct val="20000"/>
              </a:spcBef>
              <a:buFont typeface="Arial" pitchFamily="34" charset="0"/>
              <a:buChar char="»"/>
              <a:defRPr sz="2000">
                <a:solidFill>
                  <a:schemeClr val="tx1"/>
                </a:solidFill>
                <a:latin typeface="Century Gothic"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a:cs typeface="ヒラギノ角ゴ Pro W3"/>
              </a:defRPr>
            </a:lvl9pPr>
          </a:lstStyle>
          <a:p>
            <a:pPr algn="ctr" eaLnBrk="1" hangingPunct="1">
              <a:spcBef>
                <a:spcPct val="0"/>
              </a:spcBef>
              <a:buFontTx/>
              <a:buNone/>
              <a:defRPr/>
            </a:pPr>
            <a:endParaRPr lang="lv-LV" altLang="lv-LV" sz="1800">
              <a:solidFill>
                <a:srgbClr val="000000"/>
              </a:solidFill>
              <a:cs typeface="Arial" pitchFamily="34" charset="0"/>
            </a:endParaRPr>
          </a:p>
        </p:txBody>
      </p:sp>
      <p:sp>
        <p:nvSpPr>
          <p:cNvPr id="44" name="Right Arrow 2"/>
          <p:cNvSpPr>
            <a:spLocks noChangeArrowheads="1"/>
          </p:cNvSpPr>
          <p:nvPr/>
        </p:nvSpPr>
        <p:spPr bwMode="auto">
          <a:xfrm>
            <a:off x="3806205" y="4914223"/>
            <a:ext cx="622300" cy="397524"/>
          </a:xfrm>
          <a:prstGeom prst="rightArrow">
            <a:avLst>
              <a:gd name="adj1" fmla="val 50000"/>
              <a:gd name="adj2" fmla="val 49618"/>
            </a:avLst>
          </a:prstGeom>
          <a:solidFill>
            <a:schemeClr val="bg1">
              <a:lumMod val="75000"/>
            </a:schemeClr>
          </a:solidFill>
          <a:ln w="19050" algn="ctr">
            <a:noFill/>
            <a:round/>
            <a:headEnd type="none" w="sm" len="sm"/>
            <a:tailEnd type="none" w="sm" len="sm"/>
          </a:ln>
        </p:spPr>
        <p:txBody>
          <a:bodyPr/>
          <a:lstStyle>
            <a:lvl1pPr defTabSz="457200" eaLnBrk="0" hangingPunct="0">
              <a:spcBef>
                <a:spcPct val="20000"/>
              </a:spcBef>
              <a:buFont typeface="Arial" pitchFamily="34" charset="0"/>
              <a:buChar char="•"/>
              <a:defRPr sz="3200">
                <a:solidFill>
                  <a:schemeClr val="tx1"/>
                </a:solidFill>
                <a:latin typeface="Century Gothic" pitchFamily="34" charset="0"/>
                <a:ea typeface="ヒラギノ角ゴ Pro W3"/>
                <a:cs typeface="ヒラギノ角ゴ Pro W3"/>
              </a:defRPr>
            </a:lvl1pPr>
            <a:lvl2pPr marL="742950" indent="-285750" defTabSz="457200" eaLnBrk="0" hangingPunct="0">
              <a:spcBef>
                <a:spcPct val="20000"/>
              </a:spcBef>
              <a:buFont typeface="Arial" pitchFamily="34" charset="0"/>
              <a:buChar char="–"/>
              <a:defRPr sz="2800">
                <a:solidFill>
                  <a:schemeClr val="tx1"/>
                </a:solidFill>
                <a:latin typeface="Century Gothic" pitchFamily="34" charset="0"/>
                <a:ea typeface="ヒラギノ角ゴ Pro W3"/>
                <a:cs typeface="ヒラギノ角ゴ Pro W3"/>
              </a:defRPr>
            </a:lvl2pPr>
            <a:lvl3pPr marL="1143000" indent="-228600" defTabSz="457200" eaLnBrk="0" hangingPunct="0">
              <a:spcBef>
                <a:spcPct val="20000"/>
              </a:spcBef>
              <a:buFont typeface="Arial" pitchFamily="34" charset="0"/>
              <a:buChar char="•"/>
              <a:defRPr sz="2400">
                <a:solidFill>
                  <a:schemeClr val="tx1"/>
                </a:solidFill>
                <a:latin typeface="Century Gothic" pitchFamily="34" charset="0"/>
                <a:ea typeface="ヒラギノ角ゴ Pro W3"/>
                <a:cs typeface="ヒラギノ角ゴ Pro W3"/>
              </a:defRPr>
            </a:lvl3pPr>
            <a:lvl4pPr marL="1600200" indent="-228600" defTabSz="457200" eaLnBrk="0" hangingPunct="0">
              <a:spcBef>
                <a:spcPct val="20000"/>
              </a:spcBef>
              <a:buFont typeface="Arial" pitchFamily="34" charset="0"/>
              <a:buChar char="–"/>
              <a:defRPr sz="2000">
                <a:solidFill>
                  <a:schemeClr val="tx1"/>
                </a:solidFill>
                <a:latin typeface="Century Gothic" pitchFamily="34" charset="0"/>
                <a:ea typeface="ヒラギノ角ゴ Pro W3"/>
                <a:cs typeface="ヒラギノ角ゴ Pro W3"/>
              </a:defRPr>
            </a:lvl4pPr>
            <a:lvl5pPr marL="2057400" indent="-228600" defTabSz="457200" eaLnBrk="0" hangingPunct="0">
              <a:spcBef>
                <a:spcPct val="20000"/>
              </a:spcBef>
              <a:buFont typeface="Arial" pitchFamily="34" charset="0"/>
              <a:buChar char="»"/>
              <a:defRPr sz="2000">
                <a:solidFill>
                  <a:schemeClr val="tx1"/>
                </a:solidFill>
                <a:latin typeface="Century Gothic"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a:cs typeface="ヒラギノ角ゴ Pro W3"/>
              </a:defRPr>
            </a:lvl9pPr>
          </a:lstStyle>
          <a:p>
            <a:pPr algn="ctr" eaLnBrk="1" hangingPunct="1">
              <a:spcBef>
                <a:spcPct val="0"/>
              </a:spcBef>
              <a:buFontTx/>
              <a:buNone/>
              <a:defRPr/>
            </a:pPr>
            <a:endParaRPr lang="lv-LV" altLang="lv-LV" sz="1800">
              <a:solidFill>
                <a:srgbClr val="000000"/>
              </a:solidFill>
              <a:cs typeface="Arial" pitchFamily="34" charset="0"/>
            </a:endParaRPr>
          </a:p>
        </p:txBody>
      </p:sp>
    </p:spTree>
    <p:extLst>
      <p:ext uri="{BB962C8B-B14F-4D97-AF65-F5344CB8AC3E}">
        <p14:creationId xmlns:p14="http://schemas.microsoft.com/office/powerpoint/2010/main" val="49169970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5778" name="TextBox 1"/>
          <p:cNvSpPr txBox="1">
            <a:spLocks noChangeArrowheads="1"/>
          </p:cNvSpPr>
          <p:nvPr/>
        </p:nvSpPr>
        <p:spPr bwMode="auto">
          <a:xfrm>
            <a:off x="395288" y="188640"/>
            <a:ext cx="6841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defTabSz="457200" fontAlgn="base">
              <a:spcBef>
                <a:spcPct val="0"/>
              </a:spcBef>
              <a:spcAft>
                <a:spcPct val="0"/>
              </a:spcAft>
              <a:buFontTx/>
              <a:buNone/>
            </a:pPr>
            <a:r>
              <a:rPr lang="lv-LV" altLang="lv-LV" sz="2400" b="1" dirty="0" smtClean="0">
                <a:solidFill>
                  <a:srgbClr val="FFFFFF"/>
                </a:solidFill>
                <a:latin typeface="Century Gothic" panose="020B0502020202020204" pitchFamily="34" charset="0"/>
              </a:rPr>
              <a:t>ALTUM </a:t>
            </a:r>
            <a:r>
              <a:rPr lang="lv-LV" altLang="lv-LV" sz="2400" b="1" dirty="0" err="1" smtClean="0">
                <a:solidFill>
                  <a:srgbClr val="FFFFFF"/>
                </a:solidFill>
                <a:latin typeface="Century Gothic" panose="020B0502020202020204" pitchFamily="34" charset="0"/>
              </a:rPr>
              <a:t>for</a:t>
            </a:r>
            <a:r>
              <a:rPr lang="lv-LV" altLang="lv-LV" sz="2400" b="1" dirty="0" smtClean="0">
                <a:solidFill>
                  <a:srgbClr val="FFFFFF"/>
                </a:solidFill>
                <a:latin typeface="Century Gothic" panose="020B0502020202020204" pitchFamily="34" charset="0"/>
              </a:rPr>
              <a:t> start-</a:t>
            </a:r>
            <a:r>
              <a:rPr lang="lv-LV" altLang="lv-LV" sz="2400" b="1" dirty="0" err="1" smtClean="0">
                <a:solidFill>
                  <a:srgbClr val="FFFFFF"/>
                </a:solidFill>
                <a:latin typeface="Century Gothic" panose="020B0502020202020204" pitchFamily="34" charset="0"/>
              </a:rPr>
              <a:t>ups</a:t>
            </a:r>
            <a:endParaRPr lang="en-US" altLang="lv-LV" sz="2400" b="1" dirty="0" smtClean="0">
              <a:solidFill>
                <a:srgbClr val="FFFFFF"/>
              </a:solidFill>
              <a:latin typeface="Century Gothic" panose="020B0502020202020204" pitchFamily="34" charset="0"/>
            </a:endParaRPr>
          </a:p>
        </p:txBody>
      </p:sp>
      <p:sp>
        <p:nvSpPr>
          <p:cNvPr id="113668" name="Text Placeholder 5"/>
          <p:cNvSpPr txBox="1">
            <a:spLocks/>
          </p:cNvSpPr>
          <p:nvPr/>
        </p:nvSpPr>
        <p:spPr bwMode="auto">
          <a:xfrm>
            <a:off x="395288" y="1254125"/>
            <a:ext cx="445135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9pPr>
          </a:lstStyle>
          <a:p>
            <a:pPr marL="342900" indent="-342900" fontAlgn="base">
              <a:spcAft>
                <a:spcPct val="0"/>
              </a:spcAft>
              <a:buFont typeface="Wingdings" panose="05000000000000000000" pitchFamily="2" charset="2"/>
              <a:buChar char="§"/>
              <a:defRPr/>
            </a:pPr>
            <a:r>
              <a:rPr lang="lv-LV" altLang="lv-LV" sz="2000" dirty="0" smtClean="0">
                <a:solidFill>
                  <a:srgbClr val="003A65"/>
                </a:solidFill>
                <a:latin typeface="Arial"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Loan</a:t>
            </a:r>
            <a:endParaRPr lang="lv-LV" altLang="lv-LV" sz="1800" dirty="0" smtClean="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500" dirty="0" err="1" smtClean="0">
                <a:solidFill>
                  <a:srgbClr val="003A65"/>
                </a:solidFill>
                <a:latin typeface="Century Gothic" pitchFamily="34" charset="0"/>
                <a:cs typeface="Arial" pitchFamily="34" charset="0"/>
              </a:rPr>
              <a:t>up</a:t>
            </a:r>
            <a:r>
              <a:rPr lang="lv-LV" altLang="lv-LV" sz="1500" dirty="0" smtClean="0">
                <a:solidFill>
                  <a:srgbClr val="003A65"/>
                </a:solidFill>
                <a:latin typeface="Century Gothic" pitchFamily="34" charset="0"/>
                <a:cs typeface="Arial" pitchFamily="34" charset="0"/>
              </a:rPr>
              <a:t> to EUR 77 000</a:t>
            </a:r>
          </a:p>
          <a:p>
            <a:pPr lvl="1" fontAlgn="base">
              <a:spcAft>
                <a:spcPct val="0"/>
              </a:spcAft>
              <a:buClr>
                <a:srgbClr val="00B4D1"/>
              </a:buClr>
              <a:buFont typeface="Century Gothic" panose="020B0502020202020204" pitchFamily="34" charset="0"/>
              <a:buChar char="−"/>
              <a:defRPr/>
            </a:pPr>
            <a:r>
              <a:rPr lang="lv-LV" altLang="lv-LV" sz="1500" dirty="0" err="1" smtClean="0">
                <a:solidFill>
                  <a:srgbClr val="003A65"/>
                </a:solidFill>
                <a:latin typeface="Century Gothic" pitchFamily="34" charset="0"/>
                <a:cs typeface="Arial" pitchFamily="34" charset="0"/>
              </a:rPr>
              <a:t>maturity</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up</a:t>
            </a:r>
            <a:r>
              <a:rPr lang="lv-LV" altLang="lv-LV" sz="1500" dirty="0" smtClean="0">
                <a:solidFill>
                  <a:srgbClr val="003A65"/>
                </a:solidFill>
                <a:latin typeface="Century Gothic" pitchFamily="34" charset="0"/>
                <a:cs typeface="Arial" pitchFamily="34" charset="0"/>
              </a:rPr>
              <a:t> to 8 y</a:t>
            </a:r>
          </a:p>
          <a:p>
            <a:pPr marL="285750" indent="-285750" fontAlgn="base">
              <a:spcBef>
                <a:spcPts val="600"/>
              </a:spcBef>
              <a:spcAft>
                <a:spcPct val="0"/>
              </a:spcAft>
              <a:buFont typeface="Wingdings" panose="05000000000000000000" pitchFamily="2" charset="2"/>
              <a:buChar char="§"/>
              <a:defRPr/>
            </a:pPr>
            <a:r>
              <a:rPr lang="lv-LV" altLang="lv-LV" sz="1800" b="1" dirty="0" smtClean="0">
                <a:solidFill>
                  <a:srgbClr val="003A65"/>
                </a:solidFill>
                <a:latin typeface="Century Gothic" pitchFamily="34" charset="0"/>
                <a:cs typeface="Arial" pitchFamily="34" charset="0"/>
              </a:rPr>
              <a:t> 0% </a:t>
            </a:r>
            <a:r>
              <a:rPr lang="lv-LV" altLang="lv-LV" sz="1800" b="1" dirty="0" err="1" smtClean="0">
                <a:solidFill>
                  <a:srgbClr val="003A65"/>
                </a:solidFill>
                <a:latin typeface="Century Gothic" pitchFamily="34" charset="0"/>
                <a:cs typeface="Arial" pitchFamily="34" charset="0"/>
              </a:rPr>
              <a:t>co-financing</a:t>
            </a:r>
            <a:endParaRPr lang="lv-LV" altLang="lv-LV" sz="1800" b="1" dirty="0" smtClean="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500" dirty="0" err="1">
                <a:solidFill>
                  <a:srgbClr val="003A65"/>
                </a:solidFill>
                <a:latin typeface="Century Gothic" pitchFamily="34" charset="0"/>
                <a:cs typeface="Arial" pitchFamily="34" charset="0"/>
              </a:rPr>
              <a:t>f</a:t>
            </a:r>
            <a:r>
              <a:rPr lang="lv-LV" altLang="lv-LV" sz="1500" dirty="0" err="1" smtClean="0">
                <a:solidFill>
                  <a:srgbClr val="003A65"/>
                </a:solidFill>
                <a:latin typeface="Century Gothic" pitchFamily="34" charset="0"/>
                <a:cs typeface="Arial" pitchFamily="34" charset="0"/>
              </a:rPr>
              <a:t>or</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projects</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up</a:t>
            </a:r>
            <a:r>
              <a:rPr lang="lv-LV" altLang="lv-LV" sz="1500" dirty="0" smtClean="0">
                <a:solidFill>
                  <a:srgbClr val="003A65"/>
                </a:solidFill>
                <a:latin typeface="Century Gothic" pitchFamily="34" charset="0"/>
                <a:cs typeface="Arial" pitchFamily="34" charset="0"/>
              </a:rPr>
              <a:t> to  EUR 7 200, </a:t>
            </a:r>
            <a:r>
              <a:rPr lang="lv-LV" altLang="lv-LV" sz="1500" dirty="0" err="1" smtClean="0">
                <a:solidFill>
                  <a:srgbClr val="003A65"/>
                </a:solidFill>
                <a:latin typeface="Century Gothic" pitchFamily="34" charset="0"/>
                <a:cs typeface="Arial" pitchFamily="34" charset="0"/>
              </a:rPr>
              <a:t>other</a:t>
            </a:r>
            <a:r>
              <a:rPr lang="lv-LV" altLang="lv-LV" sz="1500" dirty="0" smtClean="0">
                <a:solidFill>
                  <a:srgbClr val="003A65"/>
                </a:solidFill>
                <a:latin typeface="Century Gothic" pitchFamily="34" charset="0"/>
                <a:cs typeface="Arial" pitchFamily="34" charset="0"/>
              </a:rPr>
              <a:t> – </a:t>
            </a:r>
            <a:r>
              <a:rPr lang="lv-LV" altLang="lv-LV" sz="1500" dirty="0" err="1" smtClean="0">
                <a:solidFill>
                  <a:srgbClr val="003A65"/>
                </a:solidFill>
                <a:latin typeface="Century Gothic" pitchFamily="34" charset="0"/>
                <a:cs typeface="Arial" pitchFamily="34" charset="0"/>
              </a:rPr>
              <a:t>only</a:t>
            </a:r>
            <a:r>
              <a:rPr lang="lv-LV" altLang="lv-LV" sz="1500" dirty="0" smtClean="0">
                <a:solidFill>
                  <a:srgbClr val="003A65"/>
                </a:solidFill>
                <a:latin typeface="Century Gothic" pitchFamily="34" charset="0"/>
                <a:cs typeface="Arial" pitchFamily="34" charset="0"/>
              </a:rPr>
              <a:t> 10%</a:t>
            </a:r>
          </a:p>
          <a:p>
            <a:pPr marL="285750" indent="-285750" fontAlgn="base">
              <a:spcBef>
                <a:spcPts val="600"/>
              </a:spcBef>
              <a:spcAft>
                <a:spcPct val="0"/>
              </a:spcAft>
              <a:buFont typeface="Wingdings" panose="05000000000000000000" pitchFamily="2" charset="2"/>
              <a:buChar char="§"/>
              <a:defRPr/>
            </a:pP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Interest</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payments</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subsidising</a:t>
            </a:r>
            <a:endParaRPr lang="lv-LV" altLang="lv-LV" sz="1800" b="1" dirty="0" smtClean="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500" dirty="0" err="1">
                <a:solidFill>
                  <a:srgbClr val="003A65"/>
                </a:solidFill>
                <a:latin typeface="Century Gothic" pitchFamily="34" charset="0"/>
                <a:cs typeface="Arial" pitchFamily="34" charset="0"/>
              </a:rPr>
              <a:t>c</a:t>
            </a:r>
            <a:r>
              <a:rPr lang="lv-LV" altLang="lv-LV" sz="1500" dirty="0" err="1" smtClean="0">
                <a:solidFill>
                  <a:srgbClr val="003A65"/>
                </a:solidFill>
                <a:latin typeface="Century Gothic" pitchFamily="34" charset="0"/>
                <a:cs typeface="Arial" pitchFamily="34" charset="0"/>
              </a:rPr>
              <a:t>ompanies</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up</a:t>
            </a:r>
            <a:r>
              <a:rPr lang="lv-LV" altLang="lv-LV" sz="1500" dirty="0" smtClean="0">
                <a:solidFill>
                  <a:srgbClr val="003A65"/>
                </a:solidFill>
                <a:latin typeface="Century Gothic" pitchFamily="34" charset="0"/>
                <a:cs typeface="Arial" pitchFamily="34" charset="0"/>
              </a:rPr>
              <a:t> to1 y – 80 % </a:t>
            </a:r>
            <a:r>
              <a:rPr lang="lv-LV" altLang="lv-LV" sz="1500" dirty="0" err="1" smtClean="0">
                <a:solidFill>
                  <a:srgbClr val="003A65"/>
                </a:solidFill>
                <a:latin typeface="Century Gothic" pitchFamily="34" charset="0"/>
                <a:cs typeface="Arial" pitchFamily="34" charset="0"/>
              </a:rPr>
              <a:t>from</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interest</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payment</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amount</a:t>
            </a:r>
            <a:endParaRPr lang="lv-LV" altLang="lv-LV" sz="1500" dirty="0" smtClean="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500" dirty="0" smtClean="0">
                <a:solidFill>
                  <a:srgbClr val="003A65"/>
                </a:solidFill>
                <a:latin typeface="Century Gothic" pitchFamily="34" charset="0"/>
                <a:cs typeface="Arial" pitchFamily="34" charset="0"/>
              </a:rPr>
              <a:t>1 to 3 y </a:t>
            </a:r>
            <a:r>
              <a:rPr lang="lv-LV" altLang="lv-LV" sz="1500" dirty="0" err="1" smtClean="0">
                <a:solidFill>
                  <a:srgbClr val="003A65"/>
                </a:solidFill>
                <a:latin typeface="Century Gothic" pitchFamily="34" charset="0"/>
                <a:cs typeface="Arial" pitchFamily="34" charset="0"/>
              </a:rPr>
              <a:t>operating</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companies</a:t>
            </a:r>
            <a:r>
              <a:rPr lang="lv-LV" altLang="lv-LV" sz="1500" dirty="0" smtClean="0">
                <a:solidFill>
                  <a:srgbClr val="003A65"/>
                </a:solidFill>
                <a:latin typeface="Century Gothic" pitchFamily="34" charset="0"/>
                <a:cs typeface="Arial" pitchFamily="34" charset="0"/>
              </a:rPr>
              <a:t> – 70 % </a:t>
            </a:r>
            <a:r>
              <a:rPr lang="lv-LV" altLang="lv-LV" sz="1500" dirty="0" err="1">
                <a:solidFill>
                  <a:srgbClr val="003A65"/>
                </a:solidFill>
                <a:latin typeface="Century Gothic" pitchFamily="34" charset="0"/>
                <a:cs typeface="Arial" pitchFamily="34" charset="0"/>
              </a:rPr>
              <a:t>from</a:t>
            </a:r>
            <a:r>
              <a:rPr lang="lv-LV" altLang="lv-LV" sz="1500" dirty="0">
                <a:solidFill>
                  <a:srgbClr val="003A65"/>
                </a:solidFill>
                <a:latin typeface="Century Gothic" pitchFamily="34" charset="0"/>
                <a:cs typeface="Arial" pitchFamily="34" charset="0"/>
              </a:rPr>
              <a:t> </a:t>
            </a:r>
            <a:r>
              <a:rPr lang="lv-LV" altLang="lv-LV" sz="1500" dirty="0" err="1">
                <a:solidFill>
                  <a:srgbClr val="003A65"/>
                </a:solidFill>
                <a:latin typeface="Century Gothic" pitchFamily="34" charset="0"/>
                <a:cs typeface="Arial" pitchFamily="34" charset="0"/>
              </a:rPr>
              <a:t>interest</a:t>
            </a:r>
            <a:r>
              <a:rPr lang="lv-LV" altLang="lv-LV" sz="1500" dirty="0">
                <a:solidFill>
                  <a:srgbClr val="003A65"/>
                </a:solidFill>
                <a:latin typeface="Century Gothic" pitchFamily="34" charset="0"/>
                <a:cs typeface="Arial" pitchFamily="34" charset="0"/>
              </a:rPr>
              <a:t> </a:t>
            </a:r>
            <a:r>
              <a:rPr lang="lv-LV" altLang="lv-LV" sz="1500" dirty="0" err="1">
                <a:solidFill>
                  <a:srgbClr val="003A65"/>
                </a:solidFill>
                <a:latin typeface="Century Gothic" pitchFamily="34" charset="0"/>
                <a:cs typeface="Arial" pitchFamily="34" charset="0"/>
              </a:rPr>
              <a:t>payment</a:t>
            </a:r>
            <a:r>
              <a:rPr lang="lv-LV" altLang="lv-LV" sz="1500" dirty="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amount</a:t>
            </a:r>
            <a:endParaRPr lang="lv-LV" altLang="lv-LV" sz="1500" dirty="0" smtClean="0">
              <a:solidFill>
                <a:srgbClr val="003A65"/>
              </a:solidFill>
              <a:latin typeface="Century Gothic" pitchFamily="34" charset="0"/>
              <a:cs typeface="Arial" pitchFamily="34" charset="0"/>
            </a:endParaRPr>
          </a:p>
          <a:p>
            <a:pPr lvl="1" fontAlgn="base">
              <a:spcAft>
                <a:spcPct val="0"/>
              </a:spcAft>
              <a:buClr>
                <a:srgbClr val="008040"/>
              </a:buClr>
              <a:buFont typeface="Wingdings" pitchFamily="2" charset="2"/>
              <a:buNone/>
              <a:defRPr/>
            </a:pPr>
            <a:endParaRPr lang="lv-LV" altLang="lv-LV" sz="800" dirty="0" smtClean="0">
              <a:solidFill>
                <a:srgbClr val="003A65"/>
              </a:solidFill>
              <a:latin typeface="Century Gothic" pitchFamily="34" charset="0"/>
              <a:cs typeface="Arial" pitchFamily="34" charset="0"/>
            </a:endParaRPr>
          </a:p>
          <a:p>
            <a:pPr marL="342900" indent="-342900" fontAlgn="base">
              <a:spcAft>
                <a:spcPct val="0"/>
              </a:spcAft>
              <a:buFont typeface="Wingdings" panose="05000000000000000000" pitchFamily="2" charset="2"/>
              <a:buChar char="§"/>
              <a:defRPr/>
            </a:pPr>
            <a:r>
              <a:rPr lang="lv-LV" altLang="lv-LV" sz="2000" b="1" dirty="0" smtClean="0">
                <a:solidFill>
                  <a:srgbClr val="003A65"/>
                </a:solidFill>
                <a:latin typeface="Century Gothic" pitchFamily="34" charset="0"/>
                <a:cs typeface="Arial" pitchFamily="34" charset="0"/>
              </a:rPr>
              <a:t> </a:t>
            </a:r>
            <a:r>
              <a:rPr lang="lv-LV" altLang="lv-LV" sz="1800" b="1" dirty="0" smtClean="0">
                <a:solidFill>
                  <a:srgbClr val="003A65"/>
                </a:solidFill>
                <a:latin typeface="Century Gothic" pitchFamily="34" charset="0"/>
                <a:cs typeface="Arial" pitchFamily="34" charset="0"/>
              </a:rPr>
              <a:t>No </a:t>
            </a:r>
            <a:r>
              <a:rPr lang="lv-LV" altLang="lv-LV" sz="1800" b="1" dirty="0" err="1" smtClean="0">
                <a:solidFill>
                  <a:srgbClr val="003A65"/>
                </a:solidFill>
                <a:latin typeface="Century Gothic" pitchFamily="34" charset="0"/>
                <a:cs typeface="Arial" pitchFamily="34" charset="0"/>
              </a:rPr>
              <a:t>additional</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collateral</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required</a:t>
            </a:r>
            <a:endParaRPr lang="lv-LV" altLang="lv-LV" sz="1800" b="1" dirty="0" smtClean="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500" dirty="0" err="1">
                <a:solidFill>
                  <a:srgbClr val="003A65"/>
                </a:solidFill>
                <a:latin typeface="Century Gothic" pitchFamily="34" charset="0"/>
                <a:cs typeface="Arial" pitchFamily="34" charset="0"/>
              </a:rPr>
              <a:t>l</a:t>
            </a:r>
            <a:r>
              <a:rPr lang="lv-LV" altLang="lv-LV" sz="1500" dirty="0" err="1" smtClean="0">
                <a:solidFill>
                  <a:srgbClr val="003A65"/>
                </a:solidFill>
                <a:latin typeface="Century Gothic" pitchFamily="34" charset="0"/>
                <a:cs typeface="Arial" pitchFamily="34" charset="0"/>
              </a:rPr>
              <a:t>oans</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up</a:t>
            </a:r>
            <a:r>
              <a:rPr lang="lv-LV" altLang="lv-LV" sz="1500" dirty="0" smtClean="0">
                <a:solidFill>
                  <a:srgbClr val="003A65"/>
                </a:solidFill>
                <a:latin typeface="Century Gothic" pitchFamily="34" charset="0"/>
                <a:cs typeface="Arial" pitchFamily="34" charset="0"/>
              </a:rPr>
              <a:t> to EUR 25 000</a:t>
            </a:r>
          </a:p>
          <a:p>
            <a:pPr lvl="1" fontAlgn="base">
              <a:spcAft>
                <a:spcPct val="0"/>
              </a:spcAft>
              <a:buClr>
                <a:srgbClr val="008040"/>
              </a:buClr>
              <a:buFont typeface="Wingdings" pitchFamily="2" charset="2"/>
              <a:buNone/>
              <a:defRPr/>
            </a:pPr>
            <a:endParaRPr lang="lv-LV" altLang="lv-LV" sz="800" dirty="0" smtClean="0">
              <a:solidFill>
                <a:srgbClr val="003A65"/>
              </a:solidFill>
              <a:latin typeface="Century Gothic" pitchFamily="34" charset="0"/>
              <a:cs typeface="Arial" pitchFamily="34" charset="0"/>
            </a:endParaRPr>
          </a:p>
          <a:p>
            <a:pPr marL="342900" indent="-342900" fontAlgn="base">
              <a:spcAft>
                <a:spcPct val="0"/>
              </a:spcAft>
              <a:buFont typeface="Wingdings" panose="05000000000000000000" pitchFamily="2" charset="2"/>
              <a:buChar char="§"/>
              <a:defRPr/>
            </a:pPr>
            <a:r>
              <a:rPr lang="lv-LV" altLang="lv-LV" sz="20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Consultations</a:t>
            </a:r>
            <a:endParaRPr lang="lv-LV" altLang="lv-LV" sz="1800" b="1" dirty="0" smtClean="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500" dirty="0" err="1">
                <a:solidFill>
                  <a:srgbClr val="003A65"/>
                </a:solidFill>
                <a:latin typeface="Century Gothic" pitchFamily="34" charset="0"/>
                <a:cs typeface="Arial" pitchFamily="34" charset="0"/>
              </a:rPr>
              <a:t>a</a:t>
            </a:r>
            <a:r>
              <a:rPr lang="lv-LV" altLang="lv-LV" sz="1500" dirty="0" err="1" smtClean="0">
                <a:solidFill>
                  <a:srgbClr val="003A65"/>
                </a:solidFill>
                <a:latin typeface="Century Gothic" pitchFamily="34" charset="0"/>
                <a:cs typeface="Arial" pitchFamily="34" charset="0"/>
              </a:rPr>
              <a:t>vailable</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all</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over</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the</a:t>
            </a:r>
            <a:r>
              <a:rPr lang="lv-LV" altLang="lv-LV" sz="1500" dirty="0" smtClean="0">
                <a:solidFill>
                  <a:srgbClr val="003A65"/>
                </a:solidFill>
                <a:latin typeface="Century Gothic" pitchFamily="34" charset="0"/>
                <a:cs typeface="Arial" pitchFamily="34" charset="0"/>
              </a:rPr>
              <a:t> Latvia</a:t>
            </a:r>
            <a:endParaRPr lang="lv-LV" altLang="lv-LV" sz="1200" dirty="0" smtClean="0">
              <a:solidFill>
                <a:srgbClr val="003A65"/>
              </a:solidFill>
              <a:latin typeface="Century Gothic" pitchFamily="34" charset="0"/>
              <a:cs typeface="Arial" pitchFamily="34" charset="0"/>
            </a:endParaRPr>
          </a:p>
          <a:p>
            <a:pPr lvl="1" algn="r" fontAlgn="base">
              <a:spcAft>
                <a:spcPct val="0"/>
              </a:spcAft>
              <a:buClr>
                <a:srgbClr val="008040"/>
              </a:buClr>
              <a:buFont typeface="Wingdings" pitchFamily="2" charset="2"/>
              <a:buNone/>
              <a:defRPr/>
            </a:pPr>
            <a:endParaRPr lang="lv-LV" altLang="lv-LV" sz="1000" dirty="0" smtClean="0">
              <a:solidFill>
                <a:srgbClr val="003A65"/>
              </a:solidFill>
              <a:latin typeface="Century Gothic" pitchFamily="34" charset="0"/>
              <a:cs typeface="Arial" pitchFamily="34" charset="0"/>
            </a:endParaRPr>
          </a:p>
          <a:p>
            <a:pPr lvl="1" algn="r" fontAlgn="base">
              <a:spcAft>
                <a:spcPct val="0"/>
              </a:spcAft>
              <a:buClr>
                <a:srgbClr val="008040"/>
              </a:buClr>
              <a:buFont typeface="Wingdings" pitchFamily="2" charset="2"/>
              <a:buNone/>
              <a:defRPr/>
            </a:pPr>
            <a:r>
              <a:rPr lang="lv-LV" altLang="lv-LV" sz="1000" dirty="0" err="1" smtClean="0">
                <a:solidFill>
                  <a:srgbClr val="003A65"/>
                </a:solidFill>
                <a:latin typeface="Century Gothic" pitchFamily="34" charset="0"/>
                <a:cs typeface="Arial" pitchFamily="34" charset="0"/>
              </a:rPr>
              <a:t>Restrictions</a:t>
            </a:r>
            <a:r>
              <a:rPr lang="lv-LV" altLang="lv-LV" sz="1000" dirty="0" smtClean="0">
                <a:solidFill>
                  <a:srgbClr val="003A65"/>
                </a:solidFill>
                <a:latin typeface="Century Gothic" pitchFamily="34" charset="0"/>
                <a:cs typeface="Arial" pitchFamily="34" charset="0"/>
              </a:rPr>
              <a:t> </a:t>
            </a:r>
            <a:r>
              <a:rPr lang="lv-LV" altLang="lv-LV" sz="1000" dirty="0" err="1" smtClean="0">
                <a:solidFill>
                  <a:srgbClr val="003A65"/>
                </a:solidFill>
                <a:latin typeface="Century Gothic" pitchFamily="34" charset="0"/>
                <a:cs typeface="Arial" pitchFamily="34" charset="0"/>
              </a:rPr>
              <a:t>on</a:t>
            </a:r>
            <a:r>
              <a:rPr lang="lv-LV" altLang="lv-LV" sz="1000" dirty="0" smtClean="0">
                <a:solidFill>
                  <a:srgbClr val="003A65"/>
                </a:solidFill>
                <a:latin typeface="Century Gothic" pitchFamily="34" charset="0"/>
                <a:cs typeface="Arial" pitchFamily="34" charset="0"/>
              </a:rPr>
              <a:t> </a:t>
            </a:r>
            <a:r>
              <a:rPr lang="lv-LV" altLang="lv-LV" sz="1000" dirty="0" err="1" smtClean="0">
                <a:solidFill>
                  <a:srgbClr val="003A65"/>
                </a:solidFill>
                <a:latin typeface="Century Gothic" pitchFamily="34" charset="0"/>
                <a:cs typeface="Arial" pitchFamily="34" charset="0"/>
              </a:rPr>
              <a:t>particular</a:t>
            </a:r>
            <a:r>
              <a:rPr lang="lv-LV" altLang="lv-LV" sz="1000" dirty="0" smtClean="0">
                <a:solidFill>
                  <a:srgbClr val="003A65"/>
                </a:solidFill>
                <a:latin typeface="Century Gothic" pitchFamily="34" charset="0"/>
                <a:cs typeface="Arial" pitchFamily="34" charset="0"/>
              </a:rPr>
              <a:t> </a:t>
            </a:r>
            <a:r>
              <a:rPr lang="lv-LV" altLang="lv-LV" sz="1000" dirty="0" err="1" smtClean="0">
                <a:solidFill>
                  <a:srgbClr val="003A65"/>
                </a:solidFill>
                <a:latin typeface="Century Gothic" pitchFamily="34" charset="0"/>
                <a:cs typeface="Arial" pitchFamily="34" charset="0"/>
              </a:rPr>
              <a:t>sectors</a:t>
            </a:r>
            <a:r>
              <a:rPr lang="lv-LV" altLang="lv-LV" sz="1000" dirty="0" smtClean="0">
                <a:solidFill>
                  <a:srgbClr val="003A65"/>
                </a:solidFill>
                <a:latin typeface="Century Gothic" pitchFamily="34" charset="0"/>
                <a:cs typeface="Arial" pitchFamily="34" charset="0"/>
              </a:rPr>
              <a:t> www.altum.lv</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1556792"/>
            <a:ext cx="3744416" cy="3960440"/>
          </a:xfrm>
          <a:prstGeom prst="rect">
            <a:avLst/>
          </a:prstGeom>
        </p:spPr>
      </p:pic>
    </p:spTree>
    <p:extLst>
      <p:ext uri="{BB962C8B-B14F-4D97-AF65-F5344CB8AC3E}">
        <p14:creationId xmlns:p14="http://schemas.microsoft.com/office/powerpoint/2010/main" val="18814851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826" name="TextBox 1"/>
          <p:cNvSpPr txBox="1">
            <a:spLocks noChangeArrowheads="1"/>
          </p:cNvSpPr>
          <p:nvPr/>
        </p:nvSpPr>
        <p:spPr bwMode="auto">
          <a:xfrm>
            <a:off x="250825" y="149225"/>
            <a:ext cx="5484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defTabSz="457200" fontAlgn="base">
              <a:spcBef>
                <a:spcPct val="0"/>
              </a:spcBef>
              <a:spcAft>
                <a:spcPct val="0"/>
              </a:spcAft>
              <a:buFontTx/>
              <a:buNone/>
            </a:pPr>
            <a:r>
              <a:rPr lang="lv-LV" altLang="lv-LV" sz="2400" b="1" dirty="0" smtClean="0">
                <a:solidFill>
                  <a:srgbClr val="FFFFFF"/>
                </a:solidFill>
                <a:latin typeface="Century Gothic" panose="020B0502020202020204" pitchFamily="34" charset="0"/>
              </a:rPr>
              <a:t>Micro-</a:t>
            </a:r>
            <a:r>
              <a:rPr lang="lv-LV" altLang="lv-LV" sz="2400" b="1" dirty="0" err="1" smtClean="0">
                <a:solidFill>
                  <a:srgbClr val="FFFFFF"/>
                </a:solidFill>
                <a:latin typeface="Century Gothic" panose="020B0502020202020204" pitchFamily="34" charset="0"/>
              </a:rPr>
              <a:t>crediting</a:t>
            </a:r>
            <a:r>
              <a:rPr lang="lv-LV" altLang="lv-LV" sz="2400" b="1" dirty="0" smtClean="0">
                <a:solidFill>
                  <a:srgbClr val="FFFFFF"/>
                </a:solidFill>
                <a:latin typeface="Century Gothic" panose="020B0502020202020204" pitchFamily="34" charset="0"/>
              </a:rPr>
              <a:t> </a:t>
            </a:r>
            <a:r>
              <a:rPr lang="lv-LV" altLang="lv-LV" sz="2400" b="1" dirty="0" err="1" smtClean="0">
                <a:solidFill>
                  <a:srgbClr val="FFFFFF"/>
                </a:solidFill>
                <a:latin typeface="Century Gothic" panose="020B0502020202020204" pitchFamily="34" charset="0"/>
              </a:rPr>
              <a:t>support</a:t>
            </a:r>
            <a:r>
              <a:rPr lang="lv-LV" altLang="lv-LV" sz="2400" b="1" dirty="0" smtClean="0">
                <a:solidFill>
                  <a:srgbClr val="FFFFFF"/>
                </a:solidFill>
                <a:latin typeface="Century Gothic" panose="020B0502020202020204" pitchFamily="34" charset="0"/>
              </a:rPr>
              <a:t> </a:t>
            </a:r>
            <a:r>
              <a:rPr lang="lv-LV" altLang="lv-LV" sz="2400" b="1" dirty="0" err="1" smtClean="0">
                <a:solidFill>
                  <a:srgbClr val="FFFFFF"/>
                </a:solidFill>
                <a:latin typeface="Century Gothic" panose="020B0502020202020204" pitchFamily="34" charset="0"/>
              </a:rPr>
              <a:t>programms</a:t>
            </a:r>
            <a:endParaRPr lang="en-US" altLang="lv-LV" sz="2400" b="1" dirty="0" smtClean="0">
              <a:solidFill>
                <a:srgbClr val="FFFFFF"/>
              </a:solidFill>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1312353"/>
              </p:ext>
            </p:extLst>
          </p:nvPr>
        </p:nvGraphicFramePr>
        <p:xfrm>
          <a:off x="403225" y="1195388"/>
          <a:ext cx="8356600" cy="4957763"/>
        </p:xfrm>
        <a:graphic>
          <a:graphicData uri="http://schemas.openxmlformats.org/drawingml/2006/table">
            <a:tbl>
              <a:tblPr firstRow="1" bandRow="1">
                <a:tableStyleId>{5C22544A-7EE6-4342-B048-85BDC9FD1C3A}</a:tableStyleId>
              </a:tblPr>
              <a:tblGrid>
                <a:gridCol w="2221078"/>
                <a:gridCol w="2973756"/>
                <a:gridCol w="3161766"/>
              </a:tblGrid>
              <a:tr h="674690">
                <a:tc>
                  <a:txBody>
                    <a:bodyPr/>
                    <a:lstStyle/>
                    <a:p>
                      <a:endParaRPr lang="lv-LV" sz="1800" dirty="0"/>
                    </a:p>
                  </a:txBody>
                  <a:tcPr marL="91441" marR="91441">
                    <a:noFill/>
                  </a:tcPr>
                </a:tc>
                <a:tc>
                  <a:txBody>
                    <a:bodyPr/>
                    <a:lstStyle/>
                    <a:p>
                      <a:r>
                        <a:rPr lang="lv-LV" sz="1800" b="1" i="0" dirty="0" smtClean="0">
                          <a:solidFill>
                            <a:schemeClr val="bg1"/>
                          </a:solidFill>
                          <a:latin typeface="Century Gothic" panose="020B0502020202020204" pitchFamily="34" charset="0"/>
                        </a:rPr>
                        <a:t>Micro-</a:t>
                      </a:r>
                      <a:r>
                        <a:rPr lang="lv-LV" sz="1800" b="1" i="0" dirty="0" err="1" smtClean="0">
                          <a:solidFill>
                            <a:schemeClr val="bg1"/>
                          </a:solidFill>
                          <a:latin typeface="Century Gothic" panose="020B0502020202020204" pitchFamily="34" charset="0"/>
                        </a:rPr>
                        <a:t>crediting</a:t>
                      </a:r>
                      <a:r>
                        <a:rPr lang="lv-LV" sz="1800" b="1" i="0" baseline="0" dirty="0" smtClean="0">
                          <a:solidFill>
                            <a:schemeClr val="bg1"/>
                          </a:solidFill>
                          <a:latin typeface="Century Gothic" panose="020B0502020202020204" pitchFamily="34" charset="0"/>
                        </a:rPr>
                        <a:t> </a:t>
                      </a:r>
                      <a:r>
                        <a:rPr lang="lv-LV" sz="1800" b="1" i="0" dirty="0" err="1" smtClean="0">
                          <a:solidFill>
                            <a:schemeClr val="bg1"/>
                          </a:solidFill>
                          <a:latin typeface="Century Gothic" panose="020B0502020202020204" pitchFamily="34" charset="0"/>
                        </a:rPr>
                        <a:t>program</a:t>
                      </a:r>
                      <a:r>
                        <a:rPr lang="lv-LV" sz="1800" b="1" i="0" dirty="0" smtClean="0">
                          <a:solidFill>
                            <a:schemeClr val="bg1"/>
                          </a:solidFill>
                          <a:latin typeface="Century Gothic" panose="020B0502020202020204" pitchFamily="34" charset="0"/>
                        </a:rPr>
                        <a:t> </a:t>
                      </a:r>
                      <a:endParaRPr lang="lv-LV" sz="1800" dirty="0">
                        <a:solidFill>
                          <a:schemeClr val="bg1"/>
                        </a:solidFill>
                      </a:endParaRPr>
                    </a:p>
                  </a:txBody>
                  <a:tcPr marL="91441" marR="91441">
                    <a:solidFill>
                      <a:srgbClr val="00ACC9"/>
                    </a:solidFill>
                  </a:tcPr>
                </a:tc>
                <a:tc>
                  <a:txBody>
                    <a:bodyPr/>
                    <a:lstStyle/>
                    <a:p>
                      <a:r>
                        <a:rPr lang="lv-LV" sz="1800" b="1" i="0" dirty="0" err="1" smtClean="0">
                          <a:solidFill>
                            <a:schemeClr val="bg1"/>
                          </a:solidFill>
                          <a:latin typeface="Century Gothic" panose="020B0502020202020204" pitchFamily="34" charset="0"/>
                        </a:rPr>
                        <a:t>SME’s</a:t>
                      </a:r>
                      <a:endParaRPr lang="lv-LV" sz="1800" dirty="0">
                        <a:solidFill>
                          <a:schemeClr val="bg1"/>
                        </a:solidFill>
                      </a:endParaRPr>
                    </a:p>
                  </a:txBody>
                  <a:tcPr marL="91441" marR="91441">
                    <a:solidFill>
                      <a:srgbClr val="00ACC9"/>
                    </a:solidFill>
                  </a:tcPr>
                </a:tc>
              </a:tr>
              <a:tr h="1448433">
                <a:tc>
                  <a:txBody>
                    <a:bodyPr/>
                    <a:lstStyle/>
                    <a:p>
                      <a:pPr>
                        <a:spcBef>
                          <a:spcPts val="600"/>
                        </a:spcBef>
                        <a:spcAft>
                          <a:spcPts val="0"/>
                        </a:spcAft>
                      </a:pPr>
                      <a:endParaRPr lang="lv-LV" sz="1500" i="0" dirty="0" smtClean="0">
                        <a:solidFill>
                          <a:schemeClr val="tx2"/>
                        </a:solidFill>
                        <a:latin typeface="Century Gothic" panose="020B0502020202020204" pitchFamily="34" charset="0"/>
                      </a:endParaRPr>
                    </a:p>
                    <a:p>
                      <a:pPr>
                        <a:spcBef>
                          <a:spcPts val="0"/>
                        </a:spcBef>
                        <a:spcAft>
                          <a:spcPts val="1200"/>
                        </a:spcAft>
                      </a:pPr>
                      <a:r>
                        <a:rPr lang="lv-LV" sz="1500" i="0" dirty="0" err="1" smtClean="0">
                          <a:solidFill>
                            <a:schemeClr val="tx2"/>
                          </a:solidFill>
                          <a:latin typeface="Century Gothic" panose="020B0502020202020204" pitchFamily="34" charset="0"/>
                        </a:rPr>
                        <a:t>Own</a:t>
                      </a:r>
                      <a:r>
                        <a:rPr lang="lv-LV" sz="1500" i="0" dirty="0" smtClean="0">
                          <a:solidFill>
                            <a:schemeClr val="tx2"/>
                          </a:solidFill>
                          <a:latin typeface="Century Gothic" panose="020B0502020202020204" pitchFamily="34" charset="0"/>
                        </a:rPr>
                        <a:t> </a:t>
                      </a:r>
                      <a:r>
                        <a:rPr lang="lv-LV" sz="1500" i="0" dirty="0" err="1" smtClean="0">
                          <a:solidFill>
                            <a:schemeClr val="tx2"/>
                          </a:solidFill>
                          <a:latin typeface="Century Gothic" panose="020B0502020202020204" pitchFamily="34" charset="0"/>
                        </a:rPr>
                        <a:t>investment</a:t>
                      </a:r>
                      <a:endParaRPr lang="lv-LV" sz="1500" i="0" dirty="0" smtClean="0">
                        <a:solidFill>
                          <a:schemeClr val="tx2"/>
                        </a:solidFill>
                        <a:latin typeface="Century Gothic" panose="020B0502020202020204" pitchFamily="34" charset="0"/>
                      </a:endParaRPr>
                    </a:p>
                    <a:p>
                      <a:pPr>
                        <a:spcAft>
                          <a:spcPts val="1200"/>
                        </a:spcAft>
                      </a:pPr>
                      <a:r>
                        <a:rPr lang="lv-LV" sz="1500" i="0" dirty="0" err="1" smtClean="0">
                          <a:solidFill>
                            <a:schemeClr val="tx2"/>
                          </a:solidFill>
                          <a:latin typeface="Century Gothic" panose="020B0502020202020204" pitchFamily="34" charset="0"/>
                        </a:rPr>
                        <a:t>Interest</a:t>
                      </a:r>
                      <a:endParaRPr lang="lv-LV" sz="1500" i="0" dirty="0" smtClean="0">
                        <a:solidFill>
                          <a:schemeClr val="tx2"/>
                        </a:solidFill>
                        <a:latin typeface="Century Gothic" panose="020B0502020202020204" pitchFamily="34" charset="0"/>
                      </a:endParaRPr>
                    </a:p>
                    <a:p>
                      <a:pPr>
                        <a:spcAft>
                          <a:spcPts val="1200"/>
                        </a:spcAft>
                      </a:pPr>
                      <a:r>
                        <a:rPr lang="lv-LV" sz="1500" i="0" dirty="0" err="1" smtClean="0">
                          <a:solidFill>
                            <a:schemeClr val="tx2"/>
                          </a:solidFill>
                          <a:latin typeface="Century Gothic" panose="020B0502020202020204" pitchFamily="34" charset="0"/>
                        </a:rPr>
                        <a:t>Own</a:t>
                      </a:r>
                      <a:r>
                        <a:rPr lang="lv-LV" sz="1500" i="0" dirty="0" smtClean="0">
                          <a:solidFill>
                            <a:schemeClr val="tx2"/>
                          </a:solidFill>
                          <a:latin typeface="Century Gothic" panose="020B0502020202020204" pitchFamily="34" charset="0"/>
                        </a:rPr>
                        <a:t> </a:t>
                      </a:r>
                      <a:r>
                        <a:rPr lang="lv-LV" sz="1500" i="0" dirty="0" err="1" smtClean="0">
                          <a:solidFill>
                            <a:schemeClr val="tx2"/>
                          </a:solidFill>
                          <a:latin typeface="Century Gothic" panose="020B0502020202020204" pitchFamily="34" charset="0"/>
                        </a:rPr>
                        <a:t>guarantees</a:t>
                      </a:r>
                      <a:endParaRPr lang="lv-LV" sz="1500" i="0" dirty="0">
                        <a:solidFill>
                          <a:schemeClr val="tx2"/>
                        </a:solidFill>
                        <a:latin typeface="Century Gothic" panose="020B0502020202020204" pitchFamily="34" charset="0"/>
                      </a:endParaRPr>
                    </a:p>
                  </a:txBody>
                  <a:tcPr marL="91441" marR="91441">
                    <a:solidFill>
                      <a:srgbClr val="ACD9E2"/>
                    </a:solidFill>
                  </a:tcPr>
                </a:tc>
                <a:tc gridSpan="2">
                  <a:txBody>
                    <a:bodyPr/>
                    <a:lstStyle/>
                    <a:p>
                      <a:pPr marL="0" lvl="3" indent="0" defTabSz="914400" fontAlgn="auto">
                        <a:spcBef>
                          <a:spcPts val="0"/>
                        </a:spcBef>
                        <a:spcAft>
                          <a:spcPts val="0"/>
                        </a:spcAft>
                        <a:buFont typeface="Wingdings" panose="05000000000000000000" pitchFamily="2" charset="2"/>
                        <a:buNone/>
                        <a:defRPr/>
                      </a:pPr>
                      <a:endParaRPr lang="lv-LV" sz="1500" dirty="0" smtClean="0">
                        <a:solidFill>
                          <a:schemeClr val="tx2"/>
                        </a:solidFill>
                        <a:latin typeface="Century Gothic" panose="020B0502020202020204" pitchFamily="34" charset="0"/>
                        <a:cs typeface="Times New Roman" pitchFamily="18" charset="0"/>
                      </a:endParaRPr>
                    </a:p>
                    <a:p>
                      <a:pPr marL="0" lvl="3" indent="0" defTabSz="914400" fontAlgn="auto">
                        <a:spcBef>
                          <a:spcPts val="0"/>
                        </a:spcBef>
                        <a:spcAft>
                          <a:spcPts val="1200"/>
                        </a:spcAft>
                        <a:buFont typeface="Wingdings" panose="05000000000000000000" pitchFamily="2" charset="2"/>
                        <a:buNone/>
                        <a:defRPr/>
                      </a:pPr>
                      <a:r>
                        <a:rPr lang="lv-LV" sz="1500" b="1" dirty="0" smtClean="0">
                          <a:solidFill>
                            <a:schemeClr val="tx2"/>
                          </a:solidFill>
                          <a:latin typeface="Century Gothic" panose="020B0502020202020204" pitchFamily="34" charset="0"/>
                          <a:cs typeface="Times New Roman" pitchFamily="18" charset="0"/>
                        </a:rPr>
                        <a:t>10% </a:t>
                      </a:r>
                      <a:r>
                        <a:rPr lang="lv-LV" sz="1500" dirty="0" err="1" smtClean="0">
                          <a:solidFill>
                            <a:schemeClr val="tx2"/>
                          </a:solidFill>
                          <a:latin typeface="Century Gothic" panose="020B0502020202020204" pitchFamily="34" charset="0"/>
                          <a:cs typeface="Times New Roman" pitchFamily="18" charset="0"/>
                        </a:rPr>
                        <a:t>for</a:t>
                      </a:r>
                      <a:r>
                        <a:rPr lang="lv-LV" sz="1500" dirty="0" smtClean="0">
                          <a:solidFill>
                            <a:schemeClr val="tx2"/>
                          </a:solidFill>
                          <a:latin typeface="Century Gothic" panose="020B0502020202020204" pitchFamily="34" charset="0"/>
                          <a:cs typeface="Times New Roman" pitchFamily="18" charset="0"/>
                        </a:rPr>
                        <a:t> </a:t>
                      </a:r>
                      <a:r>
                        <a:rPr lang="lv-LV" sz="1500" dirty="0" err="1" smtClean="0">
                          <a:solidFill>
                            <a:schemeClr val="tx2"/>
                          </a:solidFill>
                          <a:latin typeface="Century Gothic" panose="020B0502020202020204" pitchFamily="34" charset="0"/>
                          <a:cs typeface="Times New Roman" pitchFamily="18" charset="0"/>
                        </a:rPr>
                        <a:t>projects</a:t>
                      </a:r>
                      <a:r>
                        <a:rPr lang="lv-LV" sz="1500" dirty="0" smtClean="0">
                          <a:solidFill>
                            <a:schemeClr val="tx2"/>
                          </a:solidFill>
                          <a:latin typeface="Century Gothic" panose="020B0502020202020204" pitchFamily="34" charset="0"/>
                          <a:cs typeface="Times New Roman" pitchFamily="18" charset="0"/>
                        </a:rPr>
                        <a:t> </a:t>
                      </a:r>
                      <a:r>
                        <a:rPr lang="lv-LV" sz="1500" dirty="0" err="1" smtClean="0">
                          <a:solidFill>
                            <a:schemeClr val="tx2"/>
                          </a:solidFill>
                          <a:latin typeface="Century Gothic" panose="020B0502020202020204" pitchFamily="34" charset="0"/>
                          <a:cs typeface="Times New Roman" pitchFamily="18" charset="0"/>
                        </a:rPr>
                        <a:t>above</a:t>
                      </a:r>
                      <a:r>
                        <a:rPr lang="lv-LV" sz="1500" b="1" dirty="0" smtClean="0">
                          <a:solidFill>
                            <a:schemeClr val="tx2"/>
                          </a:solidFill>
                          <a:latin typeface="Century Gothic" panose="020B0502020202020204" pitchFamily="34" charset="0"/>
                          <a:cs typeface="Times New Roman" pitchFamily="18" charset="0"/>
                        </a:rPr>
                        <a:t> EUR 7 100 </a:t>
                      </a:r>
                    </a:p>
                    <a:p>
                      <a:pPr marL="0" lvl="3" indent="0" defTabSz="914400" fontAlgn="auto">
                        <a:spcBef>
                          <a:spcPts val="0"/>
                        </a:spcBef>
                        <a:spcAft>
                          <a:spcPts val="1200"/>
                        </a:spcAft>
                        <a:buFont typeface="Wingdings" panose="05000000000000000000" pitchFamily="2" charset="2"/>
                        <a:buNone/>
                        <a:defRPr/>
                      </a:pPr>
                      <a:r>
                        <a:rPr lang="lv-LV" sz="1500" b="1" dirty="0" err="1" smtClean="0">
                          <a:solidFill>
                            <a:schemeClr val="tx2"/>
                          </a:solidFill>
                          <a:latin typeface="Century Gothic" panose="020B0502020202020204" pitchFamily="34" charset="0"/>
                          <a:cs typeface="Times New Roman" pitchFamily="18" charset="0"/>
                        </a:rPr>
                        <a:t>Fixed</a:t>
                      </a:r>
                      <a:endParaRPr lang="lv-LV" sz="1500" dirty="0" smtClean="0">
                        <a:solidFill>
                          <a:schemeClr val="tx2"/>
                        </a:solidFill>
                        <a:latin typeface="Century Gothic" panose="020B0502020202020204" pitchFamily="34" charset="0"/>
                        <a:cs typeface="Times New Roman" pitchFamily="18" charset="0"/>
                      </a:endParaRPr>
                    </a:p>
                    <a:p>
                      <a:pPr marL="0" lvl="3" indent="0" defTabSz="914400" fontAlgn="auto">
                        <a:spcBef>
                          <a:spcPts val="0"/>
                        </a:spcBef>
                        <a:spcAft>
                          <a:spcPts val="1200"/>
                        </a:spcAft>
                        <a:buFont typeface="Wingdings" panose="05000000000000000000" pitchFamily="2" charset="2"/>
                        <a:buNone/>
                        <a:defRPr/>
                      </a:pPr>
                      <a:r>
                        <a:rPr lang="lv-LV" sz="1500" b="1" dirty="0" err="1" smtClean="0">
                          <a:solidFill>
                            <a:schemeClr val="tx2"/>
                          </a:solidFill>
                          <a:latin typeface="Century Gothic" panose="020B0502020202020204" pitchFamily="34" charset="0"/>
                          <a:cs typeface="Times New Roman" pitchFamily="18" charset="0"/>
                        </a:rPr>
                        <a:t>Guarantee</a:t>
                      </a:r>
                      <a:r>
                        <a:rPr lang="lv-LV" sz="1500" b="1" dirty="0" smtClean="0">
                          <a:solidFill>
                            <a:schemeClr val="tx2"/>
                          </a:solidFill>
                          <a:latin typeface="Century Gothic" panose="020B0502020202020204" pitchFamily="34" charset="0"/>
                          <a:cs typeface="Times New Roman" pitchFamily="18" charset="0"/>
                        </a:rPr>
                        <a:t> </a:t>
                      </a:r>
                      <a:r>
                        <a:rPr lang="lv-LV" sz="1500" b="1" dirty="0" err="1" smtClean="0">
                          <a:solidFill>
                            <a:schemeClr val="tx2"/>
                          </a:solidFill>
                          <a:latin typeface="Century Gothic" panose="020B0502020202020204" pitchFamily="34" charset="0"/>
                          <a:cs typeface="Times New Roman" pitchFamily="18" charset="0"/>
                        </a:rPr>
                        <a:t>of</a:t>
                      </a:r>
                      <a:r>
                        <a:rPr lang="lv-LV" sz="1500" b="1" dirty="0" smtClean="0">
                          <a:solidFill>
                            <a:schemeClr val="tx2"/>
                          </a:solidFill>
                          <a:latin typeface="Century Gothic" panose="020B0502020202020204" pitchFamily="34" charset="0"/>
                          <a:cs typeface="Times New Roman" pitchFamily="18" charset="0"/>
                        </a:rPr>
                        <a:t> </a:t>
                      </a:r>
                      <a:r>
                        <a:rPr lang="lv-LV" sz="1500" b="1" dirty="0" err="1" smtClean="0">
                          <a:solidFill>
                            <a:schemeClr val="tx2"/>
                          </a:solidFill>
                          <a:latin typeface="Century Gothic" panose="020B0502020202020204" pitchFamily="34" charset="0"/>
                          <a:cs typeface="Times New Roman" pitchFamily="18" charset="0"/>
                        </a:rPr>
                        <a:t>each</a:t>
                      </a:r>
                      <a:r>
                        <a:rPr lang="lv-LV" sz="1500" b="1" dirty="0" smtClean="0">
                          <a:solidFill>
                            <a:schemeClr val="tx2"/>
                          </a:solidFill>
                          <a:latin typeface="Century Gothic" panose="020B0502020202020204" pitchFamily="34" charset="0"/>
                          <a:cs typeface="Times New Roman" pitchFamily="18" charset="0"/>
                        </a:rPr>
                        <a:t> </a:t>
                      </a:r>
                      <a:r>
                        <a:rPr lang="lv-LV" sz="1500" b="1" dirty="0" err="1" smtClean="0">
                          <a:solidFill>
                            <a:schemeClr val="tx2"/>
                          </a:solidFill>
                          <a:latin typeface="Century Gothic" panose="020B0502020202020204" pitchFamily="34" charset="0"/>
                          <a:cs typeface="Times New Roman" pitchFamily="18" charset="0"/>
                        </a:rPr>
                        <a:t>owner</a:t>
                      </a:r>
                      <a:r>
                        <a:rPr lang="lv-LV" sz="1500" baseline="0" dirty="0" smtClean="0">
                          <a:solidFill>
                            <a:schemeClr val="tx2"/>
                          </a:solidFill>
                          <a:latin typeface="Century Gothic" panose="020B0502020202020204" pitchFamily="34" charset="0"/>
                          <a:cs typeface="Times New Roman" pitchFamily="18" charset="0"/>
                        </a:rPr>
                        <a:t> </a:t>
                      </a:r>
                      <a:r>
                        <a:rPr lang="lv-LV" sz="1500" baseline="0" dirty="0" err="1" smtClean="0">
                          <a:solidFill>
                            <a:schemeClr val="tx2"/>
                          </a:solidFill>
                          <a:latin typeface="Century Gothic" panose="020B0502020202020204" pitchFamily="34" charset="0"/>
                          <a:cs typeface="Times New Roman" pitchFamily="18" charset="0"/>
                        </a:rPr>
                        <a:t>required</a:t>
                      </a:r>
                      <a:r>
                        <a:rPr lang="lv-LV" sz="1500" b="1" dirty="0" smtClean="0">
                          <a:solidFill>
                            <a:schemeClr val="tx2"/>
                          </a:solidFill>
                          <a:latin typeface="Century Gothic" panose="020B0502020202020204" pitchFamily="34" charset="0"/>
                          <a:cs typeface="Times New Roman" pitchFamily="18" charset="0"/>
                        </a:rPr>
                        <a:t> 100%</a:t>
                      </a:r>
                    </a:p>
                  </a:txBody>
                  <a:tcPr marL="91441" marR="91441">
                    <a:solidFill>
                      <a:srgbClr val="ACD9E2"/>
                    </a:solidFill>
                  </a:tcPr>
                </a:tc>
                <a:tc hMerge="1">
                  <a:txBody>
                    <a:bodyPr/>
                    <a:lstStyle/>
                    <a:p>
                      <a:endParaRPr lang="lv-LV"/>
                    </a:p>
                  </a:txBody>
                  <a:tcPr/>
                </a:tc>
              </a:tr>
              <a:tr h="2834639">
                <a:tc>
                  <a:txBody>
                    <a:bodyPr/>
                    <a:lstStyle/>
                    <a:p>
                      <a:endParaRPr lang="lv-LV" sz="1500" i="0" dirty="0" smtClean="0">
                        <a:solidFill>
                          <a:schemeClr val="tx2"/>
                        </a:solidFill>
                        <a:latin typeface="Century Gothic" panose="020B0502020202020204" pitchFamily="34" charset="0"/>
                      </a:endParaRPr>
                    </a:p>
                    <a:p>
                      <a:pPr>
                        <a:spcAft>
                          <a:spcPts val="1200"/>
                        </a:spcAft>
                      </a:pPr>
                      <a:r>
                        <a:rPr lang="lv-LV" sz="1500" i="0" dirty="0" err="1" smtClean="0">
                          <a:solidFill>
                            <a:schemeClr val="tx2"/>
                          </a:solidFill>
                          <a:latin typeface="Century Gothic" panose="020B0502020202020204" pitchFamily="34" charset="0"/>
                        </a:rPr>
                        <a:t>Targer</a:t>
                      </a:r>
                      <a:r>
                        <a:rPr lang="lv-LV" sz="1500" i="0" dirty="0" smtClean="0">
                          <a:solidFill>
                            <a:schemeClr val="tx2"/>
                          </a:solidFill>
                          <a:latin typeface="Century Gothic" panose="020B0502020202020204" pitchFamily="34" charset="0"/>
                        </a:rPr>
                        <a:t> audience</a:t>
                      </a:r>
                      <a:endParaRPr lang="lv-LV" sz="1500" b="0" i="0" dirty="0" smtClean="0">
                        <a:solidFill>
                          <a:schemeClr val="tx2"/>
                        </a:solidFill>
                        <a:latin typeface="Century Gothic" panose="020B0502020202020204" pitchFamily="34" charset="0"/>
                        <a:cs typeface="Times New Roman" pitchFamily="18" charset="0"/>
                      </a:endParaRPr>
                    </a:p>
                    <a:p>
                      <a:pPr>
                        <a:spcAft>
                          <a:spcPts val="1200"/>
                        </a:spcAft>
                      </a:pPr>
                      <a:r>
                        <a:rPr lang="lv-LV" sz="1500" b="0" i="0" dirty="0" err="1" smtClean="0">
                          <a:solidFill>
                            <a:schemeClr val="tx2"/>
                          </a:solidFill>
                          <a:latin typeface="Century Gothic" panose="020B0502020202020204" pitchFamily="34" charset="0"/>
                          <a:cs typeface="Times New Roman" pitchFamily="18" charset="0"/>
                        </a:rPr>
                        <a:t>Amount</a:t>
                      </a:r>
                      <a:endParaRPr lang="lv-LV" sz="1500" b="0" i="0" dirty="0" smtClean="0">
                        <a:solidFill>
                          <a:schemeClr val="tx2"/>
                        </a:solidFill>
                        <a:latin typeface="Century Gothic" panose="020B0502020202020204" pitchFamily="34" charset="0"/>
                        <a:cs typeface="Times New Roman" pitchFamily="18" charset="0"/>
                      </a:endParaRPr>
                    </a:p>
                    <a:p>
                      <a:pPr>
                        <a:spcAft>
                          <a:spcPts val="1200"/>
                        </a:spcAft>
                      </a:pPr>
                      <a:r>
                        <a:rPr lang="lv-LV" sz="1500" b="0" i="0" dirty="0" err="1" smtClean="0">
                          <a:solidFill>
                            <a:schemeClr val="tx2"/>
                          </a:solidFill>
                          <a:latin typeface="Century Gothic" panose="020B0502020202020204" pitchFamily="34" charset="0"/>
                          <a:cs typeface="Times New Roman" pitchFamily="18" charset="0"/>
                        </a:rPr>
                        <a:t>Maturity</a:t>
                      </a:r>
                      <a:r>
                        <a:rPr lang="lv-LV" sz="1500" b="0" i="0" dirty="0" smtClean="0">
                          <a:solidFill>
                            <a:schemeClr val="tx2"/>
                          </a:solidFill>
                          <a:latin typeface="Century Gothic" panose="020B0502020202020204" pitchFamily="34" charset="0"/>
                          <a:cs typeface="Times New Roman" pitchFamily="18" charset="0"/>
                        </a:rPr>
                        <a:t> </a:t>
                      </a:r>
                    </a:p>
                    <a:p>
                      <a:pPr>
                        <a:spcAft>
                          <a:spcPts val="1200"/>
                        </a:spcAft>
                      </a:pPr>
                      <a:r>
                        <a:rPr lang="lv-LV" sz="1500" b="0" i="0" dirty="0" err="1" smtClean="0">
                          <a:solidFill>
                            <a:schemeClr val="tx2"/>
                          </a:solidFill>
                          <a:latin typeface="Century Gothic" panose="020B0502020202020204" pitchFamily="34" charset="0"/>
                          <a:cs typeface="Times New Roman" pitchFamily="18" charset="0"/>
                        </a:rPr>
                        <a:t>Interest</a:t>
                      </a:r>
                      <a:r>
                        <a:rPr lang="lv-LV" sz="1500" b="0" i="0" dirty="0" smtClean="0">
                          <a:solidFill>
                            <a:schemeClr val="tx2"/>
                          </a:solidFill>
                          <a:latin typeface="Century Gothic" panose="020B0502020202020204" pitchFamily="34" charset="0"/>
                          <a:cs typeface="Times New Roman" pitchFamily="18" charset="0"/>
                        </a:rPr>
                        <a:t> </a:t>
                      </a:r>
                      <a:r>
                        <a:rPr lang="lv-LV" sz="1500" b="0" i="0" dirty="0" err="1" smtClean="0">
                          <a:solidFill>
                            <a:schemeClr val="tx2"/>
                          </a:solidFill>
                          <a:latin typeface="Century Gothic" panose="020B0502020202020204" pitchFamily="34" charset="0"/>
                          <a:cs typeface="Times New Roman" pitchFamily="18" charset="0"/>
                        </a:rPr>
                        <a:t>rate</a:t>
                      </a:r>
                      <a:endParaRPr lang="lv-LV" sz="1500" b="0" i="0" dirty="0" smtClean="0">
                        <a:solidFill>
                          <a:schemeClr val="tx2"/>
                        </a:solidFill>
                        <a:latin typeface="Century Gothic" panose="020B0502020202020204" pitchFamily="34" charset="0"/>
                        <a:cs typeface="Times New Roman" pitchFamily="18" charset="0"/>
                      </a:endParaRPr>
                    </a:p>
                    <a:p>
                      <a:pPr>
                        <a:spcAft>
                          <a:spcPts val="1200"/>
                        </a:spcAft>
                      </a:pPr>
                      <a:r>
                        <a:rPr lang="lv-LV" sz="1500" b="0" i="0" dirty="0" err="1" smtClean="0">
                          <a:solidFill>
                            <a:schemeClr val="tx2"/>
                          </a:solidFill>
                          <a:latin typeface="Century Gothic" panose="020B0502020202020204" pitchFamily="34" charset="0"/>
                          <a:cs typeface="Times New Roman" pitchFamily="18" charset="0"/>
                        </a:rPr>
                        <a:t>Sectors</a:t>
                      </a:r>
                      <a:endParaRPr lang="lv-LV" sz="1500" b="0" i="0" dirty="0" smtClean="0">
                        <a:solidFill>
                          <a:schemeClr val="tx2"/>
                        </a:solidFill>
                        <a:latin typeface="Century Gothic" panose="020B0502020202020204" pitchFamily="34" charset="0"/>
                        <a:cs typeface="Times New Roman" pitchFamily="18" charset="0"/>
                      </a:endParaRPr>
                    </a:p>
                    <a:p>
                      <a:pPr>
                        <a:spcAft>
                          <a:spcPts val="1200"/>
                        </a:spcAft>
                      </a:pPr>
                      <a:r>
                        <a:rPr lang="lv-LV" sz="1500" b="0" i="0" dirty="0" err="1" smtClean="0">
                          <a:solidFill>
                            <a:schemeClr val="tx2"/>
                          </a:solidFill>
                          <a:latin typeface="Century Gothic" panose="020B0502020202020204" pitchFamily="34" charset="0"/>
                          <a:cs typeface="Times New Roman" pitchFamily="18" charset="0"/>
                        </a:rPr>
                        <a:t>Restrictions</a:t>
                      </a:r>
                      <a:endParaRPr lang="lv-LV" sz="1500" b="0" i="0" dirty="0" smtClean="0">
                        <a:solidFill>
                          <a:schemeClr val="tx2"/>
                        </a:solidFill>
                        <a:latin typeface="Century Gothic" panose="020B0502020202020204" pitchFamily="34" charset="0"/>
                      </a:endParaRPr>
                    </a:p>
                    <a:p>
                      <a:endParaRPr lang="lv-LV" sz="1500" i="0" dirty="0">
                        <a:latin typeface="Century Gothic" panose="020B0502020202020204" pitchFamily="34" charset="0"/>
                      </a:endParaRPr>
                    </a:p>
                  </a:txBody>
                  <a:tcPr marL="91441" marR="91441">
                    <a:solidFill>
                      <a:srgbClr val="C6E5EB"/>
                    </a:solidFill>
                  </a:tcPr>
                </a:tc>
                <a:tc>
                  <a:txBody>
                    <a:bodyPr/>
                    <a:lstStyle/>
                    <a:p>
                      <a:endParaRPr lang="lv-LV" sz="1500" dirty="0" smtClean="0">
                        <a:latin typeface="Century Gothic" panose="020B0502020202020204" pitchFamily="34" charset="0"/>
                      </a:endParaRPr>
                    </a:p>
                    <a:p>
                      <a:pPr marL="0" marR="0" lvl="3" indent="0" algn="l" defTabSz="457200" rtl="0" eaLnBrk="1" fontAlgn="auto" latinLnBrk="0" hangingPunct="1">
                        <a:lnSpc>
                          <a:spcPct val="100000"/>
                        </a:lnSpc>
                        <a:spcBef>
                          <a:spcPts val="0"/>
                        </a:spcBef>
                        <a:spcAft>
                          <a:spcPts val="1200"/>
                        </a:spcAft>
                        <a:buClrTx/>
                        <a:buSzTx/>
                        <a:buFontTx/>
                        <a:buNone/>
                        <a:tabLst/>
                        <a:defRPr/>
                      </a:pPr>
                      <a:r>
                        <a:rPr lang="lv-LV" sz="1500" dirty="0" smtClean="0">
                          <a:solidFill>
                            <a:schemeClr val="tx2"/>
                          </a:solidFill>
                          <a:latin typeface="Century Gothic" panose="020B0502020202020204" pitchFamily="34" charset="0"/>
                          <a:cs typeface="Times New Roman" pitchFamily="18" charset="0"/>
                        </a:rPr>
                        <a:t>Mikro, start-</a:t>
                      </a:r>
                      <a:r>
                        <a:rPr lang="lv-LV" sz="1500" dirty="0" err="1" smtClean="0">
                          <a:solidFill>
                            <a:schemeClr val="tx2"/>
                          </a:solidFill>
                          <a:latin typeface="Century Gothic" panose="020B0502020202020204" pitchFamily="34" charset="0"/>
                          <a:cs typeface="Times New Roman" pitchFamily="18" charset="0"/>
                        </a:rPr>
                        <a:t>ups</a:t>
                      </a:r>
                      <a:endParaRPr lang="lv-LV" sz="1500" dirty="0" smtClean="0">
                        <a:solidFill>
                          <a:schemeClr val="tx2"/>
                        </a:solidFill>
                        <a:latin typeface="Century Gothic" panose="020B0502020202020204" pitchFamily="34" charset="0"/>
                        <a:cs typeface="Times New Roman" pitchFamily="18" charset="0"/>
                      </a:endParaRPr>
                    </a:p>
                    <a:p>
                      <a:pPr>
                        <a:spcAft>
                          <a:spcPts val="1200"/>
                        </a:spcAft>
                      </a:pPr>
                      <a:r>
                        <a:rPr lang="lv-LV" sz="1500" dirty="0" err="1" smtClean="0">
                          <a:solidFill>
                            <a:schemeClr val="tx2"/>
                          </a:solidFill>
                          <a:latin typeface="Century Gothic" panose="020B0502020202020204" pitchFamily="34" charset="0"/>
                          <a:cs typeface="Times New Roman" pitchFamily="18" charset="0"/>
                        </a:rPr>
                        <a:t>Up</a:t>
                      </a:r>
                      <a:r>
                        <a:rPr lang="lv-LV" sz="1500" baseline="0" dirty="0" smtClean="0">
                          <a:solidFill>
                            <a:schemeClr val="tx2"/>
                          </a:solidFill>
                          <a:latin typeface="Century Gothic" panose="020B0502020202020204" pitchFamily="34" charset="0"/>
                          <a:cs typeface="Times New Roman" pitchFamily="18" charset="0"/>
                        </a:rPr>
                        <a:t> to</a:t>
                      </a:r>
                      <a:r>
                        <a:rPr lang="lv-LV" sz="1500" dirty="0" smtClean="0">
                          <a:solidFill>
                            <a:schemeClr val="tx2"/>
                          </a:solidFill>
                          <a:latin typeface="Century Gothic" panose="020B0502020202020204" pitchFamily="34" charset="0"/>
                          <a:cs typeface="Times New Roman" pitchFamily="18" charset="0"/>
                        </a:rPr>
                        <a:t> </a:t>
                      </a:r>
                      <a:r>
                        <a:rPr lang="lv-LV" sz="1500" b="1" dirty="0" smtClean="0">
                          <a:solidFill>
                            <a:schemeClr val="tx2"/>
                          </a:solidFill>
                          <a:latin typeface="Century Gothic" panose="020B0502020202020204" pitchFamily="34" charset="0"/>
                          <a:cs typeface="Times New Roman" pitchFamily="18" charset="0"/>
                        </a:rPr>
                        <a:t>EUR 14 300</a:t>
                      </a:r>
                    </a:p>
                    <a:p>
                      <a:pPr>
                        <a:spcAft>
                          <a:spcPts val="1200"/>
                        </a:spcAft>
                      </a:pPr>
                      <a:r>
                        <a:rPr lang="lv-LV" sz="1500" dirty="0" err="1" smtClean="0">
                          <a:solidFill>
                            <a:schemeClr val="tx2"/>
                          </a:solidFill>
                          <a:latin typeface="Century Gothic" panose="020B0502020202020204" pitchFamily="34" charset="0"/>
                          <a:cs typeface="Times New Roman" pitchFamily="18" charset="0"/>
                        </a:rPr>
                        <a:t>Up</a:t>
                      </a:r>
                      <a:r>
                        <a:rPr lang="lv-LV" sz="1500" dirty="0" smtClean="0">
                          <a:solidFill>
                            <a:schemeClr val="tx2"/>
                          </a:solidFill>
                          <a:latin typeface="Century Gothic" panose="020B0502020202020204" pitchFamily="34" charset="0"/>
                          <a:cs typeface="Times New Roman" pitchFamily="18" charset="0"/>
                        </a:rPr>
                        <a:t> to </a:t>
                      </a:r>
                      <a:r>
                        <a:rPr lang="lv-LV" sz="1500" b="1" dirty="0" smtClean="0">
                          <a:solidFill>
                            <a:schemeClr val="tx2"/>
                          </a:solidFill>
                          <a:latin typeface="Century Gothic" panose="020B0502020202020204" pitchFamily="34" charset="0"/>
                          <a:cs typeface="Times New Roman" pitchFamily="18" charset="0"/>
                        </a:rPr>
                        <a:t>5</a:t>
                      </a:r>
                      <a:r>
                        <a:rPr lang="lv-LV" sz="1500" dirty="0" smtClean="0">
                          <a:solidFill>
                            <a:schemeClr val="tx2"/>
                          </a:solidFill>
                          <a:latin typeface="Century Gothic" panose="020B0502020202020204" pitchFamily="34" charset="0"/>
                          <a:cs typeface="Times New Roman" pitchFamily="18" charset="0"/>
                        </a:rPr>
                        <a:t> </a:t>
                      </a:r>
                      <a:r>
                        <a:rPr lang="lv-LV" sz="1500" b="1" dirty="0" smtClean="0">
                          <a:solidFill>
                            <a:schemeClr val="tx2"/>
                          </a:solidFill>
                          <a:latin typeface="Century Gothic" panose="020B0502020202020204" pitchFamily="34" charset="0"/>
                          <a:cs typeface="Times New Roman" pitchFamily="18" charset="0"/>
                        </a:rPr>
                        <a:t>y</a:t>
                      </a:r>
                      <a:r>
                        <a:rPr lang="lv-LV" sz="1500" dirty="0" smtClean="0">
                          <a:solidFill>
                            <a:schemeClr val="tx2"/>
                          </a:solidFill>
                          <a:latin typeface="Century Gothic" panose="020B0502020202020204" pitchFamily="34" charset="0"/>
                          <a:cs typeface="Times New Roman" pitchFamily="18" charset="0"/>
                        </a:rPr>
                        <a:t> </a:t>
                      </a:r>
                    </a:p>
                    <a:p>
                      <a:pPr marL="0" marR="0" indent="0" algn="l" defTabSz="457200" rtl="0" eaLnBrk="1" fontAlgn="auto" latinLnBrk="0" hangingPunct="1">
                        <a:lnSpc>
                          <a:spcPct val="100000"/>
                        </a:lnSpc>
                        <a:spcBef>
                          <a:spcPts val="0"/>
                        </a:spcBef>
                        <a:spcAft>
                          <a:spcPts val="1200"/>
                        </a:spcAft>
                        <a:buClrTx/>
                        <a:buSzTx/>
                        <a:buFontTx/>
                        <a:buNone/>
                        <a:tabLst/>
                        <a:defRPr/>
                      </a:pPr>
                      <a:r>
                        <a:rPr lang="lv-LV" sz="1500" b="1" dirty="0" smtClean="0">
                          <a:solidFill>
                            <a:schemeClr val="tx2"/>
                          </a:solidFill>
                          <a:latin typeface="Century Gothic" panose="020B0502020202020204" pitchFamily="34" charset="0"/>
                          <a:cs typeface="Times New Roman" pitchFamily="18" charset="0"/>
                        </a:rPr>
                        <a:t>5-8%</a:t>
                      </a:r>
                    </a:p>
                    <a:p>
                      <a:pPr>
                        <a:spcAft>
                          <a:spcPts val="1200"/>
                        </a:spcAft>
                      </a:pPr>
                      <a:r>
                        <a:rPr lang="lv-LV" sz="1500" dirty="0" err="1" smtClean="0">
                          <a:solidFill>
                            <a:schemeClr val="tx2"/>
                          </a:solidFill>
                          <a:latin typeface="Century Gothic" panose="020B0502020202020204" pitchFamily="34" charset="0"/>
                          <a:cs typeface="Times New Roman" pitchFamily="18" charset="0"/>
                        </a:rPr>
                        <a:t>Wide</a:t>
                      </a:r>
                      <a:r>
                        <a:rPr lang="lv-LV" sz="1500" dirty="0" smtClean="0">
                          <a:solidFill>
                            <a:schemeClr val="tx2"/>
                          </a:solidFill>
                          <a:latin typeface="Century Gothic" panose="020B0502020202020204" pitchFamily="34" charset="0"/>
                          <a:cs typeface="Times New Roman" pitchFamily="18" charset="0"/>
                        </a:rPr>
                        <a:t> </a:t>
                      </a:r>
                      <a:r>
                        <a:rPr lang="lv-LV" sz="1500" dirty="0" err="1" smtClean="0">
                          <a:solidFill>
                            <a:schemeClr val="tx2"/>
                          </a:solidFill>
                          <a:latin typeface="Century Gothic" panose="020B0502020202020204" pitchFamily="34" charset="0"/>
                          <a:cs typeface="Times New Roman" pitchFamily="18" charset="0"/>
                        </a:rPr>
                        <a:t>range</a:t>
                      </a:r>
                      <a:r>
                        <a:rPr lang="lv-LV" sz="1500" dirty="0" smtClean="0">
                          <a:solidFill>
                            <a:schemeClr val="tx2"/>
                          </a:solidFill>
                          <a:latin typeface="Century Gothic" panose="020B0502020202020204" pitchFamily="34" charset="0"/>
                          <a:cs typeface="Times New Roman" pitchFamily="18" charset="0"/>
                        </a:rPr>
                        <a:t>, </a:t>
                      </a:r>
                      <a:r>
                        <a:rPr lang="lv-LV" sz="1500" dirty="0" err="1" smtClean="0">
                          <a:solidFill>
                            <a:schemeClr val="tx2"/>
                          </a:solidFill>
                          <a:latin typeface="Century Gothic" panose="020B0502020202020204" pitchFamily="34" charset="0"/>
                          <a:cs typeface="Times New Roman" pitchFamily="18" charset="0"/>
                        </a:rPr>
                        <a:t>incl</a:t>
                      </a:r>
                      <a:r>
                        <a:rPr lang="lv-LV" sz="1500" dirty="0" smtClean="0">
                          <a:solidFill>
                            <a:schemeClr val="tx2"/>
                          </a:solidFill>
                          <a:latin typeface="Century Gothic" panose="020B0502020202020204" pitchFamily="34" charset="0"/>
                          <a:cs typeface="Times New Roman" pitchFamily="18" charset="0"/>
                        </a:rPr>
                        <a:t>.</a:t>
                      </a:r>
                      <a:r>
                        <a:rPr lang="lv-LV" sz="1500" b="1" dirty="0" smtClean="0">
                          <a:solidFill>
                            <a:schemeClr val="tx2"/>
                          </a:solidFill>
                          <a:latin typeface="Century Gothic" panose="020B0502020202020204" pitchFamily="34" charset="0"/>
                          <a:cs typeface="Times New Roman" pitchFamily="18" charset="0"/>
                        </a:rPr>
                        <a:t> </a:t>
                      </a:r>
                      <a:r>
                        <a:rPr lang="lv-LV" sz="1500" b="1" dirty="0" err="1" smtClean="0">
                          <a:solidFill>
                            <a:schemeClr val="tx2"/>
                          </a:solidFill>
                          <a:latin typeface="Century Gothic" panose="020B0502020202020204" pitchFamily="34" charset="0"/>
                          <a:cs typeface="Times New Roman" pitchFamily="18" charset="0"/>
                        </a:rPr>
                        <a:t>agriculture</a:t>
                      </a:r>
                      <a:endParaRPr lang="lv-LV" sz="1500" b="1" dirty="0" smtClean="0">
                        <a:solidFill>
                          <a:schemeClr val="tx2"/>
                        </a:solidFill>
                        <a:latin typeface="Century Gothic" panose="020B0502020202020204" pitchFamily="34" charset="0"/>
                        <a:cs typeface="Times New Roman" pitchFamily="18" charset="0"/>
                      </a:endParaRPr>
                    </a:p>
                    <a:p>
                      <a:pPr marL="0" marR="0" indent="0" algn="l" defTabSz="457200" rtl="0" eaLnBrk="1" fontAlgn="auto" latinLnBrk="0" hangingPunct="1">
                        <a:lnSpc>
                          <a:spcPct val="100000"/>
                        </a:lnSpc>
                        <a:spcBef>
                          <a:spcPts val="0"/>
                        </a:spcBef>
                        <a:spcAft>
                          <a:spcPts val="1200"/>
                        </a:spcAft>
                        <a:buClrTx/>
                        <a:buSzTx/>
                        <a:buFontTx/>
                        <a:buNone/>
                        <a:tabLst/>
                        <a:defRPr/>
                      </a:pPr>
                      <a:r>
                        <a:rPr lang="lv-LV" sz="1500" dirty="0" err="1" smtClean="0">
                          <a:solidFill>
                            <a:schemeClr val="tx2"/>
                          </a:solidFill>
                          <a:latin typeface="Century Gothic" panose="020B0502020202020204" pitchFamily="34" charset="0"/>
                          <a:cs typeface="Times New Roman" pitchFamily="18" charset="0"/>
                        </a:rPr>
                        <a:t>Existing</a:t>
                      </a:r>
                      <a:r>
                        <a:rPr lang="lv-LV" sz="1500" dirty="0" smtClean="0">
                          <a:solidFill>
                            <a:schemeClr val="tx2"/>
                          </a:solidFill>
                          <a:latin typeface="Century Gothic" panose="020B0502020202020204" pitchFamily="34" charset="0"/>
                          <a:cs typeface="Times New Roman" pitchFamily="18" charset="0"/>
                        </a:rPr>
                        <a:t> </a:t>
                      </a:r>
                      <a:r>
                        <a:rPr lang="lv-LV" sz="1500" dirty="0" err="1" smtClean="0">
                          <a:solidFill>
                            <a:schemeClr val="tx2"/>
                          </a:solidFill>
                          <a:latin typeface="Century Gothic" panose="020B0502020202020204" pitchFamily="34" charset="0"/>
                          <a:cs typeface="Times New Roman" pitchFamily="18" charset="0"/>
                        </a:rPr>
                        <a:t>leverage</a:t>
                      </a:r>
                      <a:r>
                        <a:rPr lang="lv-LV" sz="1500" dirty="0" smtClean="0">
                          <a:solidFill>
                            <a:schemeClr val="tx2"/>
                          </a:solidFill>
                          <a:latin typeface="Century Gothic" panose="020B0502020202020204" pitchFamily="34" charset="0"/>
                          <a:cs typeface="Times New Roman" pitchFamily="18" charset="0"/>
                        </a:rPr>
                        <a:t> </a:t>
                      </a:r>
                      <a:r>
                        <a:rPr lang="lv-LV" sz="1500" dirty="0" err="1" smtClean="0">
                          <a:solidFill>
                            <a:schemeClr val="tx2"/>
                          </a:solidFill>
                          <a:latin typeface="Century Gothic" panose="020B0502020202020204" pitchFamily="34" charset="0"/>
                          <a:cs typeface="Times New Roman" pitchFamily="18" charset="0"/>
                        </a:rPr>
                        <a:t>doesn’t</a:t>
                      </a:r>
                      <a:r>
                        <a:rPr lang="lv-LV" sz="1500" dirty="0" smtClean="0">
                          <a:solidFill>
                            <a:schemeClr val="tx2"/>
                          </a:solidFill>
                          <a:latin typeface="Century Gothic" panose="020B0502020202020204" pitchFamily="34" charset="0"/>
                          <a:cs typeface="Times New Roman" pitchFamily="18" charset="0"/>
                        </a:rPr>
                        <a:t> </a:t>
                      </a:r>
                      <a:r>
                        <a:rPr lang="lv-LV" sz="1500" dirty="0" err="1" smtClean="0">
                          <a:solidFill>
                            <a:schemeClr val="tx2"/>
                          </a:solidFill>
                          <a:latin typeface="Century Gothic" panose="020B0502020202020204" pitchFamily="34" charset="0"/>
                          <a:cs typeface="Times New Roman" pitchFamily="18" charset="0"/>
                        </a:rPr>
                        <a:t>exceed</a:t>
                      </a:r>
                      <a:r>
                        <a:rPr lang="lv-LV" sz="1500" dirty="0" smtClean="0">
                          <a:solidFill>
                            <a:schemeClr val="tx2"/>
                          </a:solidFill>
                          <a:latin typeface="Century Gothic" panose="020B0502020202020204" pitchFamily="34" charset="0"/>
                          <a:cs typeface="Times New Roman" pitchFamily="18" charset="0"/>
                        </a:rPr>
                        <a:t> EUR 70 000</a:t>
                      </a:r>
                    </a:p>
                  </a:txBody>
                  <a:tcPr marL="91441" marR="91441">
                    <a:solidFill>
                      <a:srgbClr val="C6E5EB"/>
                    </a:solidFill>
                  </a:tcPr>
                </a:tc>
                <a:tc>
                  <a:txBody>
                    <a:bodyPr/>
                    <a:lstStyle/>
                    <a:p>
                      <a:pPr>
                        <a:spcAft>
                          <a:spcPts val="0"/>
                        </a:spcAft>
                      </a:pPr>
                      <a:endParaRPr lang="lv-LV" sz="1500" dirty="0" smtClean="0">
                        <a:latin typeface="Century Gothic" panose="020B0502020202020204" pitchFamily="34" charset="0"/>
                      </a:endParaRPr>
                    </a:p>
                    <a:p>
                      <a:pPr marL="0" marR="0" lvl="3" indent="0" algn="l" defTabSz="457200" rtl="0" eaLnBrk="1" fontAlgn="auto" latinLnBrk="0" hangingPunct="1">
                        <a:lnSpc>
                          <a:spcPct val="100000"/>
                        </a:lnSpc>
                        <a:spcBef>
                          <a:spcPts val="0"/>
                        </a:spcBef>
                        <a:spcAft>
                          <a:spcPts val="1200"/>
                        </a:spcAft>
                        <a:buClrTx/>
                        <a:buSzTx/>
                        <a:buFontTx/>
                        <a:buNone/>
                        <a:tabLst/>
                        <a:defRPr/>
                      </a:pPr>
                      <a:r>
                        <a:rPr lang="lv-LV" sz="1500" dirty="0" smtClean="0">
                          <a:solidFill>
                            <a:schemeClr val="tx2"/>
                          </a:solidFill>
                          <a:latin typeface="Century Gothic" panose="020B0502020202020204" pitchFamily="34" charset="0"/>
                          <a:cs typeface="Times New Roman" pitchFamily="18" charset="0"/>
                        </a:rPr>
                        <a:t>Mikro, start-</a:t>
                      </a:r>
                      <a:r>
                        <a:rPr lang="lv-LV" sz="1500" dirty="0" err="1" smtClean="0">
                          <a:solidFill>
                            <a:schemeClr val="tx2"/>
                          </a:solidFill>
                          <a:latin typeface="Century Gothic" panose="020B0502020202020204" pitchFamily="34" charset="0"/>
                          <a:cs typeface="Times New Roman" pitchFamily="18" charset="0"/>
                        </a:rPr>
                        <a:t>ups</a:t>
                      </a:r>
                      <a:r>
                        <a:rPr lang="lv-LV" sz="1500" dirty="0" smtClean="0">
                          <a:solidFill>
                            <a:schemeClr val="tx2"/>
                          </a:solidFill>
                          <a:latin typeface="Century Gothic" panose="020B0502020202020204" pitchFamily="34" charset="0"/>
                          <a:cs typeface="Times New Roman" pitchFamily="18" charset="0"/>
                        </a:rPr>
                        <a:t>, </a:t>
                      </a:r>
                      <a:r>
                        <a:rPr lang="lv-LV" sz="1500" b="1" dirty="0" smtClean="0">
                          <a:solidFill>
                            <a:schemeClr val="tx2"/>
                          </a:solidFill>
                          <a:latin typeface="Century Gothic" panose="020B0502020202020204" pitchFamily="34" charset="0"/>
                          <a:cs typeface="Times New Roman" pitchFamily="18" charset="0"/>
                        </a:rPr>
                        <a:t>SME</a:t>
                      </a:r>
                    </a:p>
                    <a:p>
                      <a:pPr marL="0" marR="0" indent="0" algn="l" defTabSz="457200" rtl="0" eaLnBrk="1" fontAlgn="auto" latinLnBrk="0" hangingPunct="1">
                        <a:lnSpc>
                          <a:spcPct val="100000"/>
                        </a:lnSpc>
                        <a:spcBef>
                          <a:spcPts val="0"/>
                        </a:spcBef>
                        <a:spcAft>
                          <a:spcPts val="1200"/>
                        </a:spcAft>
                        <a:buClrTx/>
                        <a:buSzTx/>
                        <a:buFontTx/>
                        <a:buNone/>
                        <a:tabLst/>
                        <a:defRPr/>
                      </a:pPr>
                      <a:r>
                        <a:rPr lang="lv-LV" sz="1500" dirty="0" err="1" smtClean="0">
                          <a:solidFill>
                            <a:schemeClr val="tx2"/>
                          </a:solidFill>
                          <a:latin typeface="Century Gothic" panose="020B0502020202020204" pitchFamily="34" charset="0"/>
                        </a:rPr>
                        <a:t>Up</a:t>
                      </a:r>
                      <a:r>
                        <a:rPr lang="lv-LV" sz="1500" baseline="0" dirty="0" smtClean="0">
                          <a:solidFill>
                            <a:schemeClr val="tx2"/>
                          </a:solidFill>
                          <a:latin typeface="Century Gothic" panose="020B0502020202020204" pitchFamily="34" charset="0"/>
                        </a:rPr>
                        <a:t> to</a:t>
                      </a:r>
                      <a:r>
                        <a:rPr lang="lv-LV" sz="1500" dirty="0" smtClean="0">
                          <a:solidFill>
                            <a:schemeClr val="tx2"/>
                          </a:solidFill>
                          <a:latin typeface="Century Gothic" panose="020B0502020202020204" pitchFamily="34" charset="0"/>
                        </a:rPr>
                        <a:t> </a:t>
                      </a:r>
                      <a:r>
                        <a:rPr lang="lv-LV" sz="1500" b="1" dirty="0" smtClean="0">
                          <a:solidFill>
                            <a:schemeClr val="tx2"/>
                          </a:solidFill>
                          <a:latin typeface="Century Gothic" panose="020B0502020202020204" pitchFamily="34" charset="0"/>
                        </a:rPr>
                        <a:t>EUR 25 000</a:t>
                      </a:r>
                    </a:p>
                    <a:p>
                      <a:pPr marL="0" marR="0" indent="0" algn="l" defTabSz="457200" rtl="0" eaLnBrk="1" fontAlgn="auto" latinLnBrk="0" hangingPunct="1">
                        <a:lnSpc>
                          <a:spcPct val="100000"/>
                        </a:lnSpc>
                        <a:spcBef>
                          <a:spcPts val="0"/>
                        </a:spcBef>
                        <a:spcAft>
                          <a:spcPts val="1200"/>
                        </a:spcAft>
                        <a:buClrTx/>
                        <a:buSzTx/>
                        <a:buFontTx/>
                        <a:buNone/>
                        <a:tabLst/>
                        <a:defRPr/>
                      </a:pPr>
                      <a:r>
                        <a:rPr lang="lv-LV" sz="1500" dirty="0" err="1" smtClean="0">
                          <a:solidFill>
                            <a:schemeClr val="tx2"/>
                          </a:solidFill>
                          <a:latin typeface="Century Gothic" panose="020B0502020202020204" pitchFamily="34" charset="0"/>
                        </a:rPr>
                        <a:t>Up</a:t>
                      </a:r>
                      <a:r>
                        <a:rPr lang="lv-LV" sz="1500" dirty="0" smtClean="0">
                          <a:solidFill>
                            <a:schemeClr val="tx2"/>
                          </a:solidFill>
                          <a:latin typeface="Century Gothic" panose="020B0502020202020204" pitchFamily="34" charset="0"/>
                        </a:rPr>
                        <a:t> to </a:t>
                      </a:r>
                      <a:r>
                        <a:rPr lang="lv-LV" sz="1500" b="1" dirty="0" smtClean="0">
                          <a:solidFill>
                            <a:schemeClr val="tx2"/>
                          </a:solidFill>
                          <a:latin typeface="Century Gothic" panose="020B0502020202020204" pitchFamily="34" charset="0"/>
                        </a:rPr>
                        <a:t>7 y </a:t>
                      </a:r>
                      <a:r>
                        <a:rPr lang="lv-LV" sz="1500" dirty="0" smtClean="0">
                          <a:solidFill>
                            <a:schemeClr val="tx2"/>
                          </a:solidFill>
                          <a:latin typeface="Century Gothic" panose="020B0502020202020204" pitchFamily="34" charset="0"/>
                        </a:rPr>
                        <a:t>(</a:t>
                      </a:r>
                      <a:r>
                        <a:rPr lang="lv-LV" sz="1500" dirty="0" err="1" smtClean="0">
                          <a:solidFill>
                            <a:schemeClr val="tx2"/>
                          </a:solidFill>
                          <a:latin typeface="Century Gothic" panose="020B0502020202020204" pitchFamily="34" charset="0"/>
                        </a:rPr>
                        <a:t>loan</a:t>
                      </a:r>
                      <a:r>
                        <a:rPr lang="lv-LV" sz="1500" dirty="0" smtClean="0">
                          <a:solidFill>
                            <a:schemeClr val="tx2"/>
                          </a:solidFill>
                          <a:latin typeface="Century Gothic" panose="020B0502020202020204" pitchFamily="34" charset="0"/>
                        </a:rPr>
                        <a:t> </a:t>
                      </a:r>
                      <a:r>
                        <a:rPr lang="lv-LV" sz="1500" dirty="0" err="1" smtClean="0">
                          <a:solidFill>
                            <a:schemeClr val="tx2"/>
                          </a:solidFill>
                          <a:latin typeface="Century Gothic" panose="020B0502020202020204" pitchFamily="34" charset="0"/>
                        </a:rPr>
                        <a:t>agreem</a:t>
                      </a:r>
                      <a:r>
                        <a:rPr lang="lv-LV" sz="1500" dirty="0" smtClean="0">
                          <a:solidFill>
                            <a:schemeClr val="tx2"/>
                          </a:solidFill>
                          <a:latin typeface="Century Gothic" panose="020B0502020202020204" pitchFamily="34" charset="0"/>
                        </a:rPr>
                        <a:t>.</a:t>
                      </a:r>
                      <a:r>
                        <a:rPr lang="lv-LV" sz="1500" baseline="0" dirty="0" smtClean="0">
                          <a:solidFill>
                            <a:schemeClr val="tx2"/>
                          </a:solidFill>
                          <a:latin typeface="Century Gothic" panose="020B0502020202020204" pitchFamily="34" charset="0"/>
                        </a:rPr>
                        <a:t> – </a:t>
                      </a:r>
                      <a:r>
                        <a:rPr lang="lv-LV" sz="1500" dirty="0" smtClean="0">
                          <a:solidFill>
                            <a:schemeClr val="tx2"/>
                          </a:solidFill>
                          <a:latin typeface="Century Gothic" panose="020B0502020202020204" pitchFamily="34" charset="0"/>
                        </a:rPr>
                        <a:t>5 y)</a:t>
                      </a:r>
                    </a:p>
                    <a:p>
                      <a:pPr marL="0" marR="0" indent="0" algn="l" defTabSz="457200" rtl="0" eaLnBrk="1" fontAlgn="auto" latinLnBrk="0" hangingPunct="1">
                        <a:lnSpc>
                          <a:spcPct val="100000"/>
                        </a:lnSpc>
                        <a:spcBef>
                          <a:spcPts val="0"/>
                        </a:spcBef>
                        <a:spcAft>
                          <a:spcPts val="1200"/>
                        </a:spcAft>
                        <a:buClrTx/>
                        <a:buSzTx/>
                        <a:buFontTx/>
                        <a:buNone/>
                        <a:tabLst/>
                        <a:defRPr/>
                      </a:pPr>
                      <a:r>
                        <a:rPr lang="lv-LV" sz="1500" b="1" dirty="0" err="1" smtClean="0">
                          <a:solidFill>
                            <a:schemeClr val="tx2"/>
                          </a:solidFill>
                          <a:latin typeface="Century Gothic" panose="020B0502020202020204" pitchFamily="34" charset="0"/>
                        </a:rPr>
                        <a:t>Starting</a:t>
                      </a:r>
                      <a:r>
                        <a:rPr lang="lv-LV" sz="1500" b="1" dirty="0" smtClean="0">
                          <a:solidFill>
                            <a:schemeClr val="tx2"/>
                          </a:solidFill>
                          <a:latin typeface="Century Gothic" panose="020B0502020202020204" pitchFamily="34" charset="0"/>
                        </a:rPr>
                        <a:t> </a:t>
                      </a:r>
                      <a:r>
                        <a:rPr lang="lv-LV" sz="1500" b="1" dirty="0" err="1" smtClean="0">
                          <a:solidFill>
                            <a:schemeClr val="tx2"/>
                          </a:solidFill>
                          <a:latin typeface="Century Gothic" panose="020B0502020202020204" pitchFamily="34" charset="0"/>
                        </a:rPr>
                        <a:t>from</a:t>
                      </a:r>
                      <a:r>
                        <a:rPr lang="lv-LV" sz="1500" b="1" dirty="0" smtClean="0">
                          <a:solidFill>
                            <a:schemeClr val="tx2"/>
                          </a:solidFill>
                          <a:latin typeface="Century Gothic" panose="020B0502020202020204" pitchFamily="34" charset="0"/>
                        </a:rPr>
                        <a:t> 7%</a:t>
                      </a:r>
                    </a:p>
                    <a:p>
                      <a:pPr marL="0" marR="0" indent="0" algn="l" defTabSz="457200" rtl="0" eaLnBrk="1" fontAlgn="auto" latinLnBrk="0" hangingPunct="1">
                        <a:lnSpc>
                          <a:spcPct val="100000"/>
                        </a:lnSpc>
                        <a:spcBef>
                          <a:spcPts val="0"/>
                        </a:spcBef>
                        <a:spcAft>
                          <a:spcPts val="1200"/>
                        </a:spcAft>
                        <a:buClrTx/>
                        <a:buSzTx/>
                        <a:buFontTx/>
                        <a:buNone/>
                        <a:tabLst/>
                        <a:defRPr/>
                      </a:pPr>
                      <a:r>
                        <a:rPr lang="lv-LV" sz="1500" dirty="0" err="1" smtClean="0">
                          <a:solidFill>
                            <a:schemeClr val="tx2"/>
                          </a:solidFill>
                          <a:latin typeface="Century Gothic" panose="020B0502020202020204" pitchFamily="34" charset="0"/>
                        </a:rPr>
                        <a:t>Wide</a:t>
                      </a:r>
                      <a:r>
                        <a:rPr lang="lv-LV" sz="1500" dirty="0" smtClean="0">
                          <a:solidFill>
                            <a:schemeClr val="tx2"/>
                          </a:solidFill>
                          <a:latin typeface="Century Gothic" panose="020B0502020202020204" pitchFamily="34" charset="0"/>
                        </a:rPr>
                        <a:t> </a:t>
                      </a:r>
                      <a:r>
                        <a:rPr lang="lv-LV" sz="1500" dirty="0" err="1" smtClean="0">
                          <a:solidFill>
                            <a:schemeClr val="tx2"/>
                          </a:solidFill>
                          <a:latin typeface="Century Gothic" panose="020B0502020202020204" pitchFamily="34" charset="0"/>
                        </a:rPr>
                        <a:t>range</a:t>
                      </a:r>
                      <a:r>
                        <a:rPr lang="lv-LV" sz="1500" dirty="0" smtClean="0">
                          <a:solidFill>
                            <a:schemeClr val="tx2"/>
                          </a:solidFill>
                          <a:latin typeface="Century Gothic" panose="020B0502020202020204" pitchFamily="34" charset="0"/>
                        </a:rPr>
                        <a:t>, </a:t>
                      </a:r>
                      <a:r>
                        <a:rPr lang="lv-LV" sz="1500" b="1" dirty="0" err="1" smtClean="0">
                          <a:solidFill>
                            <a:schemeClr val="tx2"/>
                          </a:solidFill>
                          <a:latin typeface="Century Gothic" panose="020B0502020202020204" pitchFamily="34" charset="0"/>
                        </a:rPr>
                        <a:t>except</a:t>
                      </a:r>
                      <a:r>
                        <a:rPr lang="lv-LV" sz="1500" b="1" dirty="0" smtClean="0">
                          <a:solidFill>
                            <a:schemeClr val="tx2"/>
                          </a:solidFill>
                          <a:latin typeface="Century Gothic" panose="020B0502020202020204" pitchFamily="34" charset="0"/>
                        </a:rPr>
                        <a:t> </a:t>
                      </a:r>
                      <a:r>
                        <a:rPr lang="lv-LV" sz="1500" b="1" dirty="0" err="1" smtClean="0">
                          <a:solidFill>
                            <a:schemeClr val="tx2"/>
                          </a:solidFill>
                          <a:latin typeface="Century Gothic" panose="020B0502020202020204" pitchFamily="34" charset="0"/>
                        </a:rPr>
                        <a:t>primary</a:t>
                      </a:r>
                      <a:r>
                        <a:rPr lang="lv-LV" sz="1500" b="1" baseline="0" dirty="0" smtClean="0">
                          <a:solidFill>
                            <a:schemeClr val="tx2"/>
                          </a:solidFill>
                          <a:latin typeface="Century Gothic" panose="020B0502020202020204" pitchFamily="34" charset="0"/>
                        </a:rPr>
                        <a:t> </a:t>
                      </a:r>
                      <a:r>
                        <a:rPr lang="lv-LV" sz="1500" b="1" baseline="0" dirty="0" err="1" smtClean="0">
                          <a:solidFill>
                            <a:schemeClr val="tx2"/>
                          </a:solidFill>
                          <a:latin typeface="Century Gothic" panose="020B0502020202020204" pitchFamily="34" charset="0"/>
                        </a:rPr>
                        <a:t>agriculture</a:t>
                      </a:r>
                      <a:endParaRPr lang="lv-LV" sz="1500" b="1" dirty="0" smtClean="0"/>
                    </a:p>
                    <a:p>
                      <a:pPr>
                        <a:spcAft>
                          <a:spcPts val="1200"/>
                        </a:spcAft>
                      </a:pPr>
                      <a:r>
                        <a:rPr lang="lv-LV" sz="1500" dirty="0" smtClean="0">
                          <a:solidFill>
                            <a:schemeClr val="tx2"/>
                          </a:solidFill>
                          <a:latin typeface="Century Gothic" panose="020B0502020202020204" pitchFamily="34" charset="0"/>
                        </a:rPr>
                        <a:t>-</a:t>
                      </a:r>
                      <a:endParaRPr lang="lv-LV" sz="1500" dirty="0">
                        <a:solidFill>
                          <a:schemeClr val="tx2"/>
                        </a:solidFill>
                        <a:latin typeface="Century Gothic" panose="020B0502020202020204" pitchFamily="34" charset="0"/>
                      </a:endParaRPr>
                    </a:p>
                  </a:txBody>
                  <a:tcPr marL="91441" marR="91441">
                    <a:solidFill>
                      <a:srgbClr val="C6E5EB"/>
                    </a:solidFill>
                  </a:tcPr>
                </a:tc>
              </a:tr>
            </a:tbl>
          </a:graphicData>
        </a:graphic>
      </p:graphicFrame>
    </p:spTree>
    <p:extLst>
      <p:ext uri="{BB962C8B-B14F-4D97-AF65-F5344CB8AC3E}">
        <p14:creationId xmlns:p14="http://schemas.microsoft.com/office/powerpoint/2010/main" val="118641262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9874" name="TextBox 1"/>
          <p:cNvSpPr txBox="1">
            <a:spLocks noChangeArrowheads="1"/>
          </p:cNvSpPr>
          <p:nvPr/>
        </p:nvSpPr>
        <p:spPr bwMode="auto">
          <a:xfrm>
            <a:off x="320675" y="149225"/>
            <a:ext cx="2488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defTabSz="457200" fontAlgn="base">
              <a:spcBef>
                <a:spcPct val="0"/>
              </a:spcBef>
              <a:spcAft>
                <a:spcPct val="0"/>
              </a:spcAft>
              <a:buFontTx/>
              <a:buNone/>
            </a:pPr>
            <a:r>
              <a:rPr lang="lv-LV" altLang="lv-LV" sz="2400" b="1" dirty="0" err="1" smtClean="0">
                <a:solidFill>
                  <a:srgbClr val="FFFFFF"/>
                </a:solidFill>
                <a:latin typeface="Century Gothic" panose="020B0502020202020204" pitchFamily="34" charset="0"/>
              </a:rPr>
              <a:t>Venture</a:t>
            </a:r>
            <a:r>
              <a:rPr lang="lv-LV" altLang="lv-LV" sz="2400" b="1" dirty="0" smtClean="0">
                <a:solidFill>
                  <a:srgbClr val="FFFFFF"/>
                </a:solidFill>
                <a:latin typeface="Century Gothic" panose="020B0502020202020204" pitchFamily="34" charset="0"/>
              </a:rPr>
              <a:t> </a:t>
            </a:r>
            <a:r>
              <a:rPr lang="lv-LV" altLang="lv-LV" sz="2400" b="1" dirty="0" err="1" smtClean="0">
                <a:solidFill>
                  <a:srgbClr val="FFFFFF"/>
                </a:solidFill>
                <a:latin typeface="Century Gothic" panose="020B0502020202020204" pitchFamily="34" charset="0"/>
              </a:rPr>
              <a:t>capital</a:t>
            </a:r>
            <a:endParaRPr lang="en-US" altLang="lv-LV" sz="2400" b="1" dirty="0" smtClean="0">
              <a:solidFill>
                <a:srgbClr val="FFFFFF"/>
              </a:solidFill>
              <a:latin typeface="Century Gothic" panose="020B0502020202020204" pitchFamily="34" charset="0"/>
            </a:endParaRPr>
          </a:p>
        </p:txBody>
      </p:sp>
      <p:sp>
        <p:nvSpPr>
          <p:cNvPr id="71684" name="Text Placeholder 5"/>
          <p:cNvSpPr txBox="1">
            <a:spLocks/>
          </p:cNvSpPr>
          <p:nvPr/>
        </p:nvSpPr>
        <p:spPr bwMode="auto">
          <a:xfrm>
            <a:off x="320675" y="1420813"/>
            <a:ext cx="455612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9pPr>
          </a:lstStyle>
          <a:p>
            <a:pPr marL="285750" indent="-285750" fontAlgn="base">
              <a:spcAft>
                <a:spcPct val="0"/>
              </a:spcAft>
              <a:buFont typeface="Wingdings" panose="05000000000000000000" pitchFamily="2" charset="2"/>
              <a:buChar char="§"/>
              <a:defRPr/>
            </a:pPr>
            <a:r>
              <a:rPr lang="lv-LV" altLang="lv-LV" sz="1800" b="1" dirty="0" smtClean="0">
                <a:solidFill>
                  <a:srgbClr val="003A65"/>
                </a:solidFill>
                <a:latin typeface="Century Gothic" pitchFamily="34" charset="0"/>
                <a:cs typeface="Arial" pitchFamily="34" charset="0"/>
              </a:rPr>
              <a:t> </a:t>
            </a:r>
            <a:r>
              <a:rPr lang="lv-LV" altLang="lv-LV" sz="1800" b="1" dirty="0" err="1">
                <a:solidFill>
                  <a:srgbClr val="003A65"/>
                </a:solidFill>
                <a:latin typeface="Century Gothic" pitchFamily="34" charset="0"/>
                <a:cs typeface="Arial" pitchFamily="34" charset="0"/>
              </a:rPr>
              <a:t>W</a:t>
            </a:r>
            <a:r>
              <a:rPr lang="lv-LV" altLang="lv-LV" sz="1800" b="1" dirty="0" err="1" smtClean="0">
                <a:solidFill>
                  <a:srgbClr val="003A65"/>
                </a:solidFill>
                <a:latin typeface="Century Gothic" pitchFamily="34" charset="0"/>
                <a:cs typeface="Arial" pitchFamily="34" charset="0"/>
              </a:rPr>
              <a:t>ay</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of</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supporting</a:t>
            </a:r>
            <a:endParaRPr lang="lv-LV" altLang="lv-LV" sz="1800" b="1" dirty="0" smtClean="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500" dirty="0" err="1" smtClean="0">
                <a:solidFill>
                  <a:srgbClr val="003A65"/>
                </a:solidFill>
                <a:latin typeface="Century Gothic" pitchFamily="34" charset="0"/>
                <a:cs typeface="Arial" pitchFamily="34" charset="0"/>
              </a:rPr>
              <a:t>Investment</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into</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company</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equity</a:t>
            </a:r>
            <a:endParaRPr lang="lv-LV" altLang="lv-LV" sz="1500" dirty="0" smtClean="0">
              <a:solidFill>
                <a:srgbClr val="003A65"/>
              </a:solidFill>
              <a:latin typeface="Century Gothic" pitchFamily="34" charset="0"/>
              <a:cs typeface="Arial" pitchFamily="34" charset="0"/>
            </a:endParaRPr>
          </a:p>
          <a:p>
            <a:pPr marL="457200" lvl="1" indent="0" fontAlgn="base">
              <a:spcAft>
                <a:spcPct val="0"/>
              </a:spcAft>
              <a:buClr>
                <a:srgbClr val="00B4D1"/>
              </a:buClr>
              <a:buFont typeface="Arial" pitchFamily="34" charset="0"/>
              <a:buNone/>
              <a:defRPr/>
            </a:pP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or</a:t>
            </a:r>
            <a:endParaRPr lang="lv-LV" altLang="lv-LV" sz="1500" dirty="0" smtClean="0">
              <a:solidFill>
                <a:srgbClr val="003A65"/>
              </a:solidFill>
              <a:latin typeface="Century Gothic" pitchFamily="34" charset="0"/>
              <a:cs typeface="Arial" pitchFamily="34" charset="0"/>
            </a:endParaRPr>
          </a:p>
          <a:p>
            <a:pPr lvl="1" fontAlgn="base">
              <a:spcBef>
                <a:spcPts val="0"/>
              </a:spcBef>
              <a:spcAft>
                <a:spcPct val="0"/>
              </a:spcAft>
              <a:buClr>
                <a:srgbClr val="00B4D1"/>
              </a:buClr>
              <a:buFont typeface="Century Gothic" panose="020B0502020202020204" pitchFamily="34" charset="0"/>
              <a:buChar char="−"/>
              <a:defRPr/>
            </a:pPr>
            <a:r>
              <a:rPr lang="lv-LV" altLang="lv-LV" sz="1500" dirty="0" err="1" smtClean="0">
                <a:solidFill>
                  <a:srgbClr val="003A65"/>
                </a:solidFill>
                <a:latin typeface="Century Gothic" pitchFamily="34" charset="0"/>
                <a:cs typeface="Arial" pitchFamily="34" charset="0"/>
              </a:rPr>
              <a:t>Mezzanine</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loan</a:t>
            </a:r>
            <a:endParaRPr lang="lv-LV" altLang="lv-LV" sz="1500" dirty="0" smtClean="0">
              <a:solidFill>
                <a:srgbClr val="003A65"/>
              </a:solidFill>
              <a:latin typeface="Century Gothic" pitchFamily="34" charset="0"/>
              <a:cs typeface="Arial" pitchFamily="34" charset="0"/>
            </a:endParaRPr>
          </a:p>
          <a:p>
            <a:pPr lvl="1" fontAlgn="base">
              <a:spcBef>
                <a:spcPts val="0"/>
              </a:spcBef>
              <a:spcAft>
                <a:spcPct val="0"/>
              </a:spcAft>
              <a:buClr>
                <a:srgbClr val="00B4D1"/>
              </a:buClr>
              <a:buFont typeface="Century Gothic" panose="020B0502020202020204" pitchFamily="34" charset="0"/>
              <a:buChar char="−"/>
              <a:defRPr/>
            </a:pPr>
            <a:endParaRPr lang="lv-LV" altLang="lv-LV" sz="1500" dirty="0" smtClean="0">
              <a:solidFill>
                <a:srgbClr val="003A65"/>
              </a:solidFill>
              <a:latin typeface="Century Gothic" pitchFamily="34" charset="0"/>
              <a:cs typeface="Arial" pitchFamily="34" charset="0"/>
            </a:endParaRPr>
          </a:p>
          <a:p>
            <a:pPr marL="285750" indent="-285750" fontAlgn="base">
              <a:spcBef>
                <a:spcPts val="900"/>
              </a:spcBef>
              <a:spcAft>
                <a:spcPct val="0"/>
              </a:spcAft>
              <a:buFont typeface="Wingdings" panose="05000000000000000000" pitchFamily="2" charset="2"/>
              <a:buChar char="§"/>
              <a:defRPr/>
            </a:pP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Maturity</a:t>
            </a:r>
            <a:endParaRPr lang="lv-LV" altLang="lv-LV" sz="1800" b="1" dirty="0" smtClean="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500" dirty="0" err="1" smtClean="0">
                <a:solidFill>
                  <a:srgbClr val="003A65"/>
                </a:solidFill>
                <a:latin typeface="Century Gothic" pitchFamily="34" charset="0"/>
                <a:cs typeface="Arial" pitchFamily="34" charset="0"/>
              </a:rPr>
              <a:t>Investment</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up</a:t>
            </a:r>
            <a:r>
              <a:rPr lang="lv-LV" altLang="lv-LV" sz="1500" dirty="0" smtClean="0">
                <a:solidFill>
                  <a:srgbClr val="003A65"/>
                </a:solidFill>
                <a:latin typeface="Century Gothic" pitchFamily="34" charset="0"/>
                <a:cs typeface="Arial" pitchFamily="34" charset="0"/>
              </a:rPr>
              <a:t> to 3 - 8 y</a:t>
            </a:r>
          </a:p>
          <a:p>
            <a:pPr marL="285750" indent="-285750" fontAlgn="base">
              <a:spcBef>
                <a:spcPts val="900"/>
              </a:spcBef>
              <a:spcAft>
                <a:spcPct val="0"/>
              </a:spcAft>
              <a:buFont typeface="Wingdings" panose="05000000000000000000" pitchFamily="2" charset="2"/>
              <a:buChar char="§"/>
              <a:defRPr/>
            </a:pP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The</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purpose</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of</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financing</a:t>
            </a:r>
            <a:endParaRPr lang="lv-LV" altLang="lv-LV" sz="1800" b="1" dirty="0" smtClean="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500" dirty="0" err="1" smtClean="0">
                <a:solidFill>
                  <a:srgbClr val="003A65"/>
                </a:solidFill>
                <a:latin typeface="Century Gothic" pitchFamily="34" charset="0"/>
                <a:cs typeface="Arial" pitchFamily="34" charset="0"/>
              </a:rPr>
              <a:t>Working</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capital</a:t>
            </a:r>
            <a:endParaRPr lang="lv-LV" altLang="lv-LV" sz="1500" dirty="0" smtClean="0">
              <a:solidFill>
                <a:srgbClr val="003A65"/>
              </a:solidFill>
              <a:latin typeface="Century Gothic" pitchFamily="34" charset="0"/>
              <a:cs typeface="Arial" pitchFamily="34" charset="0"/>
            </a:endParaRPr>
          </a:p>
          <a:p>
            <a:pPr marL="457200" lvl="1" indent="0" fontAlgn="base">
              <a:spcAft>
                <a:spcPct val="0"/>
              </a:spcAft>
              <a:buClr>
                <a:srgbClr val="00B4D1"/>
              </a:buClr>
              <a:buFont typeface="Arial" pitchFamily="34" charset="0"/>
              <a:buNone/>
              <a:defRPr/>
            </a:pP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and</a:t>
            </a:r>
            <a:r>
              <a:rPr lang="lv-LV" altLang="lv-LV" sz="1500" dirty="0" smtClean="0">
                <a:solidFill>
                  <a:srgbClr val="003A65"/>
                </a:solidFill>
                <a:latin typeface="Century Gothic" pitchFamily="34" charset="0"/>
                <a:cs typeface="Arial" pitchFamily="34" charset="0"/>
              </a:rPr>
              <a:t>/</a:t>
            </a:r>
            <a:r>
              <a:rPr lang="lv-LV" altLang="lv-LV" sz="1500" dirty="0" err="1" smtClean="0">
                <a:solidFill>
                  <a:srgbClr val="003A65"/>
                </a:solidFill>
                <a:latin typeface="Century Gothic" pitchFamily="34" charset="0"/>
                <a:cs typeface="Arial" pitchFamily="34" charset="0"/>
              </a:rPr>
              <a:t>or</a:t>
            </a:r>
            <a:r>
              <a:rPr lang="lv-LV" altLang="lv-LV" sz="1500" dirty="0" smtClean="0">
                <a:solidFill>
                  <a:srgbClr val="003A65"/>
                </a:solidFill>
                <a:latin typeface="Century Gothic" pitchFamily="34" charset="0"/>
                <a:cs typeface="Arial" pitchFamily="34" charset="0"/>
              </a:rPr>
              <a:t> </a:t>
            </a:r>
          </a:p>
          <a:p>
            <a:pPr lvl="1" fontAlgn="base">
              <a:spcBef>
                <a:spcPts val="0"/>
              </a:spcBef>
              <a:spcAft>
                <a:spcPct val="0"/>
              </a:spcAft>
              <a:buClr>
                <a:srgbClr val="00B4D1"/>
              </a:buClr>
              <a:buFont typeface="Century Gothic" panose="020B0502020202020204" pitchFamily="34" charset="0"/>
              <a:buChar char="−"/>
              <a:defRPr/>
            </a:pPr>
            <a:r>
              <a:rPr lang="lv-LV" altLang="lv-LV" sz="1500" dirty="0" err="1" smtClean="0">
                <a:solidFill>
                  <a:srgbClr val="003A65"/>
                </a:solidFill>
                <a:latin typeface="Century Gothic" pitchFamily="34" charset="0"/>
                <a:cs typeface="Arial" pitchFamily="34" charset="0"/>
              </a:rPr>
              <a:t>investments</a:t>
            </a:r>
            <a:endParaRPr lang="lv-LV" altLang="lv-LV" sz="800" dirty="0" smtClean="0">
              <a:solidFill>
                <a:srgbClr val="003A65"/>
              </a:solidFill>
              <a:latin typeface="Century Gothic" pitchFamily="34" charset="0"/>
              <a:cs typeface="Arial" pitchFamily="34" charset="0"/>
            </a:endParaRPr>
          </a:p>
          <a:p>
            <a:pPr marL="342900" indent="-342900" fontAlgn="base">
              <a:spcAft>
                <a:spcPct val="0"/>
              </a:spcAft>
              <a:buFont typeface="Wingdings" panose="05000000000000000000" pitchFamily="2" charset="2"/>
              <a:buChar char="§"/>
              <a:defRPr/>
            </a:pPr>
            <a:r>
              <a:rPr lang="lv-LV" altLang="lv-LV" sz="20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Volume</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of</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support</a:t>
            </a:r>
            <a:endParaRPr lang="lv-LV" altLang="lv-LV" sz="1800" b="1" dirty="0" smtClean="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500" dirty="0" smtClean="0">
                <a:solidFill>
                  <a:srgbClr val="003A65"/>
                </a:solidFill>
                <a:latin typeface="Century Gothic" pitchFamily="34" charset="0"/>
                <a:cs typeface="Arial" pitchFamily="34" charset="0"/>
              </a:rPr>
              <a:t>EUR 50 000 – 1.5 milj. EUR </a:t>
            </a:r>
            <a:r>
              <a:rPr lang="lv-LV" altLang="lv-LV" sz="1500" dirty="0" err="1" smtClean="0">
                <a:solidFill>
                  <a:srgbClr val="003A65"/>
                </a:solidFill>
                <a:latin typeface="Century Gothic" pitchFamily="34" charset="0"/>
                <a:cs typeface="Arial" pitchFamily="34" charset="0"/>
              </a:rPr>
              <a:t>for</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one</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separate</a:t>
            </a:r>
            <a:r>
              <a:rPr lang="lv-LV" altLang="lv-LV" sz="1500" dirty="0" smtClean="0">
                <a:solidFill>
                  <a:srgbClr val="003A65"/>
                </a:solidFill>
                <a:latin typeface="Century Gothic" pitchFamily="34" charset="0"/>
                <a:cs typeface="Arial" pitchFamily="34" charset="0"/>
              </a:rPr>
              <a:t> </a:t>
            </a:r>
            <a:r>
              <a:rPr lang="lv-LV" altLang="lv-LV" sz="1500" dirty="0" err="1" smtClean="0">
                <a:solidFill>
                  <a:srgbClr val="003A65"/>
                </a:solidFill>
                <a:latin typeface="Century Gothic" pitchFamily="34" charset="0"/>
                <a:cs typeface="Arial" pitchFamily="34" charset="0"/>
              </a:rPr>
              <a:t>company</a:t>
            </a:r>
            <a:endParaRPr lang="lv-LV" altLang="lv-LV" sz="1500" dirty="0" smtClean="0">
              <a:solidFill>
                <a:srgbClr val="003A65"/>
              </a:solidFill>
              <a:latin typeface="Century Gothic" pitchFamily="34" charset="0"/>
              <a:cs typeface="Arial" pitchFamily="34" charset="0"/>
            </a:endParaRPr>
          </a:p>
          <a:p>
            <a:pPr lvl="1" fontAlgn="base">
              <a:spcAft>
                <a:spcPct val="0"/>
              </a:spcAft>
              <a:buClr>
                <a:srgbClr val="008040"/>
              </a:buClr>
              <a:buFont typeface="Wingdings" pitchFamily="2" charset="2"/>
              <a:buNone/>
              <a:defRPr/>
            </a:pPr>
            <a:endParaRPr lang="lv-LV" altLang="lv-LV" sz="800" dirty="0" smtClean="0">
              <a:solidFill>
                <a:srgbClr val="003A65"/>
              </a:solidFill>
              <a:latin typeface="Century Gothic" pitchFamily="34" charset="0"/>
              <a:cs typeface="Arial" pitchFamily="34" charset="0"/>
            </a:endParaRPr>
          </a:p>
          <a:p>
            <a:pPr fontAlgn="base">
              <a:spcAft>
                <a:spcPct val="0"/>
              </a:spcAft>
              <a:buFont typeface="Arial" pitchFamily="34" charset="0"/>
              <a:buNone/>
              <a:defRPr/>
            </a:pPr>
            <a:endParaRPr lang="lv-LV" altLang="lv-LV" sz="1200" dirty="0" smtClean="0">
              <a:solidFill>
                <a:srgbClr val="003A65"/>
              </a:solidFill>
              <a:latin typeface="Century Gothic" pitchFamily="34" charset="0"/>
              <a:cs typeface="Arial" pitchFamily="34" charset="0"/>
            </a:endParaRPr>
          </a:p>
          <a:p>
            <a:pPr lvl="1" algn="r" fontAlgn="base">
              <a:spcAft>
                <a:spcPct val="0"/>
              </a:spcAft>
              <a:buClr>
                <a:srgbClr val="008040"/>
              </a:buClr>
              <a:buFont typeface="Wingdings" pitchFamily="2" charset="2"/>
              <a:buNone/>
              <a:defRPr/>
            </a:pPr>
            <a:endParaRPr lang="lv-LV" altLang="lv-LV" sz="1000" dirty="0" smtClean="0">
              <a:solidFill>
                <a:srgbClr val="003A65"/>
              </a:solidFill>
              <a:latin typeface="Century Gothic"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420813"/>
            <a:ext cx="4087688" cy="4108449"/>
          </a:xfrm>
          <a:prstGeom prst="rect">
            <a:avLst/>
          </a:prstGeom>
        </p:spPr>
      </p:pic>
    </p:spTree>
    <p:extLst>
      <p:ext uri="{BB962C8B-B14F-4D97-AF65-F5344CB8AC3E}">
        <p14:creationId xmlns:p14="http://schemas.microsoft.com/office/powerpoint/2010/main" val="17893535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22" name="TextBox 1"/>
          <p:cNvSpPr txBox="1">
            <a:spLocks noChangeArrowheads="1"/>
          </p:cNvSpPr>
          <p:nvPr/>
        </p:nvSpPr>
        <p:spPr bwMode="auto">
          <a:xfrm>
            <a:off x="190500" y="85725"/>
            <a:ext cx="45672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defTabSz="457200" fontAlgn="base">
              <a:spcBef>
                <a:spcPct val="0"/>
              </a:spcBef>
              <a:spcAft>
                <a:spcPct val="0"/>
              </a:spcAft>
              <a:buFontTx/>
              <a:buNone/>
            </a:pPr>
            <a:r>
              <a:rPr lang="lv-LV" altLang="lv-LV" sz="2400" b="1" dirty="0" err="1" smtClean="0">
                <a:solidFill>
                  <a:srgbClr val="FFFFFF"/>
                </a:solidFill>
                <a:latin typeface="Century Gothic" panose="020B0502020202020204" pitchFamily="34" charset="0"/>
              </a:rPr>
              <a:t>Venture</a:t>
            </a:r>
            <a:r>
              <a:rPr lang="lv-LV" altLang="lv-LV" sz="2400" b="1" dirty="0" smtClean="0">
                <a:solidFill>
                  <a:srgbClr val="FFFFFF"/>
                </a:solidFill>
                <a:latin typeface="Century Gothic" panose="020B0502020202020204" pitchFamily="34" charset="0"/>
              </a:rPr>
              <a:t> </a:t>
            </a:r>
            <a:r>
              <a:rPr lang="lv-LV" altLang="lv-LV" sz="2400" b="1" dirty="0" err="1" smtClean="0">
                <a:solidFill>
                  <a:srgbClr val="FFFFFF"/>
                </a:solidFill>
                <a:latin typeface="Century Gothic" panose="020B0502020202020204" pitchFamily="34" charset="0"/>
              </a:rPr>
              <a:t>capital</a:t>
            </a:r>
            <a:r>
              <a:rPr lang="lv-LV" altLang="lv-LV" sz="2400" b="1" dirty="0" smtClean="0">
                <a:solidFill>
                  <a:srgbClr val="FFFFFF"/>
                </a:solidFill>
                <a:latin typeface="Century Gothic" panose="020B0502020202020204" pitchFamily="34" charset="0"/>
              </a:rPr>
              <a:t> </a:t>
            </a:r>
            <a:r>
              <a:rPr lang="lv-LV" altLang="lv-LV" sz="2400" b="1" dirty="0" err="1" smtClean="0">
                <a:solidFill>
                  <a:srgbClr val="FFFFFF"/>
                </a:solidFill>
                <a:latin typeface="Century Gothic" panose="020B0502020202020204" pitchFamily="34" charset="0"/>
              </a:rPr>
              <a:t>for</a:t>
            </a:r>
            <a:r>
              <a:rPr lang="lv-LV" altLang="lv-LV" sz="2400" b="1" dirty="0" smtClean="0">
                <a:solidFill>
                  <a:srgbClr val="FFFFFF"/>
                </a:solidFill>
                <a:latin typeface="Century Gothic" panose="020B0502020202020204" pitchFamily="34" charset="0"/>
              </a:rPr>
              <a:t> </a:t>
            </a:r>
            <a:r>
              <a:rPr lang="lv-LV" altLang="lv-LV" sz="2400" b="1" dirty="0" err="1" smtClean="0">
                <a:solidFill>
                  <a:srgbClr val="FFFFFF"/>
                </a:solidFill>
                <a:latin typeface="Century Gothic" panose="020B0502020202020204" pitchFamily="34" charset="0"/>
              </a:rPr>
              <a:t>customers</a:t>
            </a:r>
            <a:endParaRPr lang="lv-LV" altLang="lv-LV" sz="2400" b="1" dirty="0" smtClean="0">
              <a:solidFill>
                <a:srgbClr val="FFFFFF"/>
              </a:solidFill>
              <a:latin typeface="Century Gothic" panose="020B0502020202020204" pitchFamily="34" charset="0"/>
            </a:endParaRPr>
          </a:p>
        </p:txBody>
      </p:sp>
      <p:sp>
        <p:nvSpPr>
          <p:cNvPr id="81923" name="Title 1"/>
          <p:cNvSpPr txBox="1">
            <a:spLocks/>
          </p:cNvSpPr>
          <p:nvPr/>
        </p:nvSpPr>
        <p:spPr bwMode="auto">
          <a:xfrm>
            <a:off x="696913" y="1476375"/>
            <a:ext cx="7632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lgn="ctr" defTabSz="457200" eaLnBrk="0" fontAlgn="base" hangingPunct="0">
              <a:spcBef>
                <a:spcPct val="0"/>
              </a:spcBef>
              <a:spcAft>
                <a:spcPct val="0"/>
              </a:spcAft>
              <a:buFontTx/>
              <a:buNone/>
            </a:pPr>
            <a:r>
              <a:rPr lang="lv-LV" altLang="lv-LV" sz="2000" b="1" dirty="0" err="1" smtClean="0">
                <a:solidFill>
                  <a:srgbClr val="004C6F"/>
                </a:solidFill>
                <a:latin typeface="Century Gothic" panose="020B0502020202020204" pitchFamily="34" charset="0"/>
                <a:ea typeface="PF Agora Sans Pro"/>
                <a:cs typeface="PF Agora Sans Pro"/>
              </a:rPr>
              <a:t>Where</a:t>
            </a:r>
            <a:r>
              <a:rPr lang="lv-LV" altLang="lv-LV" sz="2000" b="1" dirty="0" smtClean="0">
                <a:solidFill>
                  <a:srgbClr val="004C6F"/>
                </a:solidFill>
                <a:latin typeface="Century Gothic" panose="020B0502020202020204" pitchFamily="34" charset="0"/>
                <a:ea typeface="PF Agora Sans Pro"/>
                <a:cs typeface="PF Agora Sans Pro"/>
              </a:rPr>
              <a:t> I </a:t>
            </a:r>
            <a:r>
              <a:rPr lang="lv-LV" altLang="lv-LV" sz="2000" b="1" dirty="0" err="1" smtClean="0">
                <a:solidFill>
                  <a:srgbClr val="004C6F"/>
                </a:solidFill>
                <a:latin typeface="Century Gothic" panose="020B0502020202020204" pitchFamily="34" charset="0"/>
                <a:ea typeface="PF Agora Sans Pro"/>
                <a:cs typeface="PF Agora Sans Pro"/>
              </a:rPr>
              <a:t>can</a:t>
            </a:r>
            <a:r>
              <a:rPr lang="lv-LV" altLang="lv-LV" sz="2000" b="1" dirty="0" smtClean="0">
                <a:solidFill>
                  <a:srgbClr val="004C6F"/>
                </a:solidFill>
                <a:latin typeface="Century Gothic" panose="020B0502020202020204" pitchFamily="34" charset="0"/>
                <a:ea typeface="PF Agora Sans Pro"/>
                <a:cs typeface="PF Agora Sans Pro"/>
              </a:rPr>
              <a:t> </a:t>
            </a:r>
            <a:r>
              <a:rPr lang="lv-LV" altLang="lv-LV" sz="2000" b="1" dirty="0" err="1" smtClean="0">
                <a:solidFill>
                  <a:srgbClr val="004C6F"/>
                </a:solidFill>
                <a:latin typeface="Century Gothic" panose="020B0502020202020204" pitchFamily="34" charset="0"/>
                <a:ea typeface="PF Agora Sans Pro"/>
                <a:cs typeface="PF Agora Sans Pro"/>
              </a:rPr>
              <a:t>get</a:t>
            </a:r>
            <a:r>
              <a:rPr lang="lv-LV" altLang="lv-LV" sz="2000" b="1" dirty="0" smtClean="0">
                <a:solidFill>
                  <a:srgbClr val="004C6F"/>
                </a:solidFill>
                <a:latin typeface="Century Gothic" panose="020B0502020202020204" pitchFamily="34" charset="0"/>
                <a:ea typeface="PF Agora Sans Pro"/>
                <a:cs typeface="PF Agora Sans Pro"/>
              </a:rPr>
              <a:t> it?</a:t>
            </a:r>
          </a:p>
        </p:txBody>
      </p:sp>
      <p:pic>
        <p:nvPicPr>
          <p:cNvPr id="81924" name="Picture 23" descr="logo-expans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419350"/>
            <a:ext cx="220503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24" descr="logo-flycap.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9163" y="2411413"/>
            <a:ext cx="220345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25" descr="logo-zgi.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81250" y="4494213"/>
            <a:ext cx="1997075"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26" descr="logo-imprimatu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11913" y="2425700"/>
            <a:ext cx="2205037"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8" name="TextBox 27"/>
          <p:cNvSpPr txBox="1">
            <a:spLocks noChangeArrowheads="1"/>
          </p:cNvSpPr>
          <p:nvPr/>
        </p:nvSpPr>
        <p:spPr bwMode="auto">
          <a:xfrm>
            <a:off x="669925" y="3667125"/>
            <a:ext cx="26654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lgn="ctr" defTabSz="457200" fontAlgn="base">
              <a:spcBef>
                <a:spcPct val="0"/>
              </a:spcBef>
              <a:spcAft>
                <a:spcPct val="0"/>
              </a:spcAft>
              <a:buFontTx/>
              <a:buNone/>
            </a:pPr>
            <a:r>
              <a:rPr lang="lv-LV" altLang="lv-LV" sz="1300" dirty="0" err="1" smtClean="0">
                <a:solidFill>
                  <a:srgbClr val="004C6F"/>
                </a:solidFill>
                <a:latin typeface="Century Gothic" panose="020B0502020202020204" pitchFamily="34" charset="0"/>
                <a:ea typeface="PF Agora Sans Pro"/>
                <a:cs typeface="PF Agora Sans Pro"/>
              </a:rPr>
              <a:t>Up</a:t>
            </a:r>
            <a:r>
              <a:rPr lang="lv-LV" altLang="lv-LV" sz="1300" dirty="0" smtClean="0">
                <a:solidFill>
                  <a:srgbClr val="004C6F"/>
                </a:solidFill>
                <a:latin typeface="Century Gothic" panose="020B0502020202020204" pitchFamily="34" charset="0"/>
                <a:ea typeface="PF Agora Sans Pro"/>
                <a:cs typeface="PF Agora Sans Pro"/>
              </a:rPr>
              <a:t> to </a:t>
            </a:r>
            <a:r>
              <a:rPr lang="en-US" altLang="lv-LV" sz="1300" dirty="0" smtClean="0">
                <a:solidFill>
                  <a:srgbClr val="004C6F"/>
                </a:solidFill>
                <a:latin typeface="Century Gothic" panose="020B0502020202020204" pitchFamily="34" charset="0"/>
                <a:ea typeface="PF Agora Sans Pro"/>
                <a:cs typeface="PF Agora Sans Pro"/>
              </a:rPr>
              <a:t> </a:t>
            </a:r>
            <a:r>
              <a:rPr lang="en-US" altLang="lv-LV" sz="1300" b="1" dirty="0" smtClean="0">
                <a:solidFill>
                  <a:srgbClr val="004C6F"/>
                </a:solidFill>
                <a:latin typeface="Century Gothic" panose="020B0502020202020204" pitchFamily="34" charset="0"/>
                <a:ea typeface="PF Agora Sans Pro"/>
                <a:cs typeface="PF Agora Sans Pro"/>
              </a:rPr>
              <a:t>€1,5 </a:t>
            </a:r>
            <a:r>
              <a:rPr lang="en-US" altLang="lv-LV" sz="1300" b="1" dirty="0" err="1" smtClean="0">
                <a:solidFill>
                  <a:srgbClr val="004C6F"/>
                </a:solidFill>
                <a:latin typeface="Century Gothic" panose="020B0502020202020204" pitchFamily="34" charset="0"/>
                <a:ea typeface="PF Agora Sans Pro"/>
                <a:cs typeface="PF Agora Sans Pro"/>
              </a:rPr>
              <a:t>milj</a:t>
            </a:r>
            <a:r>
              <a:rPr lang="en-US" altLang="lv-LV" sz="1300" b="1" dirty="0" smtClean="0">
                <a:solidFill>
                  <a:srgbClr val="004C6F"/>
                </a:solidFill>
                <a:latin typeface="Century Gothic" panose="020B0502020202020204" pitchFamily="34" charset="0"/>
                <a:ea typeface="PF Agora Sans Pro"/>
                <a:cs typeface="PF Agora Sans Pro"/>
              </a:rPr>
              <a:t>.</a:t>
            </a:r>
          </a:p>
        </p:txBody>
      </p:sp>
      <p:sp>
        <p:nvSpPr>
          <p:cNvPr id="81929" name="TextBox 29"/>
          <p:cNvSpPr txBox="1">
            <a:spLocks noChangeArrowheads="1"/>
          </p:cNvSpPr>
          <p:nvPr/>
        </p:nvSpPr>
        <p:spPr bwMode="auto">
          <a:xfrm>
            <a:off x="6278563" y="3667125"/>
            <a:ext cx="2663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lgn="ctr" defTabSz="457200" fontAlgn="base">
              <a:spcBef>
                <a:spcPct val="0"/>
              </a:spcBef>
              <a:spcAft>
                <a:spcPct val="0"/>
              </a:spcAft>
              <a:buFontTx/>
              <a:buNone/>
            </a:pPr>
            <a:r>
              <a:rPr lang="lv-LV" altLang="lv-LV" sz="1300" dirty="0" err="1" smtClean="0">
                <a:solidFill>
                  <a:srgbClr val="004C6F"/>
                </a:solidFill>
                <a:latin typeface="Century Gothic" panose="020B0502020202020204" pitchFamily="34" charset="0"/>
                <a:ea typeface="PF Agora Sans Pro"/>
                <a:cs typeface="PF Agora Sans Pro"/>
              </a:rPr>
              <a:t>Up</a:t>
            </a:r>
            <a:r>
              <a:rPr lang="lv-LV" altLang="lv-LV" sz="1300" dirty="0" smtClean="0">
                <a:solidFill>
                  <a:srgbClr val="004C6F"/>
                </a:solidFill>
                <a:latin typeface="Century Gothic" panose="020B0502020202020204" pitchFamily="34" charset="0"/>
                <a:ea typeface="PF Agora Sans Pro"/>
                <a:cs typeface="PF Agora Sans Pro"/>
              </a:rPr>
              <a:t> to</a:t>
            </a:r>
            <a:r>
              <a:rPr lang="en-US" altLang="lv-LV" sz="1300" dirty="0" smtClean="0">
                <a:solidFill>
                  <a:srgbClr val="004C6F"/>
                </a:solidFill>
                <a:latin typeface="Century Gothic" panose="020B0502020202020204" pitchFamily="34" charset="0"/>
                <a:ea typeface="PF Agora Sans Pro"/>
                <a:cs typeface="PF Agora Sans Pro"/>
              </a:rPr>
              <a:t> </a:t>
            </a:r>
            <a:r>
              <a:rPr lang="en-US" altLang="lv-LV" sz="1300" b="1" dirty="0" smtClean="0">
                <a:solidFill>
                  <a:srgbClr val="004C6F"/>
                </a:solidFill>
                <a:latin typeface="Century Gothic" panose="020B0502020202020204" pitchFamily="34" charset="0"/>
                <a:ea typeface="PF Agora Sans Pro"/>
                <a:cs typeface="PF Agora Sans Pro"/>
              </a:rPr>
              <a:t>€0,</a:t>
            </a:r>
            <a:r>
              <a:rPr lang="lv-LV" altLang="lv-LV" sz="1300" b="1" dirty="0" smtClean="0">
                <a:solidFill>
                  <a:srgbClr val="004C6F"/>
                </a:solidFill>
                <a:latin typeface="Century Gothic" panose="020B0502020202020204" pitchFamily="34" charset="0"/>
                <a:ea typeface="PF Agora Sans Pro"/>
                <a:cs typeface="PF Agora Sans Pro"/>
              </a:rPr>
              <a:t>2</a:t>
            </a:r>
            <a:r>
              <a:rPr lang="en-US" altLang="lv-LV" sz="1300" b="1" dirty="0" smtClean="0">
                <a:solidFill>
                  <a:srgbClr val="004C6F"/>
                </a:solidFill>
                <a:latin typeface="Century Gothic" panose="020B0502020202020204" pitchFamily="34" charset="0"/>
                <a:ea typeface="PF Agora Sans Pro"/>
                <a:cs typeface="PF Agora Sans Pro"/>
              </a:rPr>
              <a:t> </a:t>
            </a:r>
            <a:r>
              <a:rPr lang="en-US" altLang="lv-LV" sz="1300" b="1" dirty="0" err="1" smtClean="0">
                <a:solidFill>
                  <a:srgbClr val="004C6F"/>
                </a:solidFill>
                <a:latin typeface="Century Gothic" panose="020B0502020202020204" pitchFamily="34" charset="0"/>
                <a:ea typeface="PF Agora Sans Pro"/>
                <a:cs typeface="PF Agora Sans Pro"/>
              </a:rPr>
              <a:t>milj</a:t>
            </a:r>
            <a:r>
              <a:rPr lang="en-US" altLang="lv-LV" sz="1300" b="1" dirty="0" smtClean="0">
                <a:solidFill>
                  <a:srgbClr val="004C6F"/>
                </a:solidFill>
                <a:latin typeface="Century Gothic" panose="020B0502020202020204" pitchFamily="34" charset="0"/>
                <a:ea typeface="PF Agora Sans Pro"/>
                <a:cs typeface="PF Agora Sans Pro"/>
              </a:rPr>
              <a:t>.</a:t>
            </a:r>
          </a:p>
        </p:txBody>
      </p:sp>
      <p:sp>
        <p:nvSpPr>
          <p:cNvPr id="81930" name="TextBox 30"/>
          <p:cNvSpPr txBox="1">
            <a:spLocks noChangeArrowheads="1"/>
          </p:cNvSpPr>
          <p:nvPr/>
        </p:nvSpPr>
        <p:spPr bwMode="auto">
          <a:xfrm>
            <a:off x="2003425" y="5694363"/>
            <a:ext cx="26638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lgn="ctr" defTabSz="457200" fontAlgn="base">
              <a:spcBef>
                <a:spcPct val="0"/>
              </a:spcBef>
              <a:spcAft>
                <a:spcPct val="0"/>
              </a:spcAft>
              <a:buFontTx/>
              <a:buNone/>
            </a:pPr>
            <a:r>
              <a:rPr lang="lv-LV" altLang="lv-LV" sz="1300" dirty="0" err="1" smtClean="0">
                <a:solidFill>
                  <a:srgbClr val="004C6F"/>
                </a:solidFill>
                <a:latin typeface="Century Gothic" panose="020B0502020202020204" pitchFamily="34" charset="0"/>
                <a:ea typeface="PF Agora Sans Pro"/>
                <a:cs typeface="PF Agora Sans Pro"/>
              </a:rPr>
              <a:t>Up</a:t>
            </a:r>
            <a:r>
              <a:rPr lang="lv-LV" altLang="lv-LV" sz="1300" dirty="0" smtClean="0">
                <a:solidFill>
                  <a:srgbClr val="004C6F"/>
                </a:solidFill>
                <a:latin typeface="Century Gothic" panose="020B0502020202020204" pitchFamily="34" charset="0"/>
                <a:ea typeface="PF Agora Sans Pro"/>
                <a:cs typeface="PF Agora Sans Pro"/>
              </a:rPr>
              <a:t> to</a:t>
            </a:r>
            <a:r>
              <a:rPr lang="en-US" altLang="lv-LV" sz="1300" dirty="0" smtClean="0">
                <a:solidFill>
                  <a:srgbClr val="004C6F"/>
                </a:solidFill>
                <a:latin typeface="Century Gothic" panose="020B0502020202020204" pitchFamily="34" charset="0"/>
                <a:ea typeface="PF Agora Sans Pro"/>
                <a:cs typeface="PF Agora Sans Pro"/>
              </a:rPr>
              <a:t> </a:t>
            </a:r>
            <a:r>
              <a:rPr lang="en-US" altLang="lv-LV" sz="1300" b="1" dirty="0" smtClean="0">
                <a:solidFill>
                  <a:srgbClr val="004C6F"/>
                </a:solidFill>
                <a:latin typeface="Century Gothic" panose="020B0502020202020204" pitchFamily="34" charset="0"/>
                <a:ea typeface="PF Agora Sans Pro"/>
                <a:cs typeface="PF Agora Sans Pro"/>
              </a:rPr>
              <a:t>€1,5 </a:t>
            </a:r>
            <a:r>
              <a:rPr lang="en-US" altLang="lv-LV" sz="1300" b="1" dirty="0" err="1" smtClean="0">
                <a:solidFill>
                  <a:srgbClr val="004C6F"/>
                </a:solidFill>
                <a:latin typeface="Century Gothic" panose="020B0502020202020204" pitchFamily="34" charset="0"/>
                <a:ea typeface="PF Agora Sans Pro"/>
                <a:cs typeface="PF Agora Sans Pro"/>
              </a:rPr>
              <a:t>milj</a:t>
            </a:r>
            <a:r>
              <a:rPr lang="en-US" altLang="lv-LV" sz="1300" b="1" dirty="0" smtClean="0">
                <a:solidFill>
                  <a:srgbClr val="004C6F"/>
                </a:solidFill>
                <a:latin typeface="Century Gothic" panose="020B0502020202020204" pitchFamily="34" charset="0"/>
                <a:ea typeface="PF Agora Sans Pro"/>
                <a:cs typeface="PF Agora Sans Pro"/>
              </a:rPr>
              <a:t>.</a:t>
            </a:r>
          </a:p>
        </p:txBody>
      </p:sp>
      <p:sp>
        <p:nvSpPr>
          <p:cNvPr id="81931" name="TextBox 31"/>
          <p:cNvSpPr txBox="1">
            <a:spLocks noChangeArrowheads="1"/>
          </p:cNvSpPr>
          <p:nvPr/>
        </p:nvSpPr>
        <p:spPr bwMode="auto">
          <a:xfrm>
            <a:off x="3335338" y="3667125"/>
            <a:ext cx="2663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lgn="ctr" defTabSz="457200" fontAlgn="base">
              <a:spcBef>
                <a:spcPct val="0"/>
              </a:spcBef>
              <a:spcAft>
                <a:spcPct val="0"/>
              </a:spcAft>
              <a:buFontTx/>
              <a:buNone/>
            </a:pPr>
            <a:r>
              <a:rPr lang="lv-LV" altLang="lv-LV" sz="1300" dirty="0" err="1" smtClean="0">
                <a:solidFill>
                  <a:srgbClr val="004C6F"/>
                </a:solidFill>
                <a:latin typeface="Century Gothic" panose="020B0502020202020204" pitchFamily="34" charset="0"/>
                <a:ea typeface="PF Agora Sans Pro"/>
                <a:cs typeface="PF Agora Sans Pro"/>
              </a:rPr>
              <a:t>Up</a:t>
            </a:r>
            <a:r>
              <a:rPr lang="lv-LV" altLang="lv-LV" sz="1300" dirty="0" smtClean="0">
                <a:solidFill>
                  <a:srgbClr val="004C6F"/>
                </a:solidFill>
                <a:latin typeface="Century Gothic" panose="020B0502020202020204" pitchFamily="34" charset="0"/>
                <a:ea typeface="PF Agora Sans Pro"/>
                <a:cs typeface="PF Agora Sans Pro"/>
              </a:rPr>
              <a:t> to</a:t>
            </a:r>
            <a:r>
              <a:rPr lang="en-US" altLang="lv-LV" sz="1300" dirty="0" smtClean="0">
                <a:solidFill>
                  <a:srgbClr val="004C6F"/>
                </a:solidFill>
                <a:latin typeface="Century Gothic" panose="020B0502020202020204" pitchFamily="34" charset="0"/>
                <a:ea typeface="PF Agora Sans Pro"/>
                <a:cs typeface="PF Agora Sans Pro"/>
              </a:rPr>
              <a:t> </a:t>
            </a:r>
            <a:r>
              <a:rPr lang="en-US" altLang="lv-LV" sz="1300" b="1" dirty="0" smtClean="0">
                <a:solidFill>
                  <a:srgbClr val="004C6F"/>
                </a:solidFill>
                <a:latin typeface="Century Gothic" panose="020B0502020202020204" pitchFamily="34" charset="0"/>
                <a:ea typeface="PF Agora Sans Pro"/>
                <a:cs typeface="PF Agora Sans Pro"/>
              </a:rPr>
              <a:t>€1,5 </a:t>
            </a:r>
            <a:r>
              <a:rPr lang="en-US" altLang="lv-LV" sz="1300" b="1" dirty="0" err="1" smtClean="0">
                <a:solidFill>
                  <a:srgbClr val="004C6F"/>
                </a:solidFill>
                <a:latin typeface="Century Gothic" panose="020B0502020202020204" pitchFamily="34" charset="0"/>
                <a:ea typeface="PF Agora Sans Pro"/>
                <a:cs typeface="PF Agora Sans Pro"/>
              </a:rPr>
              <a:t>milj</a:t>
            </a:r>
            <a:r>
              <a:rPr lang="en-US" altLang="lv-LV" sz="1300" b="1" dirty="0" smtClean="0">
                <a:solidFill>
                  <a:srgbClr val="004C6F"/>
                </a:solidFill>
                <a:latin typeface="Century Gothic" panose="020B0502020202020204" pitchFamily="34" charset="0"/>
                <a:ea typeface="PF Agora Sans Pro"/>
                <a:cs typeface="PF Agora Sans Pro"/>
              </a:rPr>
              <a:t>.</a:t>
            </a:r>
          </a:p>
        </p:txBody>
      </p:sp>
      <p:sp>
        <p:nvSpPr>
          <p:cNvPr id="81932" name="Content Placeholder 2"/>
          <p:cNvSpPr txBox="1">
            <a:spLocks/>
          </p:cNvSpPr>
          <p:nvPr/>
        </p:nvSpPr>
        <p:spPr bwMode="auto">
          <a:xfrm>
            <a:off x="5780088" y="4643438"/>
            <a:ext cx="22320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lgn="ctr" defTabSz="457200" eaLnBrk="0" fontAlgn="base" hangingPunct="0">
              <a:lnSpc>
                <a:spcPct val="110000"/>
              </a:lnSpc>
              <a:spcAft>
                <a:spcPct val="0"/>
              </a:spcAft>
              <a:buFont typeface="Arial" panose="020B0604020202020204" pitchFamily="34" charset="0"/>
              <a:buNone/>
            </a:pPr>
            <a:r>
              <a:rPr lang="lv-LV" altLang="lv-LV" sz="1200" dirty="0" err="1" smtClean="0">
                <a:solidFill>
                  <a:srgbClr val="004C6F"/>
                </a:solidFill>
                <a:latin typeface="Century Gothic" panose="020B0502020202020204" pitchFamily="34" charset="0"/>
                <a:ea typeface="Helvetica Neue"/>
                <a:cs typeface="Helvetica Neue"/>
              </a:rPr>
              <a:t>Maximum</a:t>
            </a:r>
            <a:r>
              <a:rPr lang="lv-LV" altLang="lv-LV" sz="1200" dirty="0" smtClean="0">
                <a:solidFill>
                  <a:srgbClr val="004C6F"/>
                </a:solidFill>
                <a:latin typeface="Century Gothic" panose="020B0502020202020204" pitchFamily="34" charset="0"/>
                <a:ea typeface="Helvetica Neue"/>
                <a:cs typeface="Helvetica Neue"/>
              </a:rPr>
              <a:t> </a:t>
            </a:r>
            <a:r>
              <a:rPr lang="lv-LV" altLang="lv-LV" sz="1200" dirty="0" err="1" smtClean="0">
                <a:solidFill>
                  <a:srgbClr val="004C6F"/>
                </a:solidFill>
                <a:latin typeface="Century Gothic" panose="020B0502020202020204" pitchFamily="34" charset="0"/>
                <a:ea typeface="Helvetica Neue"/>
                <a:cs typeface="Helvetica Neue"/>
              </a:rPr>
              <a:t>investment</a:t>
            </a:r>
            <a:r>
              <a:rPr lang="lv-LV" altLang="lv-LV" sz="1200" dirty="0" smtClean="0">
                <a:solidFill>
                  <a:srgbClr val="004C6F"/>
                </a:solidFill>
                <a:latin typeface="Century Gothic" panose="020B0502020202020204" pitchFamily="34" charset="0"/>
                <a:ea typeface="Helvetica Neue"/>
                <a:cs typeface="Helvetica Neue"/>
              </a:rPr>
              <a:t> </a:t>
            </a:r>
            <a:r>
              <a:rPr lang="lv-LV" altLang="lv-LV" sz="1200" dirty="0" err="1" smtClean="0">
                <a:solidFill>
                  <a:srgbClr val="004C6F"/>
                </a:solidFill>
                <a:latin typeface="Century Gothic" panose="020B0502020202020204" pitchFamily="34" charset="0"/>
                <a:ea typeface="Helvetica Neue"/>
                <a:cs typeface="Helvetica Neue"/>
              </a:rPr>
              <a:t>into</a:t>
            </a:r>
            <a:r>
              <a:rPr lang="lv-LV" altLang="lv-LV" sz="1200" dirty="0" smtClean="0">
                <a:solidFill>
                  <a:srgbClr val="004C6F"/>
                </a:solidFill>
                <a:latin typeface="Century Gothic" panose="020B0502020202020204" pitchFamily="34" charset="0"/>
                <a:ea typeface="Helvetica Neue"/>
                <a:cs typeface="Helvetica Neue"/>
              </a:rPr>
              <a:t> </a:t>
            </a:r>
            <a:r>
              <a:rPr lang="lv-LV" altLang="lv-LV" sz="1200" dirty="0" err="1" smtClean="0">
                <a:solidFill>
                  <a:srgbClr val="004C6F"/>
                </a:solidFill>
                <a:latin typeface="Century Gothic" panose="020B0502020202020204" pitchFamily="34" charset="0"/>
                <a:ea typeface="Helvetica Neue"/>
                <a:cs typeface="Helvetica Neue"/>
              </a:rPr>
              <a:t>one</a:t>
            </a:r>
            <a:r>
              <a:rPr lang="lv-LV" altLang="lv-LV" sz="1200" dirty="0" smtClean="0">
                <a:solidFill>
                  <a:srgbClr val="004C6F"/>
                </a:solidFill>
                <a:latin typeface="Century Gothic" panose="020B0502020202020204" pitchFamily="34" charset="0"/>
                <a:ea typeface="Helvetica Neue"/>
                <a:cs typeface="Helvetica Neue"/>
              </a:rPr>
              <a:t> </a:t>
            </a:r>
            <a:r>
              <a:rPr lang="lv-LV" altLang="lv-LV" sz="1200" dirty="0" err="1" smtClean="0">
                <a:solidFill>
                  <a:srgbClr val="004C6F"/>
                </a:solidFill>
                <a:latin typeface="Century Gothic" panose="020B0502020202020204" pitchFamily="34" charset="0"/>
                <a:ea typeface="Helvetica Neue"/>
                <a:cs typeface="Helvetica Neue"/>
              </a:rPr>
              <a:t>separate</a:t>
            </a:r>
            <a:r>
              <a:rPr lang="lv-LV" altLang="lv-LV" sz="1200" dirty="0" smtClean="0">
                <a:solidFill>
                  <a:srgbClr val="004C6F"/>
                </a:solidFill>
                <a:latin typeface="Century Gothic" panose="020B0502020202020204" pitchFamily="34" charset="0"/>
                <a:ea typeface="Helvetica Neue"/>
                <a:cs typeface="Helvetica Neue"/>
              </a:rPr>
              <a:t> </a:t>
            </a:r>
            <a:r>
              <a:rPr lang="lv-LV" altLang="lv-LV" sz="1200" dirty="0" err="1" smtClean="0">
                <a:solidFill>
                  <a:srgbClr val="004C6F"/>
                </a:solidFill>
                <a:latin typeface="Century Gothic" panose="020B0502020202020204" pitchFamily="34" charset="0"/>
                <a:ea typeface="Helvetica Neue"/>
                <a:cs typeface="Helvetica Neue"/>
              </a:rPr>
              <a:t>company</a:t>
            </a:r>
            <a:r>
              <a:rPr lang="lv-LV" altLang="lv-LV" sz="1200" dirty="0" smtClean="0">
                <a:solidFill>
                  <a:srgbClr val="004C6F"/>
                </a:solidFill>
                <a:latin typeface="Century Gothic" panose="020B0502020202020204" pitchFamily="34" charset="0"/>
                <a:ea typeface="Helvetica Neue"/>
                <a:cs typeface="Helvetica Neue"/>
              </a:rPr>
              <a:t/>
            </a:r>
            <a:br>
              <a:rPr lang="lv-LV" altLang="lv-LV" sz="1200" dirty="0" smtClean="0">
                <a:solidFill>
                  <a:srgbClr val="004C6F"/>
                </a:solidFill>
                <a:latin typeface="Century Gothic" panose="020B0502020202020204" pitchFamily="34" charset="0"/>
                <a:ea typeface="Helvetica Neue"/>
                <a:cs typeface="Helvetica Neue"/>
              </a:rPr>
            </a:br>
            <a:r>
              <a:rPr lang="lv-LV" altLang="lv-LV" sz="3600" b="1" dirty="0" smtClean="0">
                <a:solidFill>
                  <a:srgbClr val="004C6F"/>
                </a:solidFill>
                <a:latin typeface="Century Gothic" panose="020B0502020202020204" pitchFamily="34" charset="0"/>
                <a:ea typeface="Helvetica Neue"/>
                <a:cs typeface="Helvetica Neue"/>
              </a:rPr>
              <a:t>€1.5 milj.</a:t>
            </a:r>
          </a:p>
        </p:txBody>
      </p:sp>
      <p:grpSp>
        <p:nvGrpSpPr>
          <p:cNvPr id="81933" name="Group 4"/>
          <p:cNvGrpSpPr>
            <a:grpSpLocks noChangeAspect="1"/>
          </p:cNvGrpSpPr>
          <p:nvPr/>
        </p:nvGrpSpPr>
        <p:grpSpPr bwMode="auto">
          <a:xfrm>
            <a:off x="5780088" y="4494213"/>
            <a:ext cx="2232025" cy="1373187"/>
            <a:chOff x="4014" y="2943"/>
            <a:chExt cx="1406" cy="865"/>
          </a:xfrm>
        </p:grpSpPr>
        <p:sp>
          <p:nvSpPr>
            <p:cNvPr id="81934" name="AutoShape 3"/>
            <p:cNvSpPr>
              <a:spLocks noChangeAspect="1" noChangeArrowheads="1" noTextEdit="1"/>
            </p:cNvSpPr>
            <p:nvPr/>
          </p:nvSpPr>
          <p:spPr bwMode="auto">
            <a:xfrm>
              <a:off x="4014" y="2943"/>
              <a:ext cx="1406"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0" fontAlgn="base" hangingPunct="0">
                <a:spcBef>
                  <a:spcPct val="0"/>
                </a:spcBef>
                <a:spcAft>
                  <a:spcPct val="0"/>
                </a:spcAft>
              </a:pPr>
              <a:endParaRPr lang="lv-LV" smtClean="0">
                <a:solidFill>
                  <a:prstClr val="black"/>
                </a:solidFill>
              </a:endParaRPr>
            </a:p>
          </p:txBody>
        </p:sp>
        <p:sp>
          <p:nvSpPr>
            <p:cNvPr id="81935" name="Freeform 5"/>
            <p:cNvSpPr>
              <a:spLocks/>
            </p:cNvSpPr>
            <p:nvPr/>
          </p:nvSpPr>
          <p:spPr bwMode="auto">
            <a:xfrm>
              <a:off x="4017" y="2941"/>
              <a:ext cx="1407" cy="863"/>
            </a:xfrm>
            <a:custGeom>
              <a:avLst/>
              <a:gdLst>
                <a:gd name="T0" fmla="*/ 3 w 2131"/>
                <a:gd name="T1" fmla="*/ 1 h 1302"/>
                <a:gd name="T2" fmla="*/ 3 w 2131"/>
                <a:gd name="T3" fmla="*/ 1 h 1302"/>
                <a:gd name="T4" fmla="*/ 3 w 2131"/>
                <a:gd name="T5" fmla="*/ 2 h 1302"/>
                <a:gd name="T6" fmla="*/ 0 w 2131"/>
                <a:gd name="T7" fmla="*/ 2 h 1302"/>
                <a:gd name="T8" fmla="*/ 0 w 2131"/>
                <a:gd name="T9" fmla="*/ 0 h 1302"/>
                <a:gd name="T10" fmla="*/ 3 w 2131"/>
                <a:gd name="T11" fmla="*/ 0 h 1302"/>
                <a:gd name="T12" fmla="*/ 3 w 2131"/>
                <a:gd name="T13" fmla="*/ 1 h 1302"/>
                <a:gd name="T14" fmla="*/ 3 w 2131"/>
                <a:gd name="T15" fmla="*/ 1 h 13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1" h="1302">
                  <a:moveTo>
                    <a:pt x="2131" y="126"/>
                  </a:moveTo>
                  <a:lnTo>
                    <a:pt x="2131" y="126"/>
                  </a:lnTo>
                  <a:lnTo>
                    <a:pt x="2131" y="1302"/>
                  </a:lnTo>
                  <a:lnTo>
                    <a:pt x="0" y="1302"/>
                  </a:lnTo>
                  <a:lnTo>
                    <a:pt x="0" y="0"/>
                  </a:lnTo>
                  <a:cubicBezTo>
                    <a:pt x="669" y="0"/>
                    <a:pt x="1338" y="0"/>
                    <a:pt x="2007" y="0"/>
                  </a:cubicBezTo>
                  <a:cubicBezTo>
                    <a:pt x="2048" y="41"/>
                    <a:pt x="2090" y="84"/>
                    <a:pt x="2131" y="126"/>
                  </a:cubicBezTo>
                  <a:close/>
                </a:path>
              </a:pathLst>
            </a:custGeom>
            <a:noFill/>
            <a:ln w="12700" cap="flat">
              <a:solidFill>
                <a:srgbClr val="00B4D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eaLnBrk="0" fontAlgn="base" hangingPunct="0">
                <a:spcBef>
                  <a:spcPct val="0"/>
                </a:spcBef>
                <a:spcAft>
                  <a:spcPct val="0"/>
                </a:spcAft>
              </a:pPr>
              <a:endParaRPr lang="lv-LV" smtClean="0">
                <a:solidFill>
                  <a:prstClr val="black"/>
                </a:solidFill>
              </a:endParaRPr>
            </a:p>
          </p:txBody>
        </p:sp>
        <p:sp>
          <p:nvSpPr>
            <p:cNvPr id="81936" name="Freeform 6"/>
            <p:cNvSpPr>
              <a:spLocks/>
            </p:cNvSpPr>
            <p:nvPr/>
          </p:nvSpPr>
          <p:spPr bwMode="auto">
            <a:xfrm>
              <a:off x="5340" y="2938"/>
              <a:ext cx="88" cy="88"/>
            </a:xfrm>
            <a:custGeom>
              <a:avLst/>
              <a:gdLst>
                <a:gd name="T0" fmla="*/ 0 w 133"/>
                <a:gd name="T1" fmla="*/ 1 h 132"/>
                <a:gd name="T2" fmla="*/ 0 w 133"/>
                <a:gd name="T3" fmla="*/ 1 h 132"/>
                <a:gd name="T4" fmla="*/ 1 w 133"/>
                <a:gd name="T5" fmla="*/ 1 h 132"/>
                <a:gd name="T6" fmla="*/ 0 w 133"/>
                <a:gd name="T7" fmla="*/ 0 h 132"/>
                <a:gd name="T8" fmla="*/ 0 w 133"/>
                <a:gd name="T9" fmla="*/ 1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32">
                  <a:moveTo>
                    <a:pt x="0" y="132"/>
                  </a:moveTo>
                  <a:lnTo>
                    <a:pt x="0" y="132"/>
                  </a:lnTo>
                  <a:lnTo>
                    <a:pt x="133" y="132"/>
                  </a:lnTo>
                  <a:lnTo>
                    <a:pt x="0" y="0"/>
                  </a:lnTo>
                  <a:lnTo>
                    <a:pt x="0" y="132"/>
                  </a:lnTo>
                  <a:close/>
                </a:path>
              </a:pathLst>
            </a:custGeom>
            <a:solidFill>
              <a:srgbClr val="00B4D1"/>
            </a:solidFill>
            <a:ln w="0">
              <a:solidFill>
                <a:srgbClr val="000000"/>
              </a:solidFill>
              <a:prstDash val="solid"/>
              <a:round/>
              <a:headEnd/>
              <a:tailEnd/>
            </a:ln>
          </p:spPr>
          <p:txBody>
            <a:bodyPr/>
            <a:lstStyle/>
            <a:p>
              <a:pPr defTabSz="457200" eaLnBrk="0" fontAlgn="base" hangingPunct="0">
                <a:spcBef>
                  <a:spcPct val="0"/>
                </a:spcBef>
                <a:spcAft>
                  <a:spcPct val="0"/>
                </a:spcAft>
              </a:pPr>
              <a:endParaRPr lang="lv-LV" smtClean="0">
                <a:solidFill>
                  <a:prstClr val="black"/>
                </a:solidFill>
              </a:endParaRPr>
            </a:p>
          </p:txBody>
        </p:sp>
      </p:grpSp>
    </p:spTree>
    <p:extLst>
      <p:ext uri="{BB962C8B-B14F-4D97-AF65-F5344CB8AC3E}">
        <p14:creationId xmlns:p14="http://schemas.microsoft.com/office/powerpoint/2010/main" val="21598884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3970" name="TextBox 1"/>
          <p:cNvSpPr txBox="1">
            <a:spLocks noChangeArrowheads="1"/>
          </p:cNvSpPr>
          <p:nvPr/>
        </p:nvSpPr>
        <p:spPr bwMode="auto">
          <a:xfrm>
            <a:off x="268288" y="149225"/>
            <a:ext cx="5865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defTabSz="457200" fontAlgn="base">
              <a:spcBef>
                <a:spcPct val="0"/>
              </a:spcBef>
              <a:spcAft>
                <a:spcPct val="0"/>
              </a:spcAft>
              <a:buFontTx/>
              <a:buNone/>
            </a:pPr>
            <a:r>
              <a:rPr lang="lv-LV" altLang="lv-LV" sz="2400" b="1" dirty="0" smtClean="0">
                <a:solidFill>
                  <a:srgbClr val="FFFFFF"/>
                </a:solidFill>
                <a:latin typeface="Century Gothic" panose="020B0502020202020204" pitchFamily="34" charset="0"/>
              </a:rPr>
              <a:t>SME </a:t>
            </a:r>
            <a:r>
              <a:rPr lang="lv-LV" altLang="lv-LV" sz="2400" b="1" dirty="0" err="1" smtClean="0">
                <a:solidFill>
                  <a:srgbClr val="FFFFFF"/>
                </a:solidFill>
                <a:latin typeface="Century Gothic" panose="020B0502020202020204" pitchFamily="34" charset="0"/>
              </a:rPr>
              <a:t>development</a:t>
            </a:r>
            <a:r>
              <a:rPr lang="lv-LV" altLang="lv-LV" sz="2400" b="1" dirty="0" smtClean="0">
                <a:solidFill>
                  <a:srgbClr val="FFFFFF"/>
                </a:solidFill>
                <a:latin typeface="Century Gothic" panose="020B0502020202020204" pitchFamily="34" charset="0"/>
              </a:rPr>
              <a:t> </a:t>
            </a:r>
            <a:r>
              <a:rPr lang="lv-LV" altLang="lv-LV" sz="2400" b="1" dirty="0" err="1" smtClean="0">
                <a:solidFill>
                  <a:srgbClr val="FFFFFF"/>
                </a:solidFill>
                <a:latin typeface="Century Gothic" panose="020B0502020202020204" pitchFamily="34" charset="0"/>
              </a:rPr>
              <a:t>and</a:t>
            </a:r>
            <a:r>
              <a:rPr lang="lv-LV" altLang="lv-LV" sz="2400" b="1" dirty="0" smtClean="0">
                <a:solidFill>
                  <a:srgbClr val="FFFFFF"/>
                </a:solidFill>
                <a:latin typeface="Century Gothic" panose="020B0502020202020204" pitchFamily="34" charset="0"/>
              </a:rPr>
              <a:t> </a:t>
            </a:r>
            <a:r>
              <a:rPr lang="lv-LV" altLang="lv-LV" sz="2400" b="1" dirty="0" err="1" smtClean="0">
                <a:solidFill>
                  <a:srgbClr val="FFFFFF"/>
                </a:solidFill>
                <a:latin typeface="Century Gothic" panose="020B0502020202020204" pitchFamily="34" charset="0"/>
              </a:rPr>
              <a:t>growth</a:t>
            </a:r>
            <a:r>
              <a:rPr lang="lv-LV" altLang="lv-LV" sz="2400" b="1" dirty="0" smtClean="0">
                <a:solidFill>
                  <a:srgbClr val="FFFFFF"/>
                </a:solidFill>
                <a:latin typeface="Century Gothic" panose="020B0502020202020204" pitchFamily="34" charset="0"/>
              </a:rPr>
              <a:t> </a:t>
            </a:r>
            <a:r>
              <a:rPr lang="lv-LV" altLang="lv-LV" sz="2400" b="1" dirty="0" err="1" smtClean="0">
                <a:solidFill>
                  <a:srgbClr val="FFFFFF"/>
                </a:solidFill>
                <a:latin typeface="Century Gothic" panose="020B0502020202020204" pitchFamily="34" charset="0"/>
              </a:rPr>
              <a:t>support</a:t>
            </a:r>
            <a:endParaRPr lang="en-US" altLang="lv-LV" sz="2400" b="1" dirty="0" smtClean="0">
              <a:solidFill>
                <a:srgbClr val="FFFFFF"/>
              </a:solidFill>
              <a:latin typeface="Century Gothic" panose="020B0502020202020204" pitchFamily="34" charset="0"/>
            </a:endParaRPr>
          </a:p>
        </p:txBody>
      </p:sp>
      <p:sp>
        <p:nvSpPr>
          <p:cNvPr id="14340" name="Text Placeholder 3"/>
          <p:cNvSpPr txBox="1">
            <a:spLocks/>
          </p:cNvSpPr>
          <p:nvPr/>
        </p:nvSpPr>
        <p:spPr bwMode="auto">
          <a:xfrm>
            <a:off x="196850" y="1174751"/>
            <a:ext cx="4657725" cy="499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9pPr>
          </a:lstStyle>
          <a:p>
            <a:pPr marL="342900" indent="-342900" fontAlgn="base">
              <a:spcAft>
                <a:spcPct val="0"/>
              </a:spcAft>
              <a:buFont typeface="Wingdings" panose="05000000000000000000" pitchFamily="2" charset="2"/>
              <a:buChar char="§"/>
              <a:defRPr/>
            </a:pPr>
            <a:r>
              <a:rPr lang="lv-LV" altLang="lv-LV" sz="1800" b="1" dirty="0" err="1" smtClean="0">
                <a:solidFill>
                  <a:srgbClr val="003A65"/>
                </a:solidFill>
                <a:latin typeface="Century Gothic" pitchFamily="34" charset="0"/>
                <a:cs typeface="Arial" pitchFamily="34" charset="0"/>
              </a:rPr>
              <a:t>Available</a:t>
            </a:r>
            <a:endParaRPr lang="lv-LV" altLang="lv-LV" sz="1800" b="1" dirty="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400" dirty="0" err="1" smtClean="0">
                <a:solidFill>
                  <a:srgbClr val="003A65"/>
                </a:solidFill>
                <a:latin typeface="Century Gothic" pitchFamily="34" charset="0"/>
                <a:cs typeface="Arial" pitchFamily="34" charset="0"/>
              </a:rPr>
              <a:t>micro</a:t>
            </a:r>
            <a:r>
              <a:rPr lang="lv-LV" altLang="lv-LV" sz="1400" dirty="0" smtClean="0">
                <a:solidFill>
                  <a:srgbClr val="003A65"/>
                </a:solidFill>
                <a:latin typeface="Century Gothic" pitchFamily="34" charset="0"/>
                <a:cs typeface="Arial" pitchFamily="34" charset="0"/>
              </a:rPr>
              <a:t>, SME </a:t>
            </a:r>
            <a:r>
              <a:rPr lang="lv-LV" altLang="lv-LV" sz="1400" dirty="0" err="1" smtClean="0">
                <a:solidFill>
                  <a:srgbClr val="003A65"/>
                </a:solidFill>
                <a:latin typeface="Century Gothic" pitchFamily="34" charset="0"/>
                <a:cs typeface="Arial" pitchFamily="34" charset="0"/>
              </a:rPr>
              <a:t>companies</a:t>
            </a:r>
            <a:endParaRPr lang="lv-LV" altLang="lv-LV" sz="1400" dirty="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sz="1400" dirty="0" err="1">
                <a:solidFill>
                  <a:srgbClr val="003A65"/>
                </a:solidFill>
                <a:latin typeface="Century Gothic" pitchFamily="34" charset="0"/>
                <a:cs typeface="Arial" pitchFamily="34" charset="0"/>
              </a:rPr>
              <a:t>agricultural</a:t>
            </a:r>
            <a:r>
              <a:rPr lang="lv-LV" sz="1400" dirty="0">
                <a:solidFill>
                  <a:srgbClr val="003A65"/>
                </a:solidFill>
                <a:latin typeface="Century Gothic" pitchFamily="34" charset="0"/>
                <a:cs typeface="Arial" pitchFamily="34" charset="0"/>
              </a:rPr>
              <a:t> </a:t>
            </a:r>
            <a:r>
              <a:rPr lang="lv-LV" sz="1400" dirty="0" err="1">
                <a:solidFill>
                  <a:srgbClr val="003A65"/>
                </a:solidFill>
                <a:latin typeface="Century Gothic" pitchFamily="34" charset="0"/>
                <a:cs typeface="Arial" pitchFamily="34" charset="0"/>
              </a:rPr>
              <a:t>service</a:t>
            </a:r>
            <a:r>
              <a:rPr lang="lv-LV" sz="1400" dirty="0">
                <a:solidFill>
                  <a:srgbClr val="003A65"/>
                </a:solidFill>
                <a:latin typeface="Century Gothic" pitchFamily="34" charset="0"/>
                <a:cs typeface="Arial" pitchFamily="34" charset="0"/>
              </a:rPr>
              <a:t> </a:t>
            </a:r>
            <a:r>
              <a:rPr lang="lv-LV" sz="1400" dirty="0" err="1" smtClean="0">
                <a:solidFill>
                  <a:srgbClr val="003A65"/>
                </a:solidFill>
                <a:latin typeface="Century Gothic" pitchFamily="34" charset="0"/>
                <a:cs typeface="Arial" pitchFamily="34" charset="0"/>
              </a:rPr>
              <a:t>cooperatives</a:t>
            </a:r>
            <a:endParaRPr lang="lv-LV" sz="1400" dirty="0" smtClean="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endParaRPr lang="lv-LV" altLang="lv-LV" sz="1400" dirty="0">
              <a:solidFill>
                <a:srgbClr val="003A65"/>
              </a:solidFill>
              <a:latin typeface="Century Gothic" pitchFamily="34" charset="0"/>
              <a:cs typeface="Arial" pitchFamily="34" charset="0"/>
            </a:endParaRPr>
          </a:p>
          <a:p>
            <a:pPr marL="342900" indent="-342900" fontAlgn="base">
              <a:spcAft>
                <a:spcPct val="0"/>
              </a:spcAft>
              <a:buFont typeface="Wingdings" panose="05000000000000000000" pitchFamily="2" charset="2"/>
              <a:buChar char="§"/>
              <a:defRPr/>
            </a:pPr>
            <a:r>
              <a:rPr lang="lv-LV" altLang="lv-LV" sz="2000" dirty="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Amount</a:t>
            </a:r>
            <a:endParaRPr lang="lv-LV" altLang="lv-LV" sz="1800" b="1" dirty="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400" dirty="0" err="1">
                <a:solidFill>
                  <a:srgbClr val="003A65"/>
                </a:solidFill>
                <a:latin typeface="Century Gothic" pitchFamily="34" charset="0"/>
                <a:cs typeface="Arial" pitchFamily="34" charset="0"/>
              </a:rPr>
              <a:t>u</a:t>
            </a:r>
            <a:r>
              <a:rPr lang="lv-LV" altLang="lv-LV" sz="1400" dirty="0" err="1" smtClean="0">
                <a:solidFill>
                  <a:srgbClr val="003A65"/>
                </a:solidFill>
                <a:latin typeface="Century Gothic" pitchFamily="34" charset="0"/>
                <a:cs typeface="Arial" pitchFamily="34" charset="0"/>
              </a:rPr>
              <a:t>p</a:t>
            </a:r>
            <a:r>
              <a:rPr lang="lv-LV" altLang="lv-LV" sz="1400" dirty="0" smtClean="0">
                <a:solidFill>
                  <a:srgbClr val="003A65"/>
                </a:solidFill>
                <a:latin typeface="Century Gothic" pitchFamily="34" charset="0"/>
                <a:cs typeface="Arial" pitchFamily="34" charset="0"/>
              </a:rPr>
              <a:t> to EUR 430 000 </a:t>
            </a:r>
            <a:r>
              <a:rPr lang="lv-LV" altLang="lv-LV" sz="1400" dirty="0" err="1" smtClean="0">
                <a:solidFill>
                  <a:srgbClr val="003A65"/>
                </a:solidFill>
                <a:latin typeface="Century Gothic" pitchFamily="34" charset="0"/>
                <a:cs typeface="Arial" pitchFamily="34" charset="0"/>
              </a:rPr>
              <a:t>investment</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loan</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agriculture</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up</a:t>
            </a:r>
            <a:r>
              <a:rPr lang="lv-LV" altLang="lv-LV" sz="1400" dirty="0" smtClean="0">
                <a:solidFill>
                  <a:srgbClr val="003A65"/>
                </a:solidFill>
                <a:latin typeface="Century Gothic" pitchFamily="34" charset="0"/>
                <a:cs typeface="Arial" pitchFamily="34" charset="0"/>
              </a:rPr>
              <a:t> to 2.85 </a:t>
            </a:r>
            <a:r>
              <a:rPr lang="lv-LV" altLang="lv-LV" sz="1400" dirty="0" err="1" smtClean="0">
                <a:solidFill>
                  <a:srgbClr val="003A65"/>
                </a:solidFill>
                <a:latin typeface="Century Gothic" pitchFamily="34" charset="0"/>
                <a:cs typeface="Arial" pitchFamily="34" charset="0"/>
              </a:rPr>
              <a:t>mEUR</a:t>
            </a:r>
            <a:r>
              <a:rPr lang="lv-LV" altLang="lv-LV" sz="1400" dirty="0" smtClean="0">
                <a:solidFill>
                  <a:srgbClr val="003A65"/>
                </a:solidFill>
                <a:latin typeface="Century Gothic" pitchFamily="34" charset="0"/>
                <a:cs typeface="Arial" pitchFamily="34" charset="0"/>
              </a:rPr>
              <a:t> </a:t>
            </a:r>
            <a:r>
              <a:rPr lang="lv-LV" altLang="lv-LV" sz="1400" dirty="0">
                <a:solidFill>
                  <a:srgbClr val="003A65"/>
                </a:solidFill>
                <a:latin typeface="Century Gothic" pitchFamily="34" charset="0"/>
                <a:cs typeface="Arial" pitchFamily="34" charset="0"/>
              </a:rPr>
              <a:t>)</a:t>
            </a:r>
          </a:p>
          <a:p>
            <a:pPr lvl="1" fontAlgn="base">
              <a:spcAft>
                <a:spcPct val="0"/>
              </a:spcAft>
              <a:buClr>
                <a:srgbClr val="00B4D1"/>
              </a:buClr>
              <a:buFont typeface="Century Gothic" panose="020B0502020202020204" pitchFamily="34" charset="0"/>
              <a:buChar char="−"/>
              <a:defRPr/>
            </a:pPr>
            <a:r>
              <a:rPr lang="lv-LV" altLang="lv-LV" sz="1400" dirty="0" err="1">
                <a:solidFill>
                  <a:srgbClr val="003A65"/>
                </a:solidFill>
                <a:latin typeface="Century Gothic" pitchFamily="34" charset="0"/>
                <a:cs typeface="Arial" pitchFamily="34" charset="0"/>
              </a:rPr>
              <a:t>w</a:t>
            </a:r>
            <a:r>
              <a:rPr lang="lv-LV" altLang="lv-LV" sz="1400" dirty="0" err="1" smtClean="0">
                <a:solidFill>
                  <a:srgbClr val="003A65"/>
                </a:solidFill>
                <a:latin typeface="Century Gothic" pitchFamily="34" charset="0"/>
                <a:cs typeface="Arial" pitchFamily="34" charset="0"/>
              </a:rPr>
              <a:t>orking</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capital</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up</a:t>
            </a:r>
            <a:r>
              <a:rPr lang="lv-LV" altLang="lv-LV" sz="1400" dirty="0" smtClean="0">
                <a:solidFill>
                  <a:srgbClr val="003A65"/>
                </a:solidFill>
                <a:latin typeface="Century Gothic" pitchFamily="34" charset="0"/>
                <a:cs typeface="Arial" pitchFamily="34" charset="0"/>
              </a:rPr>
              <a:t> to EUR 285 000</a:t>
            </a:r>
            <a:endParaRPr lang="lv-LV" altLang="lv-LV" sz="1400" dirty="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400" dirty="0" err="1">
                <a:solidFill>
                  <a:srgbClr val="003A65"/>
                </a:solidFill>
                <a:latin typeface="Century Gothic" pitchFamily="34" charset="0"/>
                <a:cs typeface="Arial" pitchFamily="34" charset="0"/>
              </a:rPr>
              <a:t>s</a:t>
            </a:r>
            <a:r>
              <a:rPr lang="lv-LV" altLang="lv-LV" sz="1400" dirty="0" err="1" smtClean="0">
                <a:solidFill>
                  <a:srgbClr val="003A65"/>
                </a:solidFill>
                <a:latin typeface="Century Gothic" pitchFamily="34" charset="0"/>
                <a:cs typeface="Arial" pitchFamily="34" charset="0"/>
              </a:rPr>
              <a:t>ervice</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sector</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support</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for</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micro</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companies</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up</a:t>
            </a:r>
            <a:r>
              <a:rPr lang="lv-LV" altLang="lv-LV" sz="1400" dirty="0" smtClean="0">
                <a:solidFill>
                  <a:srgbClr val="003A65"/>
                </a:solidFill>
                <a:latin typeface="Century Gothic" pitchFamily="34" charset="0"/>
                <a:cs typeface="Arial" pitchFamily="34" charset="0"/>
              </a:rPr>
              <a:t> to EUR 43 000</a:t>
            </a:r>
            <a:endParaRPr lang="lv-LV" altLang="lv-LV" sz="1400" dirty="0">
              <a:solidFill>
                <a:srgbClr val="003A65"/>
              </a:solidFill>
              <a:latin typeface="Century Gothic" pitchFamily="34" charset="0"/>
              <a:cs typeface="Arial" pitchFamily="34" charset="0"/>
            </a:endParaRPr>
          </a:p>
          <a:p>
            <a:pPr lvl="1" fontAlgn="base">
              <a:spcAft>
                <a:spcPct val="0"/>
              </a:spcAft>
              <a:buClr>
                <a:srgbClr val="008040"/>
              </a:buClr>
              <a:buFont typeface="Wingdings" panose="05000000000000000000" pitchFamily="2" charset="2"/>
              <a:buChar char="ü"/>
              <a:defRPr/>
            </a:pPr>
            <a:endParaRPr lang="lv-LV" altLang="lv-LV" sz="800" dirty="0">
              <a:solidFill>
                <a:srgbClr val="003A65"/>
              </a:solidFill>
              <a:latin typeface="Century Gothic" pitchFamily="34" charset="0"/>
              <a:cs typeface="Arial" pitchFamily="34" charset="0"/>
            </a:endParaRPr>
          </a:p>
          <a:p>
            <a:pPr marL="342900" indent="-342900" fontAlgn="base">
              <a:spcAft>
                <a:spcPct val="0"/>
              </a:spcAft>
              <a:buFont typeface="Wingdings" panose="05000000000000000000" pitchFamily="2" charset="2"/>
              <a:buChar char="§"/>
              <a:defRPr/>
            </a:pPr>
            <a:r>
              <a:rPr lang="lv-LV" altLang="lv-LV" sz="2000" b="1" dirty="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Own</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investment</a:t>
            </a:r>
            <a:endParaRPr lang="lv-LV" altLang="lv-LV" sz="1800" b="1" dirty="0">
              <a:solidFill>
                <a:srgbClr val="003A65"/>
              </a:solidFill>
              <a:latin typeface="Century Gothic" pitchFamily="34" charset="0"/>
              <a:cs typeface="Arial" pitchFamily="34" charset="0"/>
            </a:endParaRPr>
          </a:p>
          <a:p>
            <a:pPr lvl="1" fontAlgn="base">
              <a:spcAft>
                <a:spcPct val="0"/>
              </a:spcAft>
              <a:buClr>
                <a:srgbClr val="00B4D1"/>
              </a:buClr>
              <a:buFont typeface="Century Gothic" panose="020B0502020202020204" pitchFamily="34" charset="0"/>
              <a:buChar char="−"/>
              <a:defRPr/>
            </a:pPr>
            <a:r>
              <a:rPr lang="lv-LV" altLang="lv-LV" sz="1400" dirty="0">
                <a:solidFill>
                  <a:srgbClr val="003A65"/>
                </a:solidFill>
                <a:latin typeface="Century Gothic" pitchFamily="34" charset="0"/>
                <a:cs typeface="Arial" pitchFamily="34" charset="0"/>
              </a:rPr>
              <a:t>10% </a:t>
            </a:r>
            <a:r>
              <a:rPr lang="lv-LV" altLang="lv-LV" sz="1400" dirty="0" err="1" smtClean="0">
                <a:solidFill>
                  <a:srgbClr val="003A65"/>
                </a:solidFill>
                <a:latin typeface="Century Gothic" pitchFamily="34" charset="0"/>
                <a:cs typeface="Arial" pitchFamily="34" charset="0"/>
              </a:rPr>
              <a:t>for</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investment</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projects</a:t>
            </a:r>
            <a:endParaRPr lang="lv-LV" altLang="lv-LV" sz="1400" dirty="0">
              <a:solidFill>
                <a:srgbClr val="003A65"/>
              </a:solidFill>
              <a:latin typeface="Century Gothic" pitchFamily="34" charset="0"/>
              <a:cs typeface="Arial" pitchFamily="34" charset="0"/>
            </a:endParaRPr>
          </a:p>
          <a:p>
            <a:pPr marL="457200" lvl="1" indent="0" fontAlgn="base">
              <a:spcAft>
                <a:spcPct val="0"/>
              </a:spcAft>
              <a:buClr>
                <a:srgbClr val="00B4D1"/>
              </a:buClr>
              <a:buFont typeface="Arial" pitchFamily="34" charset="0"/>
              <a:buNone/>
              <a:defRPr/>
            </a:pPr>
            <a:endParaRPr lang="lv-LV" altLang="lv-LV" sz="1400" dirty="0">
              <a:solidFill>
                <a:srgbClr val="003A65"/>
              </a:solidFill>
              <a:latin typeface="Century Gothic" pitchFamily="34" charset="0"/>
              <a:cs typeface="Arial" pitchFamily="34" charset="0"/>
            </a:endParaRPr>
          </a:p>
          <a:p>
            <a:pPr marL="285750" indent="-285750" eaLnBrk="1" fontAlgn="base" hangingPunct="1">
              <a:spcBef>
                <a:spcPct val="0"/>
              </a:spcBef>
              <a:spcAft>
                <a:spcPct val="0"/>
              </a:spcAft>
              <a:buFont typeface="Wingdings" panose="05000000000000000000" pitchFamily="2" charset="2"/>
              <a:buChar char="§"/>
              <a:defRPr/>
            </a:pPr>
            <a:r>
              <a:rPr lang="lv-LV" altLang="lv-LV" sz="1800" b="1" dirty="0" err="1" smtClean="0">
                <a:solidFill>
                  <a:srgbClr val="003A65"/>
                </a:solidFill>
                <a:latin typeface="Century Gothic" pitchFamily="34" charset="0"/>
                <a:cs typeface="Arial" pitchFamily="34" charset="0"/>
              </a:rPr>
              <a:t>Interest</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rate</a:t>
            </a:r>
            <a:r>
              <a:rPr lang="lv-LV" altLang="lv-LV" sz="1800" b="1"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subsidies</a:t>
            </a:r>
            <a:endParaRPr lang="lv-LV" altLang="lv-LV" sz="1400" dirty="0">
              <a:solidFill>
                <a:srgbClr val="003A65"/>
              </a:solidFill>
              <a:latin typeface="Century Gothic" pitchFamily="34" charset="0"/>
              <a:cs typeface="Arial" pitchFamily="34" charset="0"/>
            </a:endParaRPr>
          </a:p>
          <a:p>
            <a:pPr lvl="1" eaLnBrk="1" fontAlgn="base" hangingPunct="1">
              <a:spcBef>
                <a:spcPct val="0"/>
              </a:spcBef>
              <a:spcAft>
                <a:spcPct val="0"/>
              </a:spcAft>
              <a:buClr>
                <a:srgbClr val="00B4D1"/>
              </a:buClr>
              <a:buFont typeface="Century Gothic" panose="020B0502020202020204" pitchFamily="34" charset="0"/>
              <a:buChar char="−"/>
              <a:defRPr/>
            </a:pPr>
            <a:r>
              <a:rPr lang="lv-LV" altLang="lv-LV" sz="1400" dirty="0" smtClean="0">
                <a:solidFill>
                  <a:srgbClr val="003A65"/>
                </a:solidFill>
                <a:latin typeface="Century Gothic" pitchFamily="34" charset="0"/>
                <a:cs typeface="Arial" pitchFamily="34" charset="0"/>
              </a:rPr>
              <a:t>50 </a:t>
            </a:r>
            <a:r>
              <a:rPr lang="lv-LV" altLang="lv-LV" sz="1400" dirty="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from</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payable</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interests</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amount</a:t>
            </a:r>
            <a:r>
              <a:rPr lang="lv-LV" altLang="lv-LV" sz="1400" dirty="0" smtClean="0">
                <a:solidFill>
                  <a:srgbClr val="003A65"/>
                </a:solidFill>
                <a:latin typeface="Century Gothic" pitchFamily="34" charset="0"/>
                <a:cs typeface="Arial" pitchFamily="34" charset="0"/>
              </a:rPr>
              <a:t> </a:t>
            </a:r>
          </a:p>
          <a:p>
            <a:pPr lvl="1" eaLnBrk="1" fontAlgn="base" hangingPunct="1">
              <a:spcBef>
                <a:spcPct val="0"/>
              </a:spcBef>
              <a:spcAft>
                <a:spcPct val="0"/>
              </a:spcAft>
              <a:buClr>
                <a:srgbClr val="00B4D1"/>
              </a:buClr>
              <a:buFont typeface="Century Gothic" panose="020B0502020202020204" pitchFamily="34" charset="0"/>
              <a:buChar char="−"/>
              <a:defRPr/>
            </a:pPr>
            <a:r>
              <a:rPr lang="lv-LV" altLang="lv-LV" sz="1400" dirty="0" err="1" smtClean="0">
                <a:solidFill>
                  <a:srgbClr val="003A65"/>
                </a:solidFill>
                <a:latin typeface="Century Gothic" pitchFamily="34" charset="0"/>
                <a:cs typeface="Arial" pitchFamily="34" charset="0"/>
              </a:rPr>
              <a:t>only</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for</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companies</a:t>
            </a:r>
            <a:r>
              <a:rPr lang="lv-LV" altLang="lv-LV" sz="1400" dirty="0" smtClean="0">
                <a:solidFill>
                  <a:srgbClr val="003A65"/>
                </a:solidFill>
                <a:latin typeface="Century Gothic" pitchFamily="34" charset="0"/>
                <a:cs typeface="Arial" pitchFamily="34" charset="0"/>
              </a:rPr>
              <a:t> 0 – 5 y </a:t>
            </a:r>
            <a:r>
              <a:rPr lang="lv-LV" altLang="lv-LV" sz="1400" dirty="0" err="1" smtClean="0">
                <a:solidFill>
                  <a:srgbClr val="003A65"/>
                </a:solidFill>
                <a:latin typeface="Century Gothic" pitchFamily="34" charset="0"/>
                <a:cs typeface="Arial" pitchFamily="34" charset="0"/>
              </a:rPr>
              <a:t>old</a:t>
            </a:r>
            <a:endParaRPr lang="lv-LV" altLang="lv-LV" sz="1400" dirty="0" smtClean="0">
              <a:solidFill>
                <a:srgbClr val="003A65"/>
              </a:solidFill>
              <a:latin typeface="Century Gothic" pitchFamily="34" charset="0"/>
              <a:cs typeface="Arial" pitchFamily="34" charset="0"/>
            </a:endParaRPr>
          </a:p>
          <a:p>
            <a:pPr lvl="1" eaLnBrk="1" fontAlgn="base" hangingPunct="1">
              <a:spcBef>
                <a:spcPct val="0"/>
              </a:spcBef>
              <a:spcAft>
                <a:spcPct val="0"/>
              </a:spcAft>
              <a:buClr>
                <a:srgbClr val="00B4D1"/>
              </a:buClr>
              <a:buFont typeface="Century Gothic" panose="020B0502020202020204" pitchFamily="34" charset="0"/>
              <a:buChar char="−"/>
              <a:defRPr/>
            </a:pPr>
            <a:r>
              <a:rPr lang="lv-LV" altLang="lv-LV" sz="1400" dirty="0" err="1" smtClean="0">
                <a:solidFill>
                  <a:srgbClr val="003A65"/>
                </a:solidFill>
                <a:latin typeface="Century Gothic" pitchFamily="34" charset="0"/>
                <a:cs typeface="Arial" pitchFamily="34" charset="0"/>
              </a:rPr>
              <a:t>not</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for</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agriculture</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sector</a:t>
            </a:r>
            <a:endParaRPr lang="lv-LV" altLang="lv-LV" sz="1400" dirty="0" smtClean="0">
              <a:solidFill>
                <a:srgbClr val="003A65"/>
              </a:solidFill>
              <a:latin typeface="Century Gothic" pitchFamily="34" charset="0"/>
              <a:cs typeface="Arial" pitchFamily="34" charset="0"/>
            </a:endParaRPr>
          </a:p>
          <a:p>
            <a:pPr lvl="1" eaLnBrk="1" fontAlgn="base" hangingPunct="1">
              <a:spcBef>
                <a:spcPct val="0"/>
              </a:spcBef>
              <a:spcAft>
                <a:spcPct val="0"/>
              </a:spcAft>
              <a:buClr>
                <a:srgbClr val="00B4D1"/>
              </a:buClr>
              <a:buFont typeface="Century Gothic" panose="020B0502020202020204" pitchFamily="34" charset="0"/>
              <a:buChar char="−"/>
              <a:defRPr/>
            </a:pPr>
            <a:r>
              <a:rPr lang="lv-LV" altLang="lv-LV" sz="1400" dirty="0" err="1" smtClean="0">
                <a:solidFill>
                  <a:srgbClr val="003A65"/>
                </a:solidFill>
                <a:latin typeface="Century Gothic" pitchFamily="34" charset="0"/>
                <a:cs typeface="Arial" pitchFamily="34" charset="0"/>
              </a:rPr>
              <a:t>investment</a:t>
            </a:r>
            <a:endParaRPr lang="lv-LV" altLang="lv-LV" sz="1400" dirty="0" smtClean="0">
              <a:solidFill>
                <a:srgbClr val="003A65"/>
              </a:solidFill>
              <a:latin typeface="Century Gothic" pitchFamily="34" charset="0"/>
              <a:cs typeface="Arial" pitchFamily="34" charset="0"/>
            </a:endParaRPr>
          </a:p>
          <a:p>
            <a:pPr lvl="1" eaLnBrk="1" fontAlgn="base" hangingPunct="1">
              <a:spcBef>
                <a:spcPct val="0"/>
              </a:spcBef>
              <a:spcAft>
                <a:spcPct val="0"/>
              </a:spcAft>
              <a:buClr>
                <a:srgbClr val="00B4D1"/>
              </a:buClr>
              <a:buFont typeface="Century Gothic" panose="020B0502020202020204" pitchFamily="34" charset="0"/>
              <a:buChar char="−"/>
              <a:defRPr/>
            </a:pPr>
            <a:endParaRPr lang="lv-LV" altLang="lv-LV" sz="1000" dirty="0">
              <a:solidFill>
                <a:srgbClr val="003A65"/>
              </a:solidFill>
              <a:latin typeface="Century Gothic" pitchFamily="34" charset="0"/>
              <a:cs typeface="Arial" pitchFamily="34" charset="0"/>
            </a:endParaRPr>
          </a:p>
          <a:p>
            <a:pPr marL="457200" lvl="1" indent="0" fontAlgn="base">
              <a:spcAft>
                <a:spcPct val="0"/>
              </a:spcAft>
              <a:buClr>
                <a:srgbClr val="00B4D1"/>
              </a:buClr>
              <a:buFont typeface="Arial" pitchFamily="34" charset="0"/>
              <a:buNone/>
              <a:defRPr/>
            </a:pPr>
            <a:r>
              <a:rPr lang="lv-LV" altLang="lv-LV" sz="900" dirty="0">
                <a:solidFill>
                  <a:srgbClr val="003A65"/>
                </a:solidFill>
                <a:latin typeface="Century Gothic" pitchFamily="34" charset="0"/>
                <a:cs typeface="Arial" pitchFamily="34" charset="0"/>
              </a:rPr>
              <a:t>                                                          </a:t>
            </a:r>
            <a:endParaRPr lang="lv-LV" altLang="lv-LV" sz="900" dirty="0" smtClean="0">
              <a:solidFill>
                <a:srgbClr val="003A65"/>
              </a:solidFill>
              <a:latin typeface="Century Gothic" pitchFamily="34" charset="0"/>
              <a:cs typeface="Arial" pitchFamily="34" charset="0"/>
            </a:endParaRPr>
          </a:p>
          <a:p>
            <a:pPr marL="457200" lvl="1" indent="0" algn="r" fontAlgn="base">
              <a:spcAft>
                <a:spcPct val="0"/>
              </a:spcAft>
              <a:buClr>
                <a:srgbClr val="00B4D1"/>
              </a:buClr>
              <a:buFont typeface="Arial" pitchFamily="34" charset="0"/>
              <a:buNone/>
              <a:defRPr/>
            </a:pPr>
            <a:r>
              <a:rPr lang="lv-LV" altLang="lv-LV" sz="900" dirty="0" err="1" smtClean="0">
                <a:solidFill>
                  <a:srgbClr val="003A65"/>
                </a:solidFill>
                <a:latin typeface="Century Gothic" pitchFamily="34" charset="0"/>
                <a:cs typeface="Arial" pitchFamily="34" charset="0"/>
              </a:rPr>
              <a:t>Sectors</a:t>
            </a:r>
            <a:r>
              <a:rPr lang="lv-LV" altLang="lv-LV" sz="900" dirty="0" smtClean="0">
                <a:solidFill>
                  <a:srgbClr val="003A65"/>
                </a:solidFill>
                <a:latin typeface="Century Gothic" pitchFamily="34" charset="0"/>
                <a:cs typeface="Arial" pitchFamily="34" charset="0"/>
              </a:rPr>
              <a:t> </a:t>
            </a:r>
            <a:r>
              <a:rPr lang="lv-LV" altLang="lv-LV" sz="900" dirty="0" err="1" smtClean="0">
                <a:solidFill>
                  <a:srgbClr val="003A65"/>
                </a:solidFill>
                <a:latin typeface="Century Gothic" pitchFamily="34" charset="0"/>
                <a:cs typeface="Arial" pitchFamily="34" charset="0"/>
              </a:rPr>
              <a:t>restrictions</a:t>
            </a:r>
            <a:r>
              <a:rPr lang="lv-LV" altLang="lv-LV" sz="900" dirty="0" smtClean="0">
                <a:solidFill>
                  <a:srgbClr val="003A65"/>
                </a:solidFill>
                <a:latin typeface="Century Gothic" pitchFamily="34" charset="0"/>
                <a:cs typeface="Arial" pitchFamily="34" charset="0"/>
              </a:rPr>
              <a:t> </a:t>
            </a:r>
            <a:r>
              <a:rPr lang="lv-LV" altLang="lv-LV" sz="900" dirty="0" err="1" smtClean="0">
                <a:solidFill>
                  <a:srgbClr val="003A65"/>
                </a:solidFill>
                <a:latin typeface="Century Gothic" pitchFamily="34" charset="0"/>
                <a:cs typeface="Arial" pitchFamily="34" charset="0"/>
              </a:rPr>
              <a:t>exists</a:t>
            </a:r>
            <a:r>
              <a:rPr lang="lv-LV" altLang="lv-LV" sz="900" dirty="0" smtClean="0">
                <a:solidFill>
                  <a:srgbClr val="003A65"/>
                </a:solidFill>
                <a:latin typeface="Century Gothic" pitchFamily="34" charset="0"/>
                <a:cs typeface="Arial" pitchFamily="34" charset="0"/>
              </a:rPr>
              <a:t> www.altum.lv</a:t>
            </a:r>
            <a:endParaRPr lang="lv-LV" altLang="lv-LV" sz="900" dirty="0">
              <a:solidFill>
                <a:srgbClr val="003A65"/>
              </a:solidFill>
              <a:latin typeface="Century Gothic" pitchFamily="34" charset="0"/>
              <a:cs typeface="Arial" pitchFamily="34" charset="0"/>
            </a:endParaRPr>
          </a:p>
          <a:p>
            <a:pPr lvl="1" fontAlgn="base">
              <a:spcAft>
                <a:spcPct val="0"/>
              </a:spcAft>
              <a:buClr>
                <a:srgbClr val="00B4D1"/>
              </a:buClr>
              <a:buFont typeface="Wingdings" pitchFamily="2" charset="2"/>
              <a:buChar char="§"/>
              <a:defRPr/>
            </a:pPr>
            <a:endParaRPr lang="lv-LV" altLang="lv-LV" sz="1200" dirty="0">
              <a:solidFill>
                <a:srgbClr val="003A65"/>
              </a:solidFill>
              <a:latin typeface="Century Gothic" pitchFamily="34" charset="0"/>
              <a:cs typeface="Arial" pitchFamily="34" charset="0"/>
            </a:endParaRPr>
          </a:p>
          <a:p>
            <a:pPr lvl="1" fontAlgn="base">
              <a:spcAft>
                <a:spcPct val="0"/>
              </a:spcAft>
              <a:buClr>
                <a:srgbClr val="00B4D1"/>
              </a:buClr>
              <a:buFont typeface="Wingdings" pitchFamily="2" charset="2"/>
              <a:buChar char="§"/>
              <a:defRPr/>
            </a:pPr>
            <a:endParaRPr lang="lv-LV" altLang="lv-LV" sz="1200" dirty="0">
              <a:solidFill>
                <a:srgbClr val="003A65"/>
              </a:solidFill>
              <a:latin typeface="Century Gothic" pitchFamily="34" charset="0"/>
              <a:cs typeface="Arial" pitchFamily="34" charset="0"/>
            </a:endParaRPr>
          </a:p>
          <a:p>
            <a:pPr lvl="1" fontAlgn="base">
              <a:spcAft>
                <a:spcPct val="0"/>
              </a:spcAft>
              <a:buClr>
                <a:srgbClr val="008040"/>
              </a:buClr>
              <a:buFont typeface="Wingdings" pitchFamily="2" charset="2"/>
              <a:buChar char="ü"/>
              <a:defRPr/>
            </a:pPr>
            <a:endParaRPr lang="lv-LV" altLang="lv-LV" sz="1200" dirty="0">
              <a:solidFill>
                <a:srgbClr val="000000"/>
              </a:solidFill>
              <a:latin typeface="Arial" pitchFamily="34" charset="0"/>
              <a:cs typeface="Arial" pitchFamily="34" charset="0"/>
            </a:endParaRPr>
          </a:p>
          <a:p>
            <a:pPr fontAlgn="base">
              <a:spcAft>
                <a:spcPct val="0"/>
              </a:spcAft>
              <a:buFont typeface="Wingdings" pitchFamily="2" charset="2"/>
              <a:buChar char="ü"/>
              <a:defRPr/>
            </a:pPr>
            <a:endParaRPr lang="lv-LV" altLang="lv-LV" sz="1400" dirty="0">
              <a:solidFill>
                <a:srgbClr val="000000"/>
              </a:solidFill>
              <a:latin typeface="Arial" pitchFamily="34" charset="0"/>
              <a:cs typeface="Arial" pitchFamily="34" charset="0"/>
            </a:endParaRPr>
          </a:p>
          <a:p>
            <a:pPr lvl="1" fontAlgn="base">
              <a:spcAft>
                <a:spcPct val="0"/>
              </a:spcAft>
              <a:buClr>
                <a:srgbClr val="008040"/>
              </a:buClr>
              <a:buFont typeface="Wingdings" pitchFamily="2" charset="2"/>
              <a:buNone/>
              <a:defRPr/>
            </a:pPr>
            <a:endParaRPr lang="lv-LV" altLang="lv-LV" sz="1200" dirty="0">
              <a:solidFill>
                <a:srgbClr val="000000"/>
              </a:solidFill>
              <a:latin typeface="Arial" pitchFamily="34" charset="0"/>
              <a:cs typeface="Arial" pitchFamily="34" charset="0"/>
            </a:endParaRPr>
          </a:p>
          <a:p>
            <a:pPr lvl="1" fontAlgn="base">
              <a:spcAft>
                <a:spcPct val="0"/>
              </a:spcAft>
              <a:buClr>
                <a:srgbClr val="008040"/>
              </a:buClr>
              <a:buFont typeface="Wingdings" pitchFamily="2" charset="2"/>
              <a:buChar char="ü"/>
              <a:defRPr/>
            </a:pPr>
            <a:endParaRPr lang="lv-LV" altLang="lv-LV" sz="1200" dirty="0">
              <a:solidFill>
                <a:srgbClr val="000000"/>
              </a:solidFill>
              <a:latin typeface="Arial" pitchFamily="34" charset="0"/>
              <a:cs typeface="Arial" pitchFamily="34" charset="0"/>
            </a:endParaRPr>
          </a:p>
          <a:p>
            <a:pPr fontAlgn="base">
              <a:spcAft>
                <a:spcPct val="0"/>
              </a:spcAft>
              <a:buFont typeface="Wingdings" pitchFamily="2" charset="2"/>
              <a:buNone/>
              <a:defRPr/>
            </a:pPr>
            <a:r>
              <a:rPr lang="lv-LV" altLang="lv-LV" sz="1400" dirty="0">
                <a:solidFill>
                  <a:srgbClr val="000000"/>
                </a:solidFill>
                <a:latin typeface="Arial" pitchFamily="34" charset="0"/>
                <a:cs typeface="Arial" pitchFamily="34" charset="0"/>
              </a:rPr>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1484784"/>
            <a:ext cx="3888432" cy="4536504"/>
          </a:xfrm>
          <a:prstGeom prst="rect">
            <a:avLst/>
          </a:prstGeom>
        </p:spPr>
      </p:pic>
    </p:spTree>
    <p:extLst>
      <p:ext uri="{BB962C8B-B14F-4D97-AF65-F5344CB8AC3E}">
        <p14:creationId xmlns:p14="http://schemas.microsoft.com/office/powerpoint/2010/main" val="24821934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EFSI SME Window</a:t>
            </a:r>
            <a:endParaRPr lang="lv-LV" dirty="0"/>
          </a:p>
        </p:txBody>
      </p:sp>
      <p:sp>
        <p:nvSpPr>
          <p:cNvPr id="3" name="Content Placeholder 2"/>
          <p:cNvSpPr>
            <a:spLocks noGrp="1"/>
          </p:cNvSpPr>
          <p:nvPr>
            <p:ph idx="1"/>
          </p:nvPr>
        </p:nvSpPr>
        <p:spPr/>
        <p:txBody>
          <a:bodyPr>
            <a:normAutofit fontScale="92500" lnSpcReduction="10000"/>
          </a:bodyPr>
          <a:lstStyle/>
          <a:p>
            <a:pPr marL="0" indent="0">
              <a:buNone/>
            </a:pPr>
            <a:r>
              <a:rPr lang="en-GB" sz="2400" dirty="0" smtClean="0"/>
              <a:t>Possibilities </a:t>
            </a:r>
            <a:r>
              <a:rPr lang="en-GB" sz="2400" b="1" dirty="0" smtClean="0"/>
              <a:t>under discussion</a:t>
            </a:r>
            <a:r>
              <a:rPr lang="en-GB" sz="2400" dirty="0" smtClean="0"/>
              <a:t>:</a:t>
            </a:r>
          </a:p>
          <a:p>
            <a:pPr marL="0" indent="0">
              <a:buNone/>
            </a:pPr>
            <a:endParaRPr lang="en-GB" sz="2400" dirty="0" smtClean="0"/>
          </a:p>
          <a:p>
            <a:pPr>
              <a:buFont typeface="Wingdings" panose="05000000000000000000" pitchFamily="2" charset="2"/>
              <a:buChar char="Ø"/>
            </a:pPr>
            <a:r>
              <a:rPr lang="en-GB" sz="2000" dirty="0" smtClean="0"/>
              <a:t>To attract EIF direct investments in funds under the </a:t>
            </a:r>
            <a:r>
              <a:rPr lang="en-GB" sz="2000" b="1" dirty="0" smtClean="0"/>
              <a:t>Joint Equity platform</a:t>
            </a:r>
            <a:r>
              <a:rPr lang="en-GB" sz="2000" dirty="0" smtClean="0"/>
              <a:t>:</a:t>
            </a:r>
          </a:p>
          <a:p>
            <a:pPr lvl="2">
              <a:buFont typeface="Wingdings" panose="05000000000000000000" pitchFamily="2" charset="2"/>
              <a:buChar char="Ø"/>
            </a:pPr>
            <a:r>
              <a:rPr lang="en-GB" sz="1600" dirty="0" smtClean="0"/>
              <a:t>investments for </a:t>
            </a:r>
            <a:r>
              <a:rPr lang="en-GB" sz="1600" b="1" dirty="0" smtClean="0"/>
              <a:t>Seed and Start-up Funds</a:t>
            </a:r>
          </a:p>
          <a:p>
            <a:pPr lvl="2">
              <a:buFont typeface="Wingdings" panose="05000000000000000000" pitchFamily="2" charset="2"/>
              <a:buChar char="Ø"/>
            </a:pPr>
            <a:r>
              <a:rPr lang="en-GB" sz="1600" dirty="0" smtClean="0"/>
              <a:t>investments for </a:t>
            </a:r>
            <a:r>
              <a:rPr lang="en-GB" sz="1600" b="1" dirty="0" smtClean="0"/>
              <a:t>Expansion Funds</a:t>
            </a:r>
          </a:p>
          <a:p>
            <a:pPr marL="914400" lvl="2" indent="0">
              <a:buNone/>
            </a:pPr>
            <a:endParaRPr lang="en-GB" sz="1600" dirty="0" smtClean="0"/>
          </a:p>
          <a:p>
            <a:pPr>
              <a:buFont typeface="Wingdings" panose="05000000000000000000" pitchFamily="2" charset="2"/>
              <a:buChar char="Ø"/>
            </a:pPr>
            <a:r>
              <a:rPr lang="lv-LV" sz="2000" dirty="0" smtClean="0"/>
              <a:t>To develop </a:t>
            </a:r>
            <a:r>
              <a:rPr lang="en-GB" sz="2000" b="1" dirty="0" smtClean="0"/>
              <a:t>Business angel co-investment fund </a:t>
            </a:r>
            <a:r>
              <a:rPr lang="en-GB" sz="2000" dirty="0" smtClean="0"/>
              <a:t>managed and co-financed by EIF</a:t>
            </a:r>
          </a:p>
          <a:p>
            <a:pPr>
              <a:buFont typeface="Wingdings" panose="05000000000000000000" pitchFamily="2" charset="2"/>
              <a:buChar char="Ø"/>
            </a:pPr>
            <a:endParaRPr lang="en-GB" sz="2000" dirty="0" smtClean="0"/>
          </a:p>
          <a:p>
            <a:pPr>
              <a:buFont typeface="Wingdings" panose="05000000000000000000" pitchFamily="2" charset="2"/>
              <a:buChar char="Ø"/>
            </a:pPr>
            <a:r>
              <a:rPr lang="en-GB" sz="2000" dirty="0" smtClean="0"/>
              <a:t>To attract EIF counter- guarantee for </a:t>
            </a:r>
            <a:r>
              <a:rPr lang="en-GB" sz="2000" b="1" dirty="0" smtClean="0"/>
              <a:t>portfolio guarantees </a:t>
            </a:r>
            <a:r>
              <a:rPr lang="en-GB" sz="2000" dirty="0" smtClean="0"/>
              <a:t>issued by Altum to lending institutions</a:t>
            </a:r>
          </a:p>
          <a:p>
            <a:pPr marL="0" indent="0">
              <a:buNone/>
            </a:pPr>
            <a:endParaRPr lang="en-GB" sz="2000" dirty="0" smtClean="0"/>
          </a:p>
          <a:p>
            <a:pPr>
              <a:buFont typeface="Wingdings" panose="05000000000000000000" pitchFamily="2" charset="2"/>
              <a:buChar char="Ø"/>
            </a:pPr>
            <a:r>
              <a:rPr lang="en-GB" sz="2000" dirty="0" smtClean="0"/>
              <a:t>To attract EIF direct guarantee for </a:t>
            </a:r>
            <a:r>
              <a:rPr lang="en-GB" sz="2000" b="1" dirty="0" smtClean="0"/>
              <a:t>mezzanine loans </a:t>
            </a:r>
            <a:r>
              <a:rPr lang="en-GB" sz="2000" dirty="0" smtClean="0"/>
              <a:t>and</a:t>
            </a:r>
            <a:r>
              <a:rPr lang="en-GB" sz="2000" b="1" dirty="0" smtClean="0"/>
              <a:t> loans for growth </a:t>
            </a:r>
            <a:r>
              <a:rPr lang="en-GB" sz="2000" dirty="0" smtClean="0"/>
              <a:t>issued by Altum</a:t>
            </a:r>
          </a:p>
          <a:p>
            <a:pPr marL="0" indent="0">
              <a:buNone/>
            </a:pPr>
            <a:endParaRPr lang="en-GB" sz="2000" dirty="0" smtClean="0"/>
          </a:p>
        </p:txBody>
      </p:sp>
    </p:spTree>
    <p:extLst>
      <p:ext uri="{BB962C8B-B14F-4D97-AF65-F5344CB8AC3E}">
        <p14:creationId xmlns:p14="http://schemas.microsoft.com/office/powerpoint/2010/main" val="1277606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4146" name="TextBox 1"/>
          <p:cNvSpPr txBox="1">
            <a:spLocks noChangeArrowheads="1"/>
          </p:cNvSpPr>
          <p:nvPr/>
        </p:nvSpPr>
        <p:spPr bwMode="auto">
          <a:xfrm>
            <a:off x="1122363" y="1587500"/>
            <a:ext cx="6651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fontAlgn="base">
              <a:spcBef>
                <a:spcPct val="0"/>
              </a:spcBef>
              <a:spcAft>
                <a:spcPct val="0"/>
              </a:spcAft>
              <a:buFontTx/>
              <a:buNone/>
            </a:pPr>
            <a:r>
              <a:rPr lang="lv-LV" altLang="lv-LV" sz="4400" b="1" dirty="0" err="1" smtClean="0">
                <a:solidFill>
                  <a:prstClr val="white"/>
                </a:solidFill>
                <a:latin typeface="Century Gothic" panose="020B0502020202020204" pitchFamily="34" charset="0"/>
              </a:rPr>
              <a:t>Lets</a:t>
            </a:r>
            <a:r>
              <a:rPr lang="lv-LV" altLang="lv-LV" sz="4400" b="1" dirty="0" smtClean="0">
                <a:solidFill>
                  <a:prstClr val="white"/>
                </a:solidFill>
                <a:latin typeface="Century Gothic" panose="020B0502020202020204" pitchFamily="34" charset="0"/>
              </a:rPr>
              <a:t> do </a:t>
            </a:r>
            <a:r>
              <a:rPr lang="lv-LV" altLang="lv-LV" sz="4400" b="1" dirty="0" err="1" smtClean="0">
                <a:solidFill>
                  <a:prstClr val="white"/>
                </a:solidFill>
                <a:latin typeface="Century Gothic" panose="020B0502020202020204" pitchFamily="34" charset="0"/>
              </a:rPr>
              <a:t>together</a:t>
            </a:r>
            <a:r>
              <a:rPr lang="en-US" altLang="lv-LV" sz="4400" b="1" dirty="0" smtClean="0">
                <a:solidFill>
                  <a:prstClr val="white"/>
                </a:solidFill>
                <a:latin typeface="Century Gothic" panose="020B0502020202020204" pitchFamily="34" charset="0"/>
              </a:rPr>
              <a:t>!</a:t>
            </a:r>
          </a:p>
        </p:txBody>
      </p:sp>
      <p:sp>
        <p:nvSpPr>
          <p:cNvPr id="9" name="Rectangle 8"/>
          <p:cNvSpPr/>
          <p:nvPr/>
        </p:nvSpPr>
        <p:spPr>
          <a:xfrm>
            <a:off x="2481263" y="2705100"/>
            <a:ext cx="3933825" cy="14557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fontAlgn="base">
              <a:spcBef>
                <a:spcPct val="0"/>
              </a:spcBef>
              <a:spcAft>
                <a:spcPts val="600"/>
              </a:spcAft>
              <a:defRPr/>
            </a:pPr>
            <a:endParaRPr lang="lv-LV" sz="1400" b="1" dirty="0">
              <a:solidFill>
                <a:prstClr val="white"/>
              </a:solidFill>
              <a:latin typeface="Century Gothic" panose="020B0502020202020204" pitchFamily="34" charset="0"/>
            </a:endParaRPr>
          </a:p>
          <a:p>
            <a:pPr algn="ctr" defTabSz="457200" fontAlgn="base">
              <a:spcBef>
                <a:spcPct val="0"/>
              </a:spcBef>
              <a:spcAft>
                <a:spcPts val="600"/>
              </a:spcAft>
              <a:defRPr/>
            </a:pPr>
            <a:endParaRPr lang="lv-LV"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74952403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Altum CV</a:t>
            </a:r>
            <a:endParaRPr lang="lv-LV" dirty="0"/>
          </a:p>
        </p:txBody>
      </p:sp>
      <p:sp>
        <p:nvSpPr>
          <p:cNvPr id="3" name="Content Placeholder 2"/>
          <p:cNvSpPr>
            <a:spLocks noGrp="1"/>
          </p:cNvSpPr>
          <p:nvPr>
            <p:ph idx="1"/>
          </p:nvPr>
        </p:nvSpPr>
        <p:spPr/>
        <p:txBody>
          <a:bodyPr>
            <a:normAutofit lnSpcReduction="10000"/>
          </a:bodyPr>
          <a:lstStyle/>
          <a:p>
            <a:pPr marL="0" indent="0">
              <a:buNone/>
            </a:pPr>
            <a:r>
              <a:rPr lang="en-GB" sz="2400" b="1" dirty="0" smtClean="0"/>
              <a:t>Main facts:</a:t>
            </a:r>
          </a:p>
          <a:p>
            <a:pPr>
              <a:buFont typeface="Wingdings" panose="05000000000000000000" pitchFamily="2" charset="2"/>
              <a:buChar char="Ø"/>
            </a:pPr>
            <a:r>
              <a:rPr lang="en-GB" sz="2200" dirty="0" smtClean="0"/>
              <a:t>Altum – since April, 2015 </a:t>
            </a:r>
            <a:r>
              <a:rPr lang="en-GB" sz="2200" b="1" dirty="0" smtClean="0"/>
              <a:t>as a result of the merger of three separate institutions</a:t>
            </a:r>
          </a:p>
          <a:p>
            <a:pPr>
              <a:buFont typeface="Wingdings" panose="05000000000000000000" pitchFamily="2" charset="2"/>
              <a:buChar char="Ø"/>
            </a:pPr>
            <a:r>
              <a:rPr lang="en-GB" sz="2200" dirty="0" smtClean="0"/>
              <a:t>established as </a:t>
            </a:r>
            <a:r>
              <a:rPr lang="en-GB" sz="2200" b="1" dirty="0" smtClean="0"/>
              <a:t>100% State-owned joint stock company </a:t>
            </a:r>
          </a:p>
          <a:p>
            <a:pPr marL="0" indent="0">
              <a:buNone/>
            </a:pPr>
            <a:endParaRPr lang="lv-LV" sz="2200" b="1" dirty="0" smtClean="0"/>
          </a:p>
          <a:p>
            <a:pPr marL="0" indent="0">
              <a:buNone/>
            </a:pPr>
            <a:endParaRPr lang="lv-LV" sz="2200" b="1" dirty="0"/>
          </a:p>
          <a:p>
            <a:pPr marL="0" indent="0">
              <a:buNone/>
            </a:pPr>
            <a:endParaRPr lang="en-GB" sz="2200" b="1" dirty="0" smtClean="0"/>
          </a:p>
          <a:p>
            <a:pPr marL="457200" lvl="1" indent="0">
              <a:buNone/>
            </a:pPr>
            <a:endParaRPr lang="lv-LV" sz="1800" dirty="0" smtClean="0"/>
          </a:p>
          <a:p>
            <a:pPr marL="0" indent="0">
              <a:buNone/>
            </a:pPr>
            <a:endParaRPr lang="lv-LV" sz="2200" dirty="0" smtClean="0"/>
          </a:p>
          <a:p>
            <a:pPr marL="0" indent="0">
              <a:buNone/>
            </a:pPr>
            <a:endParaRPr lang="lv-LV" sz="2200" dirty="0" smtClean="0"/>
          </a:p>
          <a:p>
            <a:pPr>
              <a:buFont typeface="Wingdings" panose="05000000000000000000" pitchFamily="2" charset="2"/>
              <a:buChar char="Ø"/>
            </a:pPr>
            <a:r>
              <a:rPr lang="en-GB" sz="2200" dirty="0" smtClean="0"/>
              <a:t>Altum – </a:t>
            </a:r>
            <a:r>
              <a:rPr lang="en-GB" sz="2200" b="1" dirty="0" smtClean="0"/>
              <a:t>«one-stop-agency» for entrepreneurs </a:t>
            </a:r>
            <a:r>
              <a:rPr lang="en-GB" sz="2200" dirty="0" smtClean="0"/>
              <a:t>to get state support financial instruments</a:t>
            </a:r>
          </a:p>
          <a:p>
            <a:pPr marL="0" indent="0">
              <a:buNone/>
            </a:pPr>
            <a:endParaRPr lang="en-GB" sz="2400" dirty="0"/>
          </a:p>
        </p:txBody>
      </p:sp>
      <p:sp>
        <p:nvSpPr>
          <p:cNvPr id="4" name="Rectangle 3"/>
          <p:cNvSpPr/>
          <p:nvPr/>
        </p:nvSpPr>
        <p:spPr>
          <a:xfrm>
            <a:off x="1547664" y="3284984"/>
            <a:ext cx="1656184" cy="64807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t>Ministry of Finance</a:t>
            </a:r>
          </a:p>
          <a:p>
            <a:pPr algn="ctr"/>
            <a:r>
              <a:rPr lang="lv-LV" sz="1400" b="1" dirty="0" smtClean="0"/>
              <a:t>(40%)</a:t>
            </a:r>
            <a:endParaRPr lang="lv-LV" sz="1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586" y="4221088"/>
            <a:ext cx="24955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436096" y="3275161"/>
            <a:ext cx="1656184" cy="648072"/>
          </a:xfrm>
          <a:prstGeom prst="rect">
            <a:avLst/>
          </a:prstGeom>
          <a:solidFill>
            <a:srgbClr val="7DD723"/>
          </a:solidFill>
          <a:ln>
            <a:solidFill>
              <a:srgbClr val="7DD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t>Ministry of Agriculture</a:t>
            </a:r>
          </a:p>
          <a:p>
            <a:pPr algn="ctr"/>
            <a:r>
              <a:rPr lang="lv-LV" sz="1400" b="1" dirty="0" smtClean="0"/>
              <a:t>(30%)</a:t>
            </a:r>
            <a:endParaRPr lang="lv-LV" sz="1400" b="1" dirty="0"/>
          </a:p>
        </p:txBody>
      </p:sp>
      <p:sp>
        <p:nvSpPr>
          <p:cNvPr id="9" name="Rectangle 8"/>
          <p:cNvSpPr/>
          <p:nvPr/>
        </p:nvSpPr>
        <p:spPr>
          <a:xfrm>
            <a:off x="3508648" y="3289996"/>
            <a:ext cx="1656184" cy="64807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t>Ministry of Economy</a:t>
            </a:r>
          </a:p>
          <a:p>
            <a:pPr algn="ctr"/>
            <a:r>
              <a:rPr lang="lv-LV" sz="1400" b="1" dirty="0" smtClean="0"/>
              <a:t>(30%)</a:t>
            </a:r>
            <a:endParaRPr lang="lv-LV" sz="1400" b="1" dirty="0"/>
          </a:p>
        </p:txBody>
      </p:sp>
    </p:spTree>
    <p:extLst>
      <p:ext uri="{BB962C8B-B14F-4D97-AF65-F5344CB8AC3E}">
        <p14:creationId xmlns:p14="http://schemas.microsoft.com/office/powerpoint/2010/main" val="2370048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Altum role on the Latvia‘s national economy</a:t>
            </a:r>
            <a:endParaRPr lang="lv-LV" dirty="0"/>
          </a:p>
        </p:txBody>
      </p:sp>
      <p:sp>
        <p:nvSpPr>
          <p:cNvPr id="3" name="Content Placeholder 2"/>
          <p:cNvSpPr>
            <a:spLocks noGrp="1"/>
          </p:cNvSpPr>
          <p:nvPr>
            <p:ph idx="1"/>
          </p:nvPr>
        </p:nvSpPr>
        <p:spPr/>
        <p:txBody>
          <a:bodyPr>
            <a:normAutofit/>
          </a:bodyPr>
          <a:lstStyle/>
          <a:p>
            <a:pPr marL="0" indent="0">
              <a:buNone/>
            </a:pPr>
            <a:r>
              <a:rPr lang="en-GB" sz="2400" b="1" dirty="0" smtClean="0"/>
              <a:t>The main task: </a:t>
            </a:r>
            <a:r>
              <a:rPr lang="en-GB" sz="2400" dirty="0" smtClean="0"/>
              <a:t>to stimulate development of Latvia‘s national economy</a:t>
            </a:r>
          </a:p>
          <a:p>
            <a:pPr marL="0" indent="0">
              <a:buNone/>
            </a:pPr>
            <a:endParaRPr lang="en-GB" sz="2400" dirty="0" smtClean="0"/>
          </a:p>
          <a:p>
            <a:pPr marL="0" indent="0">
              <a:buNone/>
            </a:pPr>
            <a:r>
              <a:rPr lang="en-GB" sz="2400" b="1" dirty="0" smtClean="0"/>
              <a:t>The main principles of operation are:</a:t>
            </a:r>
          </a:p>
          <a:p>
            <a:pPr lvl="1">
              <a:buFont typeface="Wingdings" panose="05000000000000000000" pitchFamily="2" charset="2"/>
              <a:buChar char="Ø"/>
            </a:pPr>
            <a:r>
              <a:rPr lang="en-GB" sz="2000" dirty="0" smtClean="0"/>
              <a:t>to supplement the markets</a:t>
            </a:r>
          </a:p>
          <a:p>
            <a:pPr lvl="1">
              <a:buFont typeface="Wingdings" panose="05000000000000000000" pitchFamily="2" charset="2"/>
              <a:buChar char="Ø"/>
            </a:pPr>
            <a:r>
              <a:rPr lang="en-GB" sz="2000" dirty="0" smtClean="0"/>
              <a:t>to correct market failures identified on the Latvian financial market</a:t>
            </a:r>
          </a:p>
          <a:p>
            <a:pPr lvl="1">
              <a:buFont typeface="Wingdings" panose="05000000000000000000" pitchFamily="2" charset="2"/>
              <a:buChar char="Ø"/>
            </a:pPr>
            <a:r>
              <a:rPr lang="en-GB" sz="2000" dirty="0" smtClean="0"/>
              <a:t>to act in cooperation with the private market participants </a:t>
            </a:r>
          </a:p>
          <a:p>
            <a:pPr marL="0" lvl="1" indent="0">
              <a:buNone/>
            </a:pPr>
            <a:r>
              <a:rPr lang="en-GB" sz="2400" dirty="0" smtClean="0"/>
              <a:t>	</a:t>
            </a:r>
          </a:p>
          <a:p>
            <a:pPr marL="0" lvl="1" indent="0">
              <a:buNone/>
            </a:pPr>
            <a:r>
              <a:rPr lang="en-GB" sz="2400" dirty="0" smtClean="0"/>
              <a:t>All activities </a:t>
            </a:r>
            <a:r>
              <a:rPr lang="en-GB" sz="2400" b="1" dirty="0" smtClean="0"/>
              <a:t>are implemented under the Government mandate</a:t>
            </a:r>
            <a:r>
              <a:rPr lang="en-GB" sz="2400" dirty="0" smtClean="0"/>
              <a:t>.</a:t>
            </a:r>
          </a:p>
          <a:p>
            <a:pPr marL="0" indent="0">
              <a:buNone/>
            </a:pPr>
            <a:endParaRPr lang="lv-LV" sz="2800" dirty="0"/>
          </a:p>
        </p:txBody>
      </p:sp>
    </p:spTree>
    <p:extLst>
      <p:ext uri="{BB962C8B-B14F-4D97-AF65-F5344CB8AC3E}">
        <p14:creationId xmlns:p14="http://schemas.microsoft.com/office/powerpoint/2010/main" val="3859328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190500" y="149225"/>
            <a:ext cx="2611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entury Gothic"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entury Gothic"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entury Gothic"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9pPr>
          </a:lstStyle>
          <a:p>
            <a:pPr eaLnBrk="1" hangingPunct="1">
              <a:spcBef>
                <a:spcPct val="0"/>
              </a:spcBef>
              <a:buFontTx/>
              <a:buNone/>
            </a:pPr>
            <a:r>
              <a:rPr lang="en-GB" altLang="lv-LV" sz="2400" b="1" dirty="0" smtClean="0">
                <a:solidFill>
                  <a:srgbClr val="FFFFFF"/>
                </a:solidFill>
              </a:rPr>
              <a:t>Areas of Activity</a:t>
            </a:r>
            <a:endParaRPr lang="lv-LV" altLang="lv-LV" sz="2400" b="1" dirty="0">
              <a:solidFill>
                <a:srgbClr val="FFFFFF"/>
              </a:solidFill>
            </a:endParaRPr>
          </a:p>
        </p:txBody>
      </p:sp>
      <p:sp>
        <p:nvSpPr>
          <p:cNvPr id="4608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entury Gothic"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entury Gothic"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entury Gothic"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9pPr>
          </a:lstStyle>
          <a:p>
            <a:pPr eaLnBrk="1" hangingPunct="1">
              <a:spcBef>
                <a:spcPct val="0"/>
              </a:spcBef>
              <a:buFontTx/>
              <a:buNone/>
            </a:pPr>
            <a:fld id="{FD6186DE-9C87-4465-8BF2-47834D67696E}" type="slidenum">
              <a:rPr lang="en-US" altLang="lv-LV" sz="1000" smtClean="0">
                <a:solidFill>
                  <a:srgbClr val="898989"/>
                </a:solidFill>
              </a:rPr>
              <a:pPr eaLnBrk="1" hangingPunct="1">
                <a:spcBef>
                  <a:spcPct val="0"/>
                </a:spcBef>
                <a:buFontTx/>
                <a:buNone/>
              </a:pPr>
              <a:t>4</a:t>
            </a:fld>
            <a:endParaRPr lang="en-US" altLang="lv-LV" sz="1000" smtClean="0">
              <a:solidFill>
                <a:srgbClr val="898989"/>
              </a:solidFill>
            </a:endParaRPr>
          </a:p>
        </p:txBody>
      </p:sp>
      <p:grpSp>
        <p:nvGrpSpPr>
          <p:cNvPr id="3" name="Group 2"/>
          <p:cNvGrpSpPr/>
          <p:nvPr/>
        </p:nvGrpSpPr>
        <p:grpSpPr>
          <a:xfrm>
            <a:off x="190500" y="1755170"/>
            <a:ext cx="8765226" cy="4032448"/>
            <a:chOff x="159132" y="1844824"/>
            <a:chExt cx="8765226" cy="4032448"/>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933" t="17611" r="4067"/>
            <a:stretch/>
          </p:blipFill>
          <p:spPr>
            <a:xfrm>
              <a:off x="159132" y="1844824"/>
              <a:ext cx="8765226" cy="4032448"/>
            </a:xfrm>
            <a:prstGeom prst="rect">
              <a:avLst/>
            </a:prstGeom>
          </p:spPr>
        </p:pic>
        <p:sp>
          <p:nvSpPr>
            <p:cNvPr id="2" name="TextBox 1"/>
            <p:cNvSpPr txBox="1"/>
            <p:nvPr/>
          </p:nvSpPr>
          <p:spPr>
            <a:xfrm>
              <a:off x="1482323" y="1953614"/>
              <a:ext cx="3059422" cy="1938992"/>
            </a:xfrm>
            <a:prstGeom prst="rect">
              <a:avLst/>
            </a:prstGeom>
            <a:solidFill>
              <a:schemeClr val="bg1"/>
            </a:solidFill>
          </p:spPr>
          <p:txBody>
            <a:bodyPr wrap="square" rtlCol="0">
              <a:spAutoFit/>
            </a:bodyPr>
            <a:lstStyle/>
            <a:p>
              <a:r>
                <a:rPr lang="en-GB" b="1" dirty="0" smtClean="0">
                  <a:solidFill>
                    <a:srgbClr val="1F497D"/>
                  </a:solidFill>
                  <a:latin typeface="Century Gothic" panose="020B0502020202020204" pitchFamily="34" charset="0"/>
                </a:rPr>
                <a:t>Development of Entrepreneurship</a:t>
              </a:r>
            </a:p>
            <a:p>
              <a:pPr marL="285750" indent="-285750">
                <a:buFont typeface="Arial" panose="020B0604020202020204" pitchFamily="34" charset="0"/>
                <a:buChar char="•"/>
              </a:pPr>
              <a:r>
                <a:rPr lang="en-GB" sz="1400" dirty="0" smtClean="0">
                  <a:solidFill>
                    <a:srgbClr val="1F497D"/>
                  </a:solidFill>
                  <a:latin typeface="Century Gothic" panose="020B0502020202020204" pitchFamily="34" charset="0"/>
                </a:rPr>
                <a:t>SME access to finance – investments, export, innovations, manufacturing</a:t>
              </a:r>
            </a:p>
            <a:p>
              <a:pPr marL="285750" indent="-285750">
                <a:buFont typeface="Arial" panose="020B0604020202020204" pitchFamily="34" charset="0"/>
                <a:buChar char="•"/>
              </a:pPr>
              <a:r>
                <a:rPr lang="en-GB" sz="1400" dirty="0" smtClean="0">
                  <a:solidFill>
                    <a:srgbClr val="1F497D"/>
                  </a:solidFill>
                  <a:latin typeface="Century Gothic" panose="020B0502020202020204" pitchFamily="34" charset="0"/>
                </a:rPr>
                <a:t>Promote start-ups</a:t>
              </a:r>
            </a:p>
            <a:p>
              <a:pPr marL="285750" indent="-285750">
                <a:buFont typeface="Arial" panose="020B0604020202020204" pitchFamily="34" charset="0"/>
                <a:buChar char="•"/>
              </a:pPr>
              <a:r>
                <a:rPr lang="en-GB" sz="1400" dirty="0" smtClean="0">
                  <a:solidFill>
                    <a:srgbClr val="1F497D"/>
                  </a:solidFill>
                  <a:latin typeface="Century Gothic" panose="020B0502020202020204" pitchFamily="34" charset="0"/>
                </a:rPr>
                <a:t>Social entrepreneurship</a:t>
              </a:r>
            </a:p>
            <a:p>
              <a:pPr marL="285750" indent="-285750">
                <a:buFont typeface="Arial" panose="020B0604020202020204" pitchFamily="34" charset="0"/>
                <a:buChar char="•"/>
              </a:pPr>
              <a:endParaRPr lang="lv-LV" sz="1400" dirty="0">
                <a:solidFill>
                  <a:srgbClr val="1F497D"/>
                </a:solidFill>
                <a:latin typeface="Century Gothic" panose="020B0502020202020204" pitchFamily="34" charset="0"/>
              </a:endParaRPr>
            </a:p>
          </p:txBody>
        </p:sp>
        <p:sp>
          <p:nvSpPr>
            <p:cNvPr id="7" name="TextBox 6"/>
            <p:cNvSpPr txBox="1"/>
            <p:nvPr/>
          </p:nvSpPr>
          <p:spPr>
            <a:xfrm>
              <a:off x="5668145" y="1959496"/>
              <a:ext cx="3096344" cy="1446550"/>
            </a:xfrm>
            <a:prstGeom prst="rect">
              <a:avLst/>
            </a:prstGeom>
            <a:solidFill>
              <a:schemeClr val="bg1"/>
            </a:solidFill>
          </p:spPr>
          <p:txBody>
            <a:bodyPr wrap="square" rtlCol="0">
              <a:spAutoFit/>
            </a:bodyPr>
            <a:lstStyle/>
            <a:p>
              <a:r>
                <a:rPr lang="en-GB" b="1" dirty="0" smtClean="0">
                  <a:solidFill>
                    <a:srgbClr val="1F497D"/>
                  </a:solidFill>
                  <a:latin typeface="Century Gothic" panose="020B0502020202020204" pitchFamily="34" charset="0"/>
                </a:rPr>
                <a:t>Energy Efficiency</a:t>
              </a:r>
            </a:p>
            <a:p>
              <a:pPr marL="285750" indent="-285750">
                <a:buFont typeface="Arial" panose="020B0604020202020204" pitchFamily="34" charset="0"/>
                <a:buChar char="•"/>
              </a:pPr>
              <a:r>
                <a:rPr lang="en-GB" sz="1400" dirty="0">
                  <a:solidFill>
                    <a:srgbClr val="1F497D"/>
                  </a:solidFill>
                  <a:latin typeface="Century Gothic" panose="020B0502020202020204" pitchFamily="34" charset="0"/>
                </a:rPr>
                <a:t>Housing renovation </a:t>
              </a:r>
            </a:p>
            <a:p>
              <a:pPr marL="285750" indent="-285750">
                <a:buFont typeface="Arial" panose="020B0604020202020204" pitchFamily="34" charset="0"/>
                <a:buChar char="•"/>
              </a:pPr>
              <a:r>
                <a:rPr lang="en-GB" sz="1400" dirty="0">
                  <a:solidFill>
                    <a:srgbClr val="1F497D"/>
                  </a:solidFill>
                  <a:latin typeface="Century Gothic" panose="020B0502020202020204" pitchFamily="34" charset="0"/>
                </a:rPr>
                <a:t>Renovation of public </a:t>
              </a:r>
              <a:r>
                <a:rPr lang="en-GB" sz="1400" dirty="0" smtClean="0">
                  <a:solidFill>
                    <a:srgbClr val="1F497D"/>
                  </a:solidFill>
                  <a:latin typeface="Century Gothic" panose="020B0502020202020204" pitchFamily="34" charset="0"/>
                </a:rPr>
                <a:t>and industrial buildings </a:t>
              </a:r>
              <a:endParaRPr lang="en-GB" sz="1400" dirty="0">
                <a:solidFill>
                  <a:srgbClr val="1F497D"/>
                </a:solidFill>
                <a:latin typeface="Century Gothic" panose="020B0502020202020204" pitchFamily="34" charset="0"/>
              </a:endParaRPr>
            </a:p>
            <a:p>
              <a:pPr marL="285750" indent="-285750">
                <a:buFont typeface="Arial" panose="020B0604020202020204" pitchFamily="34" charset="0"/>
                <a:buChar char="•"/>
              </a:pPr>
              <a:r>
                <a:rPr lang="en-GB" sz="1400" dirty="0">
                  <a:solidFill>
                    <a:srgbClr val="1F497D"/>
                  </a:solidFill>
                  <a:latin typeface="Century Gothic" panose="020B0502020202020204" pitchFamily="34" charset="0"/>
                </a:rPr>
                <a:t>Use of energy efficient </a:t>
              </a:r>
              <a:r>
                <a:rPr lang="en-GB" sz="1400" dirty="0" smtClean="0">
                  <a:solidFill>
                    <a:srgbClr val="1F497D"/>
                  </a:solidFill>
                  <a:latin typeface="Century Gothic" panose="020B0502020202020204" pitchFamily="34" charset="0"/>
                </a:rPr>
                <a:t>technologies</a:t>
              </a:r>
              <a:endParaRPr lang="en-GB" sz="1400" dirty="0">
                <a:solidFill>
                  <a:srgbClr val="1F497D"/>
                </a:solidFill>
                <a:latin typeface="Century Gothic" panose="020B0502020202020204" pitchFamily="34" charset="0"/>
              </a:endParaRPr>
            </a:p>
          </p:txBody>
        </p:sp>
        <p:sp>
          <p:nvSpPr>
            <p:cNvPr id="8" name="TextBox 7"/>
            <p:cNvSpPr txBox="1"/>
            <p:nvPr/>
          </p:nvSpPr>
          <p:spPr>
            <a:xfrm>
              <a:off x="1445401" y="3892606"/>
              <a:ext cx="3096344" cy="1015663"/>
            </a:xfrm>
            <a:prstGeom prst="rect">
              <a:avLst/>
            </a:prstGeom>
            <a:solidFill>
              <a:schemeClr val="bg1"/>
            </a:solidFill>
          </p:spPr>
          <p:txBody>
            <a:bodyPr wrap="square" rtlCol="0">
              <a:spAutoFit/>
            </a:bodyPr>
            <a:lstStyle/>
            <a:p>
              <a:r>
                <a:rPr lang="en-GB" b="1" dirty="0" smtClean="0">
                  <a:solidFill>
                    <a:srgbClr val="1F497D"/>
                  </a:solidFill>
                  <a:latin typeface="Century Gothic" panose="020B0502020202020204" pitchFamily="34" charset="0"/>
                </a:rPr>
                <a:t>Agriculture</a:t>
              </a:r>
            </a:p>
            <a:p>
              <a:pPr marL="285750" indent="-285750">
                <a:buFont typeface="Arial" panose="020B0604020202020204" pitchFamily="34" charset="0"/>
                <a:buChar char="•"/>
              </a:pPr>
              <a:r>
                <a:rPr lang="en-GB" sz="1400" dirty="0" smtClean="0">
                  <a:solidFill>
                    <a:srgbClr val="1F497D"/>
                  </a:solidFill>
                  <a:latin typeface="Century Gothic" panose="020B0502020202020204" pitchFamily="34" charset="0"/>
                </a:rPr>
                <a:t>Support </a:t>
              </a:r>
              <a:r>
                <a:rPr lang="en-GB" sz="1400" dirty="0">
                  <a:solidFill>
                    <a:srgbClr val="1F497D"/>
                  </a:solidFill>
                  <a:latin typeface="Century Gothic" panose="020B0502020202020204" pitchFamily="34" charset="0"/>
                </a:rPr>
                <a:t>to agricultural and rural companies</a:t>
              </a:r>
            </a:p>
            <a:p>
              <a:pPr marL="285750" indent="-285750">
                <a:buFont typeface="Arial" panose="020B0604020202020204" pitchFamily="34" charset="0"/>
                <a:buChar char="•"/>
              </a:pPr>
              <a:r>
                <a:rPr lang="en-GB" sz="1400" dirty="0" smtClean="0">
                  <a:solidFill>
                    <a:srgbClr val="1F497D"/>
                  </a:solidFill>
                  <a:latin typeface="Century Gothic" panose="020B0502020202020204" pitchFamily="34" charset="0"/>
                </a:rPr>
                <a:t>Land </a:t>
              </a:r>
              <a:r>
                <a:rPr lang="en-GB" sz="1400" dirty="0">
                  <a:solidFill>
                    <a:srgbClr val="1F497D"/>
                  </a:solidFill>
                  <a:latin typeface="Century Gothic" panose="020B0502020202020204" pitchFamily="34" charset="0"/>
                </a:rPr>
                <a:t>Fund of Latvia</a:t>
              </a:r>
            </a:p>
          </p:txBody>
        </p:sp>
        <p:sp>
          <p:nvSpPr>
            <p:cNvPr id="9" name="TextBox 8"/>
            <p:cNvSpPr txBox="1"/>
            <p:nvPr/>
          </p:nvSpPr>
          <p:spPr>
            <a:xfrm>
              <a:off x="5652120" y="3892606"/>
              <a:ext cx="3272238" cy="1231106"/>
            </a:xfrm>
            <a:prstGeom prst="rect">
              <a:avLst/>
            </a:prstGeom>
            <a:solidFill>
              <a:schemeClr val="bg1"/>
            </a:solidFill>
          </p:spPr>
          <p:txBody>
            <a:bodyPr wrap="square" rtlCol="0">
              <a:spAutoFit/>
            </a:bodyPr>
            <a:lstStyle/>
            <a:p>
              <a:r>
                <a:rPr lang="en-GB" b="1" dirty="0" smtClean="0">
                  <a:solidFill>
                    <a:srgbClr val="1F497D"/>
                  </a:solidFill>
                  <a:latin typeface="Century Gothic" panose="020B0502020202020204" pitchFamily="34" charset="0"/>
                </a:rPr>
                <a:t>Other targeted support</a:t>
              </a:r>
            </a:p>
            <a:p>
              <a:pPr marL="285750" indent="-285750">
                <a:buFont typeface="Arial" panose="020B0604020202020204" pitchFamily="34" charset="0"/>
                <a:buChar char="•"/>
              </a:pPr>
              <a:r>
                <a:rPr lang="en-GB" sz="1400" dirty="0">
                  <a:solidFill>
                    <a:srgbClr val="1F497D"/>
                  </a:solidFill>
                  <a:latin typeface="Century Gothic" panose="020B0502020202020204" pitchFamily="34" charset="0"/>
                </a:rPr>
                <a:t>Housing guarantees to families with children</a:t>
              </a:r>
            </a:p>
            <a:p>
              <a:pPr marL="285750" indent="-285750">
                <a:buFont typeface="Arial" panose="020B0604020202020204" pitchFamily="34" charset="0"/>
                <a:buChar char="•"/>
              </a:pPr>
              <a:r>
                <a:rPr lang="en-GB" sz="1400" dirty="0" smtClean="0">
                  <a:solidFill>
                    <a:srgbClr val="1F497D"/>
                  </a:solidFill>
                  <a:latin typeface="Century Gothic" panose="020B0502020202020204" pitchFamily="34" charset="0"/>
                </a:rPr>
                <a:t>Other potential areas</a:t>
              </a:r>
            </a:p>
            <a:p>
              <a:pPr marL="285750" indent="-285750">
                <a:buFont typeface="Arial" panose="020B0604020202020204" pitchFamily="34" charset="0"/>
                <a:buChar char="•"/>
              </a:pPr>
              <a:endParaRPr lang="en-GB" sz="1400" dirty="0">
                <a:solidFill>
                  <a:srgbClr val="1F497D"/>
                </a:solidFill>
                <a:latin typeface="Century Gothic" panose="020B0502020202020204" pitchFamily="34" charset="0"/>
              </a:endParaRPr>
            </a:p>
          </p:txBody>
        </p:sp>
      </p:grpSp>
    </p:spTree>
    <p:extLst>
      <p:ext uri="{BB962C8B-B14F-4D97-AF65-F5344CB8AC3E}">
        <p14:creationId xmlns:p14="http://schemas.microsoft.com/office/powerpoint/2010/main" val="1869083458"/>
      </p:ext>
    </p:extLst>
  </p:cSld>
  <p:clrMapOvr>
    <a:masterClrMapping/>
  </p:clrMapOvr>
  <p:transition spd="slow">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State</a:t>
            </a:r>
            <a:r>
              <a:rPr lang="lv-LV" dirty="0" smtClean="0"/>
              <a:t> </a:t>
            </a:r>
            <a:r>
              <a:rPr lang="lv-LV" dirty="0" err="1" smtClean="0"/>
              <a:t>support</a:t>
            </a:r>
            <a:r>
              <a:rPr lang="lv-LV" dirty="0" smtClean="0"/>
              <a:t> – </a:t>
            </a:r>
            <a:r>
              <a:rPr lang="lv-LV" dirty="0" err="1" smtClean="0"/>
              <a:t>solutions</a:t>
            </a:r>
            <a:r>
              <a:rPr lang="lv-LV" dirty="0" smtClean="0"/>
              <a:t> </a:t>
            </a:r>
            <a:r>
              <a:rPr lang="lv-LV" dirty="0" err="1" smtClean="0"/>
              <a:t>for</a:t>
            </a:r>
            <a:r>
              <a:rPr lang="lv-LV" dirty="0" smtClean="0"/>
              <a:t> </a:t>
            </a:r>
            <a:r>
              <a:rPr lang="lv-LV" dirty="0" err="1" smtClean="0"/>
              <a:t>different</a:t>
            </a:r>
            <a:r>
              <a:rPr lang="lv-LV" dirty="0" smtClean="0"/>
              <a:t> </a:t>
            </a:r>
            <a:r>
              <a:rPr lang="lv-LV" dirty="0" err="1" smtClean="0"/>
              <a:t>necessities</a:t>
            </a:r>
            <a:r>
              <a:rPr lang="lv-LV" dirty="0" smtClean="0"/>
              <a:t> </a:t>
            </a:r>
            <a:endParaRPr lang="lv-LV" dirty="0"/>
          </a:p>
        </p:txBody>
      </p:sp>
      <p:pic>
        <p:nvPicPr>
          <p:cNvPr id="1026" name="Picture 2"/>
          <p:cNvPicPr>
            <a:picLocks noGrp="1" noChangeAspect="1" noChangeArrowheads="1"/>
          </p:cNvPicPr>
          <p:nvPr>
            <p:ph idx="1"/>
          </p:nvPr>
        </p:nvPicPr>
        <p:blipFill>
          <a:blip r:embed="rId3"/>
          <a:srcRect/>
          <a:stretch>
            <a:fillRect/>
          </a:stretch>
        </p:blipFill>
        <p:spPr bwMode="auto">
          <a:xfrm>
            <a:off x="457200" y="1844824"/>
            <a:ext cx="8229600" cy="3276139"/>
          </a:xfrm>
          <a:prstGeom prst="rect">
            <a:avLst/>
          </a:prstGeom>
          <a:noFill/>
          <a:ln w="9525">
            <a:noFill/>
            <a:miter lim="800000"/>
            <a:headEnd/>
            <a:tailEnd/>
          </a:ln>
          <a:effectLst/>
        </p:spPr>
      </p:pic>
      <p:pic>
        <p:nvPicPr>
          <p:cNvPr id="3" name="Picture 2"/>
          <p:cNvPicPr>
            <a:picLocks noChangeAspect="1"/>
          </p:cNvPicPr>
          <p:nvPr/>
        </p:nvPicPr>
        <p:blipFill>
          <a:blip r:embed="rId4"/>
          <a:stretch>
            <a:fillRect/>
          </a:stretch>
        </p:blipFill>
        <p:spPr>
          <a:xfrm>
            <a:off x="52387" y="1556792"/>
            <a:ext cx="9039225" cy="4038600"/>
          </a:xfrm>
          <a:prstGeom prst="rect">
            <a:avLst/>
          </a:prstGeom>
        </p:spPr>
      </p:pic>
    </p:spTree>
    <p:extLst>
      <p:ext uri="{BB962C8B-B14F-4D97-AF65-F5344CB8AC3E}">
        <p14:creationId xmlns:p14="http://schemas.microsoft.com/office/powerpoint/2010/main" val="3073408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Guarantees</a:t>
            </a:r>
            <a:endParaRPr lang="lv-LV" dirty="0"/>
          </a:p>
        </p:txBody>
      </p:sp>
      <p:sp>
        <p:nvSpPr>
          <p:cNvPr id="3" name="Content Placeholder 2"/>
          <p:cNvSpPr>
            <a:spLocks noGrp="1"/>
          </p:cNvSpPr>
          <p:nvPr>
            <p:ph idx="1"/>
          </p:nvPr>
        </p:nvSpPr>
        <p:spPr>
          <a:xfrm>
            <a:off x="457200" y="1142984"/>
            <a:ext cx="8229600" cy="4983179"/>
          </a:xfrm>
        </p:spPr>
        <p:txBody>
          <a:bodyPr>
            <a:normAutofit/>
          </a:bodyPr>
          <a:lstStyle/>
          <a:p>
            <a:pPr>
              <a:buFont typeface="Wingdings" panose="05000000000000000000" pitchFamily="2" charset="2"/>
              <a:buChar char="§"/>
              <a:defRPr/>
            </a:pPr>
            <a:r>
              <a:rPr lang="lv-LV" altLang="lv-LV" sz="1800" dirty="0" err="1" smtClean="0">
                <a:solidFill>
                  <a:srgbClr val="003A65"/>
                </a:solidFill>
                <a:latin typeface="Century Gothic" pitchFamily="34" charset="0"/>
                <a:cs typeface="Arial" pitchFamily="34" charset="0"/>
              </a:rPr>
              <a:t>Amount</a:t>
            </a:r>
            <a:r>
              <a:rPr lang="lv-LV" altLang="lv-LV" sz="1800"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up</a:t>
            </a:r>
            <a:r>
              <a:rPr lang="lv-LV" altLang="lv-LV" sz="1800" b="1" dirty="0" smtClean="0">
                <a:solidFill>
                  <a:srgbClr val="003A65"/>
                </a:solidFill>
                <a:latin typeface="Century Gothic" pitchFamily="34" charset="0"/>
                <a:cs typeface="Arial" pitchFamily="34" charset="0"/>
              </a:rPr>
              <a:t> to 2 </a:t>
            </a:r>
            <a:r>
              <a:rPr lang="lv-LV" altLang="lv-LV" sz="1800" b="1" dirty="0" err="1" smtClean="0">
                <a:solidFill>
                  <a:srgbClr val="003A65"/>
                </a:solidFill>
                <a:latin typeface="Century Gothic" pitchFamily="34" charset="0"/>
                <a:cs typeface="Arial" pitchFamily="34" charset="0"/>
              </a:rPr>
              <a:t>mEUR</a:t>
            </a:r>
            <a:r>
              <a:rPr lang="lv-LV" altLang="lv-LV" sz="1800" dirty="0" smtClean="0">
                <a:solidFill>
                  <a:srgbClr val="003A65"/>
                </a:solidFill>
                <a:latin typeface="Century Gothic" pitchFamily="34" charset="0"/>
                <a:cs typeface="Arial" pitchFamily="34" charset="0"/>
              </a:rPr>
              <a:t>:</a:t>
            </a:r>
          </a:p>
          <a:p>
            <a:pPr marL="1085850" lvl="1" indent="-342900">
              <a:buFont typeface="Wingdings" panose="05000000000000000000" pitchFamily="2" charset="2"/>
              <a:buChar char="§"/>
              <a:defRPr/>
            </a:pPr>
            <a:r>
              <a:rPr lang="lv-LV" altLang="lv-LV" sz="1400" dirty="0" err="1" smtClean="0">
                <a:solidFill>
                  <a:srgbClr val="003A65"/>
                </a:solidFill>
                <a:latin typeface="Century Gothic" pitchFamily="34" charset="0"/>
                <a:cs typeface="Arial" pitchFamily="34" charset="0"/>
              </a:rPr>
              <a:t>commercial</a:t>
            </a:r>
            <a:r>
              <a:rPr lang="lv-LV" altLang="lv-LV" sz="1400" dirty="0" smtClean="0">
                <a:solidFill>
                  <a:srgbClr val="003A65"/>
                </a:solidFill>
                <a:latin typeface="Century Gothic" pitchFamily="34" charset="0"/>
                <a:cs typeface="Arial" pitchFamily="34" charset="0"/>
              </a:rPr>
              <a:t>: 1.5 </a:t>
            </a:r>
            <a:r>
              <a:rPr lang="lv-LV" altLang="lv-LV" sz="1400" dirty="0" err="1" smtClean="0">
                <a:solidFill>
                  <a:srgbClr val="003A65"/>
                </a:solidFill>
                <a:latin typeface="Century Gothic" pitchFamily="34" charset="0"/>
                <a:cs typeface="Arial" pitchFamily="34" charset="0"/>
              </a:rPr>
              <a:t>mEUR</a:t>
            </a:r>
            <a:endParaRPr lang="lv-LV" altLang="lv-LV" sz="1400" dirty="0" smtClean="0">
              <a:solidFill>
                <a:srgbClr val="003A65"/>
              </a:solidFill>
              <a:latin typeface="Century Gothic" pitchFamily="34" charset="0"/>
              <a:cs typeface="Arial" pitchFamily="34" charset="0"/>
            </a:endParaRPr>
          </a:p>
          <a:p>
            <a:pPr marL="1085850" lvl="1" indent="-342900">
              <a:buFont typeface="Wingdings" panose="05000000000000000000" pitchFamily="2" charset="2"/>
              <a:buChar char="§"/>
              <a:defRPr/>
            </a:pPr>
            <a:r>
              <a:rPr lang="lv-LV" altLang="lv-LV" sz="1400" dirty="0" err="1" smtClean="0">
                <a:solidFill>
                  <a:srgbClr val="003A65"/>
                </a:solidFill>
                <a:latin typeface="Century Gothic" pitchFamily="34" charset="0"/>
                <a:cs typeface="Arial" pitchFamily="34" charset="0"/>
              </a:rPr>
              <a:t>agriculture</a:t>
            </a:r>
            <a:r>
              <a:rPr lang="lv-LV" altLang="lv-LV" sz="1400" dirty="0" smtClean="0">
                <a:solidFill>
                  <a:srgbClr val="003A65"/>
                </a:solidFill>
                <a:latin typeface="Century Gothic" pitchFamily="34" charset="0"/>
                <a:cs typeface="Arial" pitchFamily="34" charset="0"/>
              </a:rPr>
              <a:t>:  2 </a:t>
            </a:r>
            <a:r>
              <a:rPr lang="lv-LV" altLang="lv-LV" sz="1400" dirty="0" err="1" smtClean="0">
                <a:solidFill>
                  <a:srgbClr val="003A65"/>
                </a:solidFill>
                <a:latin typeface="Century Gothic" pitchFamily="34" charset="0"/>
                <a:cs typeface="Arial" pitchFamily="34" charset="0"/>
              </a:rPr>
              <a:t>mEUR</a:t>
            </a:r>
            <a:endParaRPr lang="lv-LV" altLang="lv-LV" sz="1400" dirty="0" smtClean="0">
              <a:solidFill>
                <a:srgbClr val="003A65"/>
              </a:solidFill>
              <a:latin typeface="Century Gothic" pitchFamily="34" charset="0"/>
              <a:cs typeface="Arial" pitchFamily="34" charset="0"/>
            </a:endParaRPr>
          </a:p>
          <a:p>
            <a:pPr marL="1085850" lvl="1" indent="-342900">
              <a:buFont typeface="Wingdings" panose="05000000000000000000" pitchFamily="2" charset="2"/>
              <a:buChar char="§"/>
              <a:defRPr/>
            </a:pPr>
            <a:endParaRPr lang="lv-LV" altLang="lv-LV" sz="1400" dirty="0" smtClean="0">
              <a:solidFill>
                <a:srgbClr val="003A65"/>
              </a:solidFill>
              <a:latin typeface="Century Gothic" pitchFamily="34" charset="0"/>
              <a:cs typeface="Arial" pitchFamily="34" charset="0"/>
            </a:endParaRPr>
          </a:p>
          <a:p>
            <a:pPr>
              <a:buFont typeface="Wingdings" panose="05000000000000000000" pitchFamily="2" charset="2"/>
              <a:buChar char="§"/>
              <a:defRPr/>
            </a:pPr>
            <a:r>
              <a:rPr lang="lv-LV" altLang="lv-LV" sz="1800" dirty="0" err="1" smtClean="0">
                <a:solidFill>
                  <a:srgbClr val="003A65"/>
                </a:solidFill>
                <a:latin typeface="Century Gothic" pitchFamily="34" charset="0"/>
                <a:cs typeface="Arial" pitchFamily="34" charset="0"/>
              </a:rPr>
              <a:t>Volume</a:t>
            </a:r>
            <a:r>
              <a:rPr lang="lv-LV" altLang="lv-LV" sz="1800"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up</a:t>
            </a:r>
            <a:r>
              <a:rPr lang="lv-LV" altLang="lv-LV" sz="1800" b="1" dirty="0" smtClean="0">
                <a:solidFill>
                  <a:srgbClr val="003A65"/>
                </a:solidFill>
                <a:latin typeface="Century Gothic" pitchFamily="34" charset="0"/>
                <a:cs typeface="Arial" pitchFamily="34" charset="0"/>
              </a:rPr>
              <a:t> to 80%</a:t>
            </a:r>
          </a:p>
          <a:p>
            <a:pPr marL="285750" indent="-285750">
              <a:buFont typeface="Wingdings" panose="05000000000000000000" pitchFamily="2" charset="2"/>
              <a:buChar char="§"/>
              <a:defRPr/>
            </a:pPr>
            <a:r>
              <a:rPr lang="lv-LV" altLang="lv-LV" sz="1800" dirty="0" smtClean="0">
                <a:solidFill>
                  <a:srgbClr val="003A65"/>
                </a:solidFill>
                <a:latin typeface="Century Gothic" pitchFamily="34" charset="0"/>
                <a:cs typeface="Arial" pitchFamily="34" charset="0"/>
              </a:rPr>
              <a:t> </a:t>
            </a:r>
            <a:r>
              <a:rPr lang="lv-LV" altLang="lv-LV" sz="1800" dirty="0" err="1" smtClean="0">
                <a:solidFill>
                  <a:srgbClr val="003A65"/>
                </a:solidFill>
                <a:latin typeface="Century Gothic" pitchFamily="34" charset="0"/>
                <a:cs typeface="Arial" pitchFamily="34" charset="0"/>
              </a:rPr>
              <a:t>Maturity</a:t>
            </a:r>
            <a:r>
              <a:rPr lang="lv-LV" altLang="lv-LV" sz="1800" dirty="0" smtClean="0">
                <a:solidFill>
                  <a:srgbClr val="003A65"/>
                </a:solidFill>
                <a:latin typeface="Century Gothic" pitchFamily="34" charset="0"/>
                <a:cs typeface="Arial" pitchFamily="34" charset="0"/>
              </a:rPr>
              <a:t>: </a:t>
            </a:r>
            <a:r>
              <a:rPr lang="lv-LV" altLang="lv-LV" sz="1800" b="1" dirty="0" err="1" smtClean="0">
                <a:solidFill>
                  <a:srgbClr val="003A65"/>
                </a:solidFill>
                <a:latin typeface="Century Gothic" pitchFamily="34" charset="0"/>
                <a:cs typeface="Arial" pitchFamily="34" charset="0"/>
              </a:rPr>
              <a:t>up</a:t>
            </a:r>
            <a:r>
              <a:rPr lang="lv-LV" altLang="lv-LV" sz="1800" b="1" dirty="0" smtClean="0">
                <a:solidFill>
                  <a:srgbClr val="003A65"/>
                </a:solidFill>
                <a:latin typeface="Century Gothic" pitchFamily="34" charset="0"/>
                <a:cs typeface="Arial" pitchFamily="34" charset="0"/>
              </a:rPr>
              <a:t> to 10 y</a:t>
            </a:r>
          </a:p>
          <a:p>
            <a:pPr marL="285750" indent="-285750">
              <a:buFont typeface="Wingdings" panose="05000000000000000000" pitchFamily="2" charset="2"/>
              <a:buChar char="§"/>
              <a:defRPr/>
            </a:pPr>
            <a:endParaRPr lang="lv-LV" altLang="lv-LV" sz="1800" dirty="0" smtClean="0">
              <a:solidFill>
                <a:srgbClr val="003A65"/>
              </a:solidFill>
              <a:latin typeface="Century Gothic" pitchFamily="34" charset="0"/>
              <a:cs typeface="Arial" pitchFamily="34" charset="0"/>
            </a:endParaRPr>
          </a:p>
          <a:p>
            <a:pPr>
              <a:buFont typeface="Wingdings" panose="05000000000000000000" pitchFamily="2" charset="2"/>
              <a:buChar char="§"/>
              <a:defRPr/>
            </a:pPr>
            <a:r>
              <a:rPr lang="lv-LV" altLang="lv-LV" sz="1800" dirty="0" err="1" smtClean="0">
                <a:solidFill>
                  <a:srgbClr val="003A65"/>
                </a:solidFill>
                <a:latin typeface="Century Gothic" pitchFamily="34" charset="0"/>
                <a:cs typeface="Arial" pitchFamily="34" charset="0"/>
              </a:rPr>
              <a:t>Fees</a:t>
            </a:r>
            <a:r>
              <a:rPr lang="lv-LV" altLang="lv-LV" sz="1800" dirty="0" smtClean="0">
                <a:solidFill>
                  <a:srgbClr val="003A65"/>
                </a:solidFill>
                <a:latin typeface="Century Gothic" pitchFamily="34" charset="0"/>
                <a:cs typeface="Arial" pitchFamily="34" charset="0"/>
              </a:rPr>
              <a:t>:</a:t>
            </a:r>
          </a:p>
          <a:p>
            <a:pPr marL="1085850" lvl="1" indent="-342900">
              <a:buFont typeface="Wingdings" panose="05000000000000000000" pitchFamily="2" charset="2"/>
              <a:buChar char="§"/>
              <a:defRPr/>
            </a:pPr>
            <a:r>
              <a:rPr lang="lv-LV" altLang="lv-LV" sz="1400" dirty="0" err="1" smtClean="0">
                <a:solidFill>
                  <a:srgbClr val="003A65"/>
                </a:solidFill>
                <a:latin typeface="Century Gothic" pitchFamily="34" charset="0"/>
                <a:cs typeface="Arial" pitchFamily="34" charset="0"/>
              </a:rPr>
              <a:t>commercial</a:t>
            </a:r>
            <a:r>
              <a:rPr lang="lv-LV" altLang="lv-LV" sz="1400" dirty="0" smtClean="0">
                <a:solidFill>
                  <a:srgbClr val="003A65"/>
                </a:solidFill>
                <a:latin typeface="Century Gothic" pitchFamily="34" charset="0"/>
                <a:cs typeface="Arial" pitchFamily="34" charset="0"/>
              </a:rPr>
              <a:t> - </a:t>
            </a:r>
            <a:r>
              <a:rPr lang="lv-LV" altLang="lv-LV" sz="1400" dirty="0" err="1" smtClean="0">
                <a:solidFill>
                  <a:srgbClr val="003A65"/>
                </a:solidFill>
                <a:latin typeface="Century Gothic" pitchFamily="34" charset="0"/>
                <a:cs typeface="Arial" pitchFamily="34" charset="0"/>
              </a:rPr>
              <a:t>yearly</a:t>
            </a:r>
            <a:r>
              <a:rPr lang="lv-LV" altLang="lv-LV" sz="1400" dirty="0" smtClean="0">
                <a:solidFill>
                  <a:srgbClr val="003A65"/>
                </a:solidFill>
                <a:latin typeface="Century Gothic" pitchFamily="34" charset="0"/>
                <a:cs typeface="Arial" pitchFamily="34" charset="0"/>
              </a:rPr>
              <a:t>: 0.6  – 1.25 % </a:t>
            </a:r>
          </a:p>
          <a:p>
            <a:pPr marL="1085850" lvl="1" indent="-342900">
              <a:buFont typeface="Wingdings" panose="05000000000000000000" pitchFamily="2" charset="2"/>
              <a:buChar char="§"/>
              <a:defRPr/>
            </a:pPr>
            <a:r>
              <a:rPr lang="lv-LV" altLang="lv-LV" sz="1400" dirty="0" err="1" smtClean="0">
                <a:solidFill>
                  <a:srgbClr val="003A65"/>
                </a:solidFill>
                <a:latin typeface="Century Gothic" pitchFamily="34" charset="0"/>
                <a:cs typeface="Arial" pitchFamily="34" charset="0"/>
              </a:rPr>
              <a:t>agriculture</a:t>
            </a:r>
            <a:r>
              <a:rPr lang="lv-LV" altLang="lv-LV" sz="1400"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one-off:</a:t>
            </a:r>
            <a:r>
              <a:rPr lang="lv-LV" altLang="lv-LV" sz="1400" dirty="0" smtClean="0">
                <a:solidFill>
                  <a:srgbClr val="003A65"/>
                </a:solidFill>
                <a:latin typeface="Century Gothic" pitchFamily="34" charset="0"/>
                <a:cs typeface="Arial" pitchFamily="34" charset="0"/>
              </a:rPr>
              <a:t> 0.5% - 2.0%</a:t>
            </a:r>
          </a:p>
          <a:p>
            <a:pPr lvl="1" algn="r">
              <a:buClr>
                <a:srgbClr val="008040"/>
              </a:buClr>
              <a:buNone/>
              <a:defRPr/>
            </a:pPr>
            <a:endParaRPr lang="lv-LV" altLang="lv-LV" sz="1000" dirty="0" smtClean="0">
              <a:solidFill>
                <a:srgbClr val="003A65"/>
              </a:solidFill>
              <a:latin typeface="Century Gothic" pitchFamily="34" charset="0"/>
              <a:cs typeface="Arial" pitchFamily="34" charset="0"/>
            </a:endParaRPr>
          </a:p>
          <a:p>
            <a:pPr marL="285750" indent="-285750">
              <a:buFont typeface="Wingdings" panose="05000000000000000000" pitchFamily="2" charset="2"/>
              <a:buChar char="§"/>
              <a:defRPr/>
            </a:pPr>
            <a:r>
              <a:rPr lang="lv-LV" altLang="lv-LV" sz="1800" dirty="0" smtClean="0">
                <a:solidFill>
                  <a:srgbClr val="003A65"/>
                </a:solidFill>
                <a:latin typeface="Century Gothic" pitchFamily="34" charset="0"/>
                <a:cs typeface="Arial" pitchFamily="34" charset="0"/>
              </a:rPr>
              <a:t> </a:t>
            </a:r>
            <a:r>
              <a:rPr lang="lv-LV" altLang="lv-LV" sz="1800" dirty="0" err="1" smtClean="0">
                <a:solidFill>
                  <a:srgbClr val="003A65"/>
                </a:solidFill>
                <a:latin typeface="Century Gothic" pitchFamily="34" charset="0"/>
                <a:cs typeface="Arial" pitchFamily="34" charset="0"/>
              </a:rPr>
              <a:t>Important</a:t>
            </a:r>
            <a:r>
              <a:rPr lang="lv-LV" altLang="lv-LV" sz="1800" dirty="0" smtClean="0">
                <a:solidFill>
                  <a:srgbClr val="003A65"/>
                </a:solidFill>
                <a:latin typeface="Century Gothic" pitchFamily="34" charset="0"/>
                <a:cs typeface="Arial" pitchFamily="34" charset="0"/>
              </a:rPr>
              <a:t>:</a:t>
            </a:r>
          </a:p>
          <a:p>
            <a:pPr marL="1085850" lvl="1" indent="-342900">
              <a:buFont typeface="Wingdings" panose="05000000000000000000" pitchFamily="2" charset="2"/>
              <a:buChar char="§"/>
              <a:defRPr/>
            </a:pPr>
            <a:r>
              <a:rPr lang="lv-LV" altLang="lv-LV" sz="1400" b="1" dirty="0" err="1" smtClean="0">
                <a:solidFill>
                  <a:srgbClr val="003A65"/>
                </a:solidFill>
                <a:latin typeface="Century Gothic" pitchFamily="34" charset="0"/>
                <a:cs typeface="Arial" pitchFamily="34" charset="0"/>
              </a:rPr>
              <a:t>financially</a:t>
            </a:r>
            <a:r>
              <a:rPr lang="lv-LV" altLang="lv-LV" sz="1400" b="1" dirty="0" smtClean="0">
                <a:solidFill>
                  <a:srgbClr val="003A65"/>
                </a:solidFill>
                <a:latin typeface="Century Gothic" pitchFamily="34" charset="0"/>
                <a:cs typeface="Arial" pitchFamily="34" charset="0"/>
              </a:rPr>
              <a:t> </a:t>
            </a:r>
            <a:r>
              <a:rPr lang="lv-LV" altLang="lv-LV" sz="1400" b="1" dirty="0" err="1" smtClean="0">
                <a:solidFill>
                  <a:srgbClr val="003A65"/>
                </a:solidFill>
                <a:latin typeface="Century Gothic" pitchFamily="34" charset="0"/>
                <a:cs typeface="Arial" pitchFamily="34" charset="0"/>
              </a:rPr>
              <a:t>sound</a:t>
            </a:r>
            <a:r>
              <a:rPr lang="lv-LV" altLang="lv-LV" sz="1400" b="1" dirty="0" smtClean="0">
                <a:solidFill>
                  <a:srgbClr val="003A65"/>
                </a:solidFill>
                <a:latin typeface="Century Gothic" pitchFamily="34" charset="0"/>
                <a:cs typeface="Arial" pitchFamily="34" charset="0"/>
              </a:rPr>
              <a:t> </a:t>
            </a:r>
          </a:p>
          <a:p>
            <a:pPr marL="1085850" lvl="1" indent="-342900">
              <a:buFont typeface="Wingdings" panose="05000000000000000000" pitchFamily="2" charset="2"/>
              <a:buChar char="§"/>
              <a:defRPr/>
            </a:pPr>
            <a:r>
              <a:rPr lang="lv-LV" altLang="lv-LV" sz="1400" b="1" dirty="0" smtClean="0">
                <a:solidFill>
                  <a:srgbClr val="003A65"/>
                </a:solidFill>
                <a:latin typeface="Century Gothic" pitchFamily="34" charset="0"/>
                <a:cs typeface="Arial" pitchFamily="34" charset="0"/>
              </a:rPr>
              <a:t>no </a:t>
            </a:r>
            <a:r>
              <a:rPr lang="lv-LV" altLang="lv-LV" sz="1400" b="1" dirty="0" err="1" smtClean="0">
                <a:solidFill>
                  <a:srgbClr val="003A65"/>
                </a:solidFill>
                <a:latin typeface="Century Gothic" pitchFamily="34" charset="0"/>
                <a:cs typeface="Arial" pitchFamily="34" charset="0"/>
              </a:rPr>
              <a:t>tax</a:t>
            </a:r>
            <a:r>
              <a:rPr lang="lv-LV" altLang="lv-LV" sz="1400" b="1" dirty="0" smtClean="0">
                <a:solidFill>
                  <a:srgbClr val="003A65"/>
                </a:solidFill>
                <a:latin typeface="Century Gothic" pitchFamily="34" charset="0"/>
                <a:cs typeface="Arial" pitchFamily="34" charset="0"/>
              </a:rPr>
              <a:t> </a:t>
            </a:r>
            <a:r>
              <a:rPr lang="lv-LV" altLang="lv-LV" sz="1400" b="1" dirty="0" err="1" smtClean="0">
                <a:solidFill>
                  <a:srgbClr val="003A65"/>
                </a:solidFill>
                <a:latin typeface="Century Gothic" pitchFamily="34" charset="0"/>
                <a:cs typeface="Arial" pitchFamily="34" charset="0"/>
              </a:rPr>
              <a:t>debts</a:t>
            </a:r>
            <a:r>
              <a:rPr lang="lv-LV" altLang="lv-LV" sz="1400" b="1" dirty="0" smtClean="0">
                <a:solidFill>
                  <a:srgbClr val="003A65"/>
                </a:solidFill>
                <a:latin typeface="Century Gothic" pitchFamily="34" charset="0"/>
                <a:cs typeface="Arial" pitchFamily="34" charset="0"/>
              </a:rPr>
              <a:t> </a:t>
            </a:r>
            <a:r>
              <a:rPr lang="lv-LV" altLang="lv-LV" sz="1400" dirty="0" err="1" smtClean="0">
                <a:solidFill>
                  <a:srgbClr val="003A65"/>
                </a:solidFill>
                <a:latin typeface="Century Gothic" pitchFamily="34" charset="0"/>
                <a:cs typeface="Arial" pitchFamily="34" charset="0"/>
              </a:rPr>
              <a:t>accquired</a:t>
            </a:r>
            <a:endParaRPr lang="lv-LV" altLang="lv-LV" sz="1400" dirty="0" smtClean="0">
              <a:solidFill>
                <a:srgbClr val="003A65"/>
              </a:solidFill>
              <a:latin typeface="Century Gothic" pitchFamily="34" charset="0"/>
              <a:cs typeface="Arial" pitchFamily="34" charset="0"/>
            </a:endParaRPr>
          </a:p>
          <a:p>
            <a:pPr marL="1085850" lvl="1" indent="-342900">
              <a:buFont typeface="Wingdings" panose="05000000000000000000" pitchFamily="2" charset="2"/>
              <a:buChar char="§"/>
              <a:defRPr/>
            </a:pPr>
            <a:r>
              <a:rPr lang="lv-LV" altLang="lv-LV" sz="1400" b="1" dirty="0" err="1" smtClean="0">
                <a:solidFill>
                  <a:srgbClr val="003A65"/>
                </a:solidFill>
                <a:latin typeface="Century Gothic" pitchFamily="34" charset="0"/>
                <a:cs typeface="Arial" pitchFamily="34" charset="0"/>
              </a:rPr>
              <a:t>good</a:t>
            </a:r>
            <a:r>
              <a:rPr lang="lv-LV" altLang="lv-LV" sz="1400" b="1" dirty="0" smtClean="0">
                <a:solidFill>
                  <a:srgbClr val="003A65"/>
                </a:solidFill>
                <a:latin typeface="Century Gothic" pitchFamily="34" charset="0"/>
                <a:cs typeface="Arial" pitchFamily="34" charset="0"/>
              </a:rPr>
              <a:t> </a:t>
            </a:r>
            <a:r>
              <a:rPr lang="lv-LV" altLang="lv-LV" sz="1400" b="1" dirty="0" err="1" smtClean="0">
                <a:solidFill>
                  <a:srgbClr val="003A65"/>
                </a:solidFill>
                <a:latin typeface="Century Gothic" pitchFamily="34" charset="0"/>
                <a:cs typeface="Arial" pitchFamily="34" charset="0"/>
              </a:rPr>
              <a:t>reputation</a:t>
            </a:r>
            <a:endParaRPr lang="lv-LV" altLang="lv-LV" sz="1400" b="1" dirty="0" smtClean="0">
              <a:solidFill>
                <a:srgbClr val="003A65"/>
              </a:solidFill>
              <a:latin typeface="Century Gothic" pitchFamily="34" charset="0"/>
              <a:cs typeface="Arial" pitchFamily="34" charset="0"/>
            </a:endParaRPr>
          </a:p>
          <a:p>
            <a:pPr marL="1085850" lvl="1" indent="-342900">
              <a:buFont typeface="Wingdings" panose="05000000000000000000" pitchFamily="2" charset="2"/>
              <a:buChar char="§"/>
              <a:defRPr/>
            </a:pPr>
            <a:r>
              <a:rPr lang="lv-LV" sz="1400" dirty="0" err="1" smtClean="0">
                <a:solidFill>
                  <a:srgbClr val="003A65"/>
                </a:solidFill>
                <a:latin typeface="Century Gothic" pitchFamily="34" charset="0"/>
                <a:cs typeface="Arial" pitchFamily="34" charset="0"/>
              </a:rPr>
              <a:t>sector</a:t>
            </a:r>
            <a:r>
              <a:rPr lang="lv-LV" sz="1400" dirty="0" smtClean="0">
                <a:solidFill>
                  <a:srgbClr val="003A65"/>
                </a:solidFill>
                <a:latin typeface="Century Gothic" pitchFamily="34" charset="0"/>
                <a:cs typeface="Arial" pitchFamily="34" charset="0"/>
              </a:rPr>
              <a:t>  to </a:t>
            </a:r>
            <a:r>
              <a:rPr lang="lv-LV" sz="1400" dirty="0" err="1" smtClean="0">
                <a:solidFill>
                  <a:srgbClr val="003A65"/>
                </a:solidFill>
                <a:latin typeface="Century Gothic" pitchFamily="34" charset="0"/>
                <a:cs typeface="Arial" pitchFamily="34" charset="0"/>
              </a:rPr>
              <a:t>be</a:t>
            </a:r>
            <a:r>
              <a:rPr lang="lv-LV" sz="1400" dirty="0" smtClean="0">
                <a:solidFill>
                  <a:srgbClr val="003A65"/>
                </a:solidFill>
                <a:latin typeface="Century Gothic" pitchFamily="34" charset="0"/>
                <a:cs typeface="Arial" pitchFamily="34" charset="0"/>
              </a:rPr>
              <a:t> </a:t>
            </a:r>
            <a:r>
              <a:rPr lang="lv-LV" sz="1400" dirty="0" err="1" smtClean="0">
                <a:solidFill>
                  <a:srgbClr val="003A65"/>
                </a:solidFill>
                <a:latin typeface="Century Gothic" pitchFamily="34" charset="0"/>
                <a:cs typeface="Arial" pitchFamily="34" charset="0"/>
              </a:rPr>
              <a:t>supported</a:t>
            </a:r>
            <a:endParaRPr lang="en-GB" sz="2400" dirty="0"/>
          </a:p>
        </p:txBody>
      </p:sp>
      <p:pic>
        <p:nvPicPr>
          <p:cNvPr id="4" name="Picture 7"/>
          <p:cNvPicPr>
            <a:picLocks noChangeAspect="1" noChangeArrowheads="1"/>
          </p:cNvPicPr>
          <p:nvPr/>
        </p:nvPicPr>
        <p:blipFill>
          <a:blip r:embed="rId3"/>
          <a:srcRect/>
          <a:stretch>
            <a:fillRect/>
          </a:stretch>
        </p:blipFill>
        <p:spPr bwMode="auto">
          <a:xfrm>
            <a:off x="5148064" y="1214422"/>
            <a:ext cx="3798840" cy="4381500"/>
          </a:xfrm>
          <a:prstGeom prst="rect">
            <a:avLst/>
          </a:prstGeom>
          <a:noFill/>
          <a:ln w="9525">
            <a:noFill/>
            <a:miter lim="800000"/>
            <a:headEnd/>
            <a:tailEnd/>
          </a:ln>
          <a:effectLst/>
        </p:spPr>
      </p:pic>
      <p:sp>
        <p:nvSpPr>
          <p:cNvPr id="5" name="TextBox 4"/>
          <p:cNvSpPr txBox="1"/>
          <p:nvPr/>
        </p:nvSpPr>
        <p:spPr>
          <a:xfrm>
            <a:off x="5148064" y="1214422"/>
            <a:ext cx="1143008" cy="1477328"/>
          </a:xfrm>
          <a:prstGeom prst="rect">
            <a:avLst/>
          </a:prstGeom>
          <a:noFill/>
        </p:spPr>
        <p:txBody>
          <a:bodyPr wrap="square" rtlCol="0">
            <a:spAutoFit/>
          </a:bodyPr>
          <a:lstStyle/>
          <a:p>
            <a:r>
              <a:rPr lang="lv-LV" b="1" dirty="0" err="1" smtClean="0">
                <a:solidFill>
                  <a:schemeClr val="bg1"/>
                </a:solidFill>
              </a:rPr>
              <a:t>If</a:t>
            </a:r>
            <a:r>
              <a:rPr lang="lv-LV" b="1" dirty="0" smtClean="0">
                <a:solidFill>
                  <a:schemeClr val="bg1"/>
                </a:solidFill>
              </a:rPr>
              <a:t> I </a:t>
            </a:r>
            <a:r>
              <a:rPr lang="lv-LV" b="1" dirty="0" err="1" smtClean="0">
                <a:solidFill>
                  <a:schemeClr val="bg1"/>
                </a:solidFill>
              </a:rPr>
              <a:t>know</a:t>
            </a:r>
            <a:r>
              <a:rPr lang="lv-LV" b="1" dirty="0" smtClean="0">
                <a:solidFill>
                  <a:schemeClr val="bg1"/>
                </a:solidFill>
              </a:rPr>
              <a:t> </a:t>
            </a:r>
            <a:r>
              <a:rPr lang="lv-LV" b="1" dirty="0" err="1" smtClean="0">
                <a:solidFill>
                  <a:schemeClr val="bg1"/>
                </a:solidFill>
              </a:rPr>
              <a:t>what</a:t>
            </a:r>
            <a:r>
              <a:rPr lang="lv-LV" b="1" dirty="0" smtClean="0">
                <a:solidFill>
                  <a:schemeClr val="bg1"/>
                </a:solidFill>
              </a:rPr>
              <a:t> I </a:t>
            </a:r>
            <a:r>
              <a:rPr lang="lv-LV" b="1" dirty="0" err="1" smtClean="0">
                <a:solidFill>
                  <a:schemeClr val="bg1"/>
                </a:solidFill>
              </a:rPr>
              <a:t>want</a:t>
            </a:r>
            <a:r>
              <a:rPr lang="lv-LV" b="1" dirty="0" smtClean="0">
                <a:solidFill>
                  <a:schemeClr val="bg1"/>
                </a:solidFill>
              </a:rPr>
              <a:t> to </a:t>
            </a:r>
            <a:r>
              <a:rPr lang="lv-LV" b="1" dirty="0" err="1" smtClean="0">
                <a:solidFill>
                  <a:schemeClr val="bg1"/>
                </a:solidFill>
              </a:rPr>
              <a:t>achieveI</a:t>
            </a:r>
            <a:r>
              <a:rPr lang="lv-LV" b="1" dirty="0" smtClean="0">
                <a:solidFill>
                  <a:schemeClr val="bg1"/>
                </a:solidFill>
              </a:rPr>
              <a:t> </a:t>
            </a:r>
            <a:r>
              <a:rPr lang="lv-LV" b="1" dirty="0" err="1" smtClean="0">
                <a:solidFill>
                  <a:schemeClr val="bg1"/>
                </a:solidFill>
              </a:rPr>
              <a:t>get</a:t>
            </a:r>
            <a:r>
              <a:rPr lang="lv-LV" b="1" dirty="0" smtClean="0">
                <a:solidFill>
                  <a:schemeClr val="bg1"/>
                </a:solidFill>
              </a:rPr>
              <a:t> it</a:t>
            </a:r>
            <a:endParaRPr lang="lv-LV" b="1" dirty="0">
              <a:solidFill>
                <a:schemeClr val="bg1"/>
              </a:solidFill>
            </a:endParaRPr>
          </a:p>
        </p:txBody>
      </p:sp>
      <p:sp>
        <p:nvSpPr>
          <p:cNvPr id="6" name="TextBox 5"/>
          <p:cNvSpPr txBox="1"/>
          <p:nvPr/>
        </p:nvSpPr>
        <p:spPr>
          <a:xfrm>
            <a:off x="-285784" y="6000768"/>
            <a:ext cx="9144064" cy="430887"/>
          </a:xfrm>
          <a:prstGeom prst="rect">
            <a:avLst/>
          </a:prstGeom>
          <a:noFill/>
        </p:spPr>
        <p:txBody>
          <a:bodyPr wrap="square" rtlCol="0">
            <a:spAutoFit/>
          </a:bodyPr>
          <a:lstStyle/>
          <a:p>
            <a:pPr lvl="1"/>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Supported</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sectors</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producing</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processing</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trading</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construction</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industrial</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real</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estate</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development</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agriculture</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wood</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processing</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fish</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processing</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appartment</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houses</a:t>
            </a:r>
            <a:r>
              <a:rPr lang="lv-LV" altLang="lv-LV" sz="1100" dirty="0" smtClean="0">
                <a:solidFill>
                  <a:srgbClr val="003A65"/>
                </a:solidFill>
                <a:latin typeface="Century Gothic" pitchFamily="34" charset="0"/>
                <a:cs typeface="Arial" pitchFamily="34" charset="0"/>
              </a:rPr>
              <a:t> </a:t>
            </a:r>
            <a:r>
              <a:rPr lang="lv-LV" altLang="lv-LV" sz="1100" dirty="0" err="1" smtClean="0">
                <a:solidFill>
                  <a:srgbClr val="003A65"/>
                </a:solidFill>
                <a:latin typeface="Century Gothic" pitchFamily="34" charset="0"/>
                <a:cs typeface="Arial" pitchFamily="34" charset="0"/>
              </a:rPr>
              <a:t>insulation</a:t>
            </a:r>
            <a:endParaRPr lang="lv-LV" altLang="lv-LV" sz="1100" dirty="0" smtClean="0">
              <a:solidFill>
                <a:srgbClr val="003A65"/>
              </a:solidFill>
              <a:latin typeface="Century Gothic" pitchFamily="34" charset="0"/>
              <a:cs typeface="Arial" pitchFamily="34" charset="0"/>
            </a:endParaRPr>
          </a:p>
        </p:txBody>
      </p:sp>
    </p:spTree>
    <p:extLst>
      <p:ext uri="{BB962C8B-B14F-4D97-AF65-F5344CB8AC3E}">
        <p14:creationId xmlns:p14="http://schemas.microsoft.com/office/powerpoint/2010/main" val="3073408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lv-LV" sz="2800" dirty="0" err="1" smtClean="0">
                <a:solidFill>
                  <a:srgbClr val="FFFFFF"/>
                </a:solidFill>
                <a:latin typeface="Century Gothic" pitchFamily="34" charset="0"/>
              </a:rPr>
              <a:t>Guarantees</a:t>
            </a:r>
            <a:r>
              <a:rPr lang="lv-LV" altLang="lv-LV" sz="2800" dirty="0" smtClean="0">
                <a:solidFill>
                  <a:srgbClr val="FFFFFF"/>
                </a:solidFill>
                <a:latin typeface="Century Gothic" pitchFamily="34" charset="0"/>
              </a:rPr>
              <a:t> </a:t>
            </a:r>
            <a:r>
              <a:rPr lang="lv-LV" altLang="lv-LV" sz="2800" dirty="0" err="1" smtClean="0">
                <a:solidFill>
                  <a:srgbClr val="FFFFFF"/>
                </a:solidFill>
                <a:latin typeface="Century Gothic" pitchFamily="34" charset="0"/>
              </a:rPr>
              <a:t>by</a:t>
            </a:r>
            <a:r>
              <a:rPr lang="lv-LV" altLang="lv-LV" sz="2800" dirty="0" smtClean="0">
                <a:solidFill>
                  <a:srgbClr val="FFFFFF"/>
                </a:solidFill>
                <a:latin typeface="Century Gothic" pitchFamily="34" charset="0"/>
              </a:rPr>
              <a:t> </a:t>
            </a:r>
            <a:r>
              <a:rPr lang="lv-LV" altLang="lv-LV" sz="2800" dirty="0" err="1" smtClean="0">
                <a:solidFill>
                  <a:srgbClr val="FFFFFF"/>
                </a:solidFill>
                <a:latin typeface="Century Gothic" pitchFamily="34" charset="0"/>
              </a:rPr>
              <a:t>sectors</a:t>
            </a:r>
            <a:r>
              <a:rPr lang="lv-LV" altLang="lv-LV" sz="2800" dirty="0" smtClean="0">
                <a:solidFill>
                  <a:srgbClr val="FFFFFF"/>
                </a:solidFill>
                <a:latin typeface="Century Gothic" pitchFamily="34" charset="0"/>
              </a:rPr>
              <a:t> </a:t>
            </a:r>
            <a:r>
              <a:rPr lang="lv-LV" altLang="lv-LV" sz="2800" dirty="0" err="1" smtClean="0">
                <a:solidFill>
                  <a:srgbClr val="FFFFFF"/>
                </a:solidFill>
                <a:latin typeface="Century Gothic" pitchFamily="34" charset="0"/>
              </a:rPr>
              <a:t>as</a:t>
            </a:r>
            <a:r>
              <a:rPr lang="lv-LV" altLang="lv-LV" sz="2800" dirty="0" smtClean="0">
                <a:solidFill>
                  <a:srgbClr val="FFFFFF"/>
                </a:solidFill>
                <a:latin typeface="Century Gothic" pitchFamily="34" charset="0"/>
              </a:rPr>
              <a:t> </a:t>
            </a:r>
            <a:r>
              <a:rPr lang="lv-LV" altLang="lv-LV" sz="2800" dirty="0" err="1" smtClean="0">
                <a:solidFill>
                  <a:srgbClr val="FFFFFF"/>
                </a:solidFill>
                <a:latin typeface="Century Gothic" pitchFamily="34" charset="0"/>
              </a:rPr>
              <a:t>of</a:t>
            </a:r>
            <a:r>
              <a:rPr lang="lv-LV" altLang="lv-LV" sz="2800" dirty="0" smtClean="0">
                <a:solidFill>
                  <a:srgbClr val="FFFFFF"/>
                </a:solidFill>
                <a:latin typeface="Century Gothic" pitchFamily="34" charset="0"/>
              </a:rPr>
              <a:t> 31.12.2015 (%)</a:t>
            </a:r>
            <a:endParaRPr lang="en-US" altLang="lv-LV" sz="2800" dirty="0">
              <a:solidFill>
                <a:srgbClr val="FFFFFF"/>
              </a:solidFill>
              <a:latin typeface="Century Gothic"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222542191"/>
              </p:ext>
            </p:extLst>
          </p:nvPr>
        </p:nvGraphicFramePr>
        <p:xfrm>
          <a:off x="1931670" y="1642110"/>
          <a:ext cx="5280660" cy="3573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3566097950"/>
              </p:ext>
            </p:extLst>
          </p:nvPr>
        </p:nvGraphicFramePr>
        <p:xfrm>
          <a:off x="429464" y="1484784"/>
          <a:ext cx="8229600" cy="4525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828196617"/>
              </p:ext>
            </p:extLst>
          </p:nvPr>
        </p:nvGraphicFramePr>
        <p:xfrm>
          <a:off x="683568" y="1642110"/>
          <a:ext cx="8136904" cy="45952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3408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Mezzanine</a:t>
            </a:r>
            <a:r>
              <a:rPr lang="lv-LV" dirty="0" smtClean="0"/>
              <a:t> </a:t>
            </a:r>
            <a:r>
              <a:rPr lang="lv-LV" dirty="0" err="1" smtClean="0"/>
              <a:t>loans</a:t>
            </a:r>
            <a:endParaRPr lang="lv-LV" dirty="0"/>
          </a:p>
        </p:txBody>
      </p:sp>
      <p:sp>
        <p:nvSpPr>
          <p:cNvPr id="3" name="Content Placeholder 2"/>
          <p:cNvSpPr>
            <a:spLocks noGrp="1"/>
          </p:cNvSpPr>
          <p:nvPr>
            <p:ph idx="1"/>
          </p:nvPr>
        </p:nvSpPr>
        <p:spPr>
          <a:xfrm>
            <a:off x="457200" y="1214422"/>
            <a:ext cx="8229600" cy="4911741"/>
          </a:xfrm>
        </p:spPr>
        <p:txBody>
          <a:bodyPr>
            <a:normAutofit lnSpcReduction="10000"/>
          </a:bodyPr>
          <a:lstStyle/>
          <a:p>
            <a:pPr>
              <a:lnSpc>
                <a:spcPct val="110000"/>
              </a:lnSpc>
              <a:buFont typeface="Wingdings" panose="05000000000000000000" pitchFamily="2" charset="2"/>
              <a:buChar char="§"/>
              <a:defRPr/>
            </a:pPr>
            <a:endParaRPr lang="lv-LV" altLang="lv-LV" sz="1800" b="1" dirty="0" smtClean="0">
              <a:solidFill>
                <a:srgbClr val="003A65"/>
              </a:solidFill>
              <a:latin typeface="Century Gothic" pitchFamily="34" charset="0"/>
              <a:ea typeface="PF Agora Sans Pro"/>
              <a:cs typeface="PF Agora Sans Pro"/>
            </a:endParaRPr>
          </a:p>
          <a:p>
            <a:pPr>
              <a:lnSpc>
                <a:spcPct val="110000"/>
              </a:lnSpc>
              <a:buFont typeface="Wingdings" panose="05000000000000000000" pitchFamily="2" charset="2"/>
              <a:buChar char="§"/>
              <a:defRPr/>
            </a:pPr>
            <a:r>
              <a:rPr lang="lv-LV" altLang="lv-LV" sz="1800" b="1" dirty="0" err="1" smtClean="0">
                <a:solidFill>
                  <a:srgbClr val="003A65"/>
                </a:solidFill>
                <a:latin typeface="Century Gothic" pitchFamily="34" charset="0"/>
                <a:ea typeface="PF Agora Sans Pro"/>
                <a:cs typeface="PF Agora Sans Pro"/>
              </a:rPr>
              <a:t>Mezzanine</a:t>
            </a:r>
            <a:r>
              <a:rPr lang="lv-LV" altLang="lv-LV" sz="1800" b="1" dirty="0" smtClean="0">
                <a:solidFill>
                  <a:srgbClr val="003A65"/>
                </a:solidFill>
                <a:latin typeface="Century Gothic" pitchFamily="34" charset="0"/>
                <a:ea typeface="PF Agora Sans Pro"/>
                <a:cs typeface="PF Agora Sans Pro"/>
              </a:rPr>
              <a:t> </a:t>
            </a:r>
            <a:r>
              <a:rPr lang="lv-LV" altLang="lv-LV" sz="1800" dirty="0" err="1" smtClean="0">
                <a:solidFill>
                  <a:srgbClr val="003A65"/>
                </a:solidFill>
                <a:latin typeface="Century Gothic" pitchFamily="34" charset="0"/>
                <a:ea typeface="PF Agora Sans Pro"/>
                <a:cs typeface="PF Agora Sans Pro"/>
              </a:rPr>
              <a:t>loan</a:t>
            </a:r>
            <a:r>
              <a:rPr lang="lv-LV" altLang="lv-LV" sz="1800" dirty="0" smtClean="0">
                <a:solidFill>
                  <a:srgbClr val="003A65"/>
                </a:solidFill>
                <a:latin typeface="Century Gothic" pitchFamily="34" charset="0"/>
                <a:ea typeface="PF Agora Sans Pro"/>
                <a:cs typeface="PF Agora Sans Pro"/>
              </a:rPr>
              <a:t> = </a:t>
            </a:r>
            <a:r>
              <a:rPr lang="lv-LV" altLang="lv-LV" sz="1800" dirty="0" err="1" smtClean="0">
                <a:solidFill>
                  <a:srgbClr val="003A65"/>
                </a:solidFill>
                <a:latin typeface="Century Gothic" pitchFamily="34" charset="0"/>
                <a:ea typeface="PF Agora Sans Pro"/>
                <a:cs typeface="PF Agora Sans Pro"/>
              </a:rPr>
              <a:t>cofinancing</a:t>
            </a:r>
            <a:r>
              <a:rPr lang="lv-LV" altLang="lv-LV" sz="1800" dirty="0" smtClean="0">
                <a:solidFill>
                  <a:srgbClr val="003A65"/>
                </a:solidFill>
                <a:latin typeface="Century Gothic" pitchFamily="34" charset="0"/>
                <a:ea typeface="PF Agora Sans Pro"/>
                <a:cs typeface="PF Agora Sans Pro"/>
              </a:rPr>
              <a:t> </a:t>
            </a:r>
          </a:p>
          <a:p>
            <a:pPr>
              <a:lnSpc>
                <a:spcPct val="110000"/>
              </a:lnSpc>
              <a:buNone/>
              <a:defRPr/>
            </a:pPr>
            <a:r>
              <a:rPr lang="lv-LV" altLang="lv-LV" sz="1800" dirty="0" err="1" smtClean="0">
                <a:solidFill>
                  <a:srgbClr val="003A65"/>
                </a:solidFill>
                <a:latin typeface="Century Gothic" pitchFamily="34" charset="0"/>
                <a:ea typeface="PF Agora Sans Pro"/>
                <a:cs typeface="PF Agora Sans Pro"/>
              </a:rPr>
              <a:t>together</a:t>
            </a:r>
            <a:r>
              <a:rPr lang="lv-LV" altLang="lv-LV" sz="1800" dirty="0" smtClean="0">
                <a:solidFill>
                  <a:srgbClr val="003A65"/>
                </a:solidFill>
                <a:latin typeface="Century Gothic" pitchFamily="34" charset="0"/>
                <a:ea typeface="PF Agora Sans Pro"/>
                <a:cs typeface="PF Agora Sans Pro"/>
              </a:rPr>
              <a:t> </a:t>
            </a:r>
            <a:r>
              <a:rPr lang="lv-LV" altLang="lv-LV" sz="1800" dirty="0" err="1" smtClean="0">
                <a:solidFill>
                  <a:srgbClr val="003A65"/>
                </a:solidFill>
                <a:latin typeface="Century Gothic" pitchFamily="34" charset="0"/>
                <a:ea typeface="PF Agora Sans Pro"/>
                <a:cs typeface="PF Agora Sans Pro"/>
              </a:rPr>
              <a:t>with</a:t>
            </a:r>
            <a:r>
              <a:rPr lang="lv-LV" altLang="lv-LV" sz="1800" dirty="0" smtClean="0">
                <a:solidFill>
                  <a:srgbClr val="003A65"/>
                </a:solidFill>
                <a:latin typeface="Century Gothic" pitchFamily="34" charset="0"/>
                <a:ea typeface="PF Agora Sans Pro"/>
                <a:cs typeface="PF Agora Sans Pro"/>
              </a:rPr>
              <a:t> </a:t>
            </a:r>
            <a:r>
              <a:rPr lang="lv-LV" altLang="lv-LV" sz="1800" dirty="0" err="1" smtClean="0">
                <a:solidFill>
                  <a:srgbClr val="003A65"/>
                </a:solidFill>
                <a:latin typeface="Century Gothic" pitchFamily="34" charset="0"/>
                <a:ea typeface="PF Agora Sans Pro"/>
                <a:cs typeface="PF Agora Sans Pro"/>
              </a:rPr>
              <a:t>the</a:t>
            </a:r>
            <a:r>
              <a:rPr lang="lv-LV" altLang="lv-LV" sz="1800" dirty="0" smtClean="0">
                <a:solidFill>
                  <a:srgbClr val="003A65"/>
                </a:solidFill>
                <a:latin typeface="Century Gothic" pitchFamily="34" charset="0"/>
                <a:ea typeface="PF Agora Sans Pro"/>
                <a:cs typeface="PF Agora Sans Pro"/>
              </a:rPr>
              <a:t> </a:t>
            </a:r>
            <a:r>
              <a:rPr lang="lv-LV" altLang="lv-LV" sz="1800" dirty="0" err="1" smtClean="0">
                <a:solidFill>
                  <a:srgbClr val="003A65"/>
                </a:solidFill>
                <a:latin typeface="Century Gothic" pitchFamily="34" charset="0"/>
                <a:ea typeface="PF Agora Sans Pro"/>
                <a:cs typeface="PF Agora Sans Pro"/>
              </a:rPr>
              <a:t>commercial</a:t>
            </a:r>
            <a:r>
              <a:rPr lang="lv-LV" altLang="lv-LV" sz="1800" dirty="0" smtClean="0">
                <a:solidFill>
                  <a:srgbClr val="003A65"/>
                </a:solidFill>
                <a:latin typeface="Century Gothic" pitchFamily="34" charset="0"/>
                <a:ea typeface="PF Agora Sans Pro"/>
                <a:cs typeface="PF Agora Sans Pro"/>
              </a:rPr>
              <a:t> </a:t>
            </a:r>
            <a:r>
              <a:rPr lang="lv-LV" altLang="lv-LV" sz="1800" dirty="0" err="1" smtClean="0">
                <a:solidFill>
                  <a:srgbClr val="003A65"/>
                </a:solidFill>
                <a:latin typeface="Century Gothic" pitchFamily="34" charset="0"/>
                <a:ea typeface="PF Agora Sans Pro"/>
                <a:cs typeface="PF Agora Sans Pro"/>
              </a:rPr>
              <a:t>bank</a:t>
            </a:r>
            <a:endParaRPr lang="lv-LV" altLang="lv-LV" sz="1800" b="1" dirty="0" smtClean="0">
              <a:solidFill>
                <a:srgbClr val="003A65"/>
              </a:solidFill>
              <a:latin typeface="Century Gothic" pitchFamily="34" charset="0"/>
              <a:ea typeface="PF Agora Sans Pro"/>
              <a:cs typeface="PF Agora Sans Pro"/>
            </a:endParaRPr>
          </a:p>
          <a:p>
            <a:pPr marL="285750" indent="-285750">
              <a:lnSpc>
                <a:spcPct val="110000"/>
              </a:lnSpc>
              <a:spcBef>
                <a:spcPts val="1000"/>
              </a:spcBef>
              <a:spcAft>
                <a:spcPts val="300"/>
              </a:spcAft>
              <a:buNone/>
              <a:defRPr/>
            </a:pPr>
            <a:endParaRPr lang="lv-LV" altLang="lv-LV" sz="2000" b="1" u="sng" dirty="0" smtClean="0">
              <a:latin typeface="Century Gothic" pitchFamily="34" charset="0"/>
              <a:ea typeface="PF Agora Sans Pro"/>
              <a:cs typeface="PF Agora Sans Pro"/>
            </a:endParaRPr>
          </a:p>
          <a:p>
            <a:pPr marL="285750" indent="-285750">
              <a:lnSpc>
                <a:spcPct val="110000"/>
              </a:lnSpc>
              <a:spcBef>
                <a:spcPts val="1000"/>
              </a:spcBef>
              <a:spcAft>
                <a:spcPts val="300"/>
              </a:spcAft>
              <a:buNone/>
              <a:defRPr/>
            </a:pPr>
            <a:r>
              <a:rPr lang="lv-LV" altLang="lv-LV" sz="1800" b="1" u="sng" dirty="0" err="1" smtClean="0">
                <a:latin typeface="Century Gothic" pitchFamily="34" charset="0"/>
                <a:ea typeface="PF Agora Sans Pro"/>
                <a:cs typeface="PF Agora Sans Pro"/>
              </a:rPr>
              <a:t>Main</a:t>
            </a:r>
            <a:r>
              <a:rPr lang="lv-LV" altLang="lv-LV" sz="1800" b="1" u="sng" dirty="0" smtClean="0">
                <a:latin typeface="Century Gothic" pitchFamily="34" charset="0"/>
                <a:ea typeface="PF Agora Sans Pro"/>
                <a:cs typeface="PF Agora Sans Pro"/>
              </a:rPr>
              <a:t> terms</a:t>
            </a:r>
            <a:r>
              <a:rPr lang="lv-LV" altLang="lv-LV" sz="1800" b="1" dirty="0" smtClean="0">
                <a:latin typeface="Century Gothic" pitchFamily="34" charset="0"/>
                <a:ea typeface="PF Agora Sans Pro"/>
                <a:cs typeface="PF Agora Sans Pro"/>
              </a:rPr>
              <a:t>:</a:t>
            </a:r>
          </a:p>
          <a:p>
            <a:pPr marL="285750" indent="-285750">
              <a:lnSpc>
                <a:spcPct val="110000"/>
              </a:lnSpc>
              <a:spcBef>
                <a:spcPts val="1000"/>
              </a:spcBef>
              <a:spcAft>
                <a:spcPts val="300"/>
              </a:spcAft>
              <a:buFont typeface="Wingdings" panose="05000000000000000000" pitchFamily="2" charset="2"/>
              <a:buChar char="§"/>
              <a:defRPr/>
            </a:pPr>
            <a:r>
              <a:rPr lang="lv-LV" altLang="lv-LV" sz="1800" dirty="0" err="1" smtClean="0">
                <a:latin typeface="Century Gothic" pitchFamily="34" charset="0"/>
                <a:ea typeface="PF Agora Sans Pro"/>
                <a:cs typeface="PF Agora Sans Pro"/>
              </a:rPr>
              <a:t>Mezzanine</a:t>
            </a:r>
            <a:r>
              <a:rPr lang="lv-LV" altLang="lv-LV" sz="1800" dirty="0" smtClean="0">
                <a:latin typeface="Century Gothic" pitchFamily="34" charset="0"/>
                <a:ea typeface="PF Agora Sans Pro"/>
                <a:cs typeface="PF Agora Sans Pro"/>
              </a:rPr>
              <a:t> </a:t>
            </a:r>
            <a:r>
              <a:rPr lang="lv-LV" altLang="lv-LV" sz="1800" dirty="0" err="1" smtClean="0">
                <a:latin typeface="Century Gothic" pitchFamily="34" charset="0"/>
                <a:ea typeface="PF Agora Sans Pro"/>
                <a:cs typeface="PF Agora Sans Pro"/>
              </a:rPr>
              <a:t>volume</a:t>
            </a:r>
            <a:r>
              <a:rPr lang="lv-LV" altLang="lv-LV" sz="1800" dirty="0" smtClean="0">
                <a:latin typeface="Century Gothic" pitchFamily="34" charset="0"/>
                <a:ea typeface="PF Agora Sans Pro"/>
                <a:cs typeface="PF Agora Sans Pro"/>
              </a:rPr>
              <a:t>: </a:t>
            </a:r>
            <a:r>
              <a:rPr lang="lv-LV" altLang="lv-LV" sz="1800" dirty="0" err="1" smtClean="0">
                <a:latin typeface="Century Gothic" pitchFamily="34" charset="0"/>
                <a:ea typeface="PF Agora Sans Pro"/>
                <a:cs typeface="PF Agora Sans Pro"/>
              </a:rPr>
              <a:t>up</a:t>
            </a:r>
            <a:r>
              <a:rPr lang="lv-LV" altLang="lv-LV" sz="1800" dirty="0" smtClean="0">
                <a:latin typeface="Century Gothic" pitchFamily="34" charset="0"/>
                <a:ea typeface="PF Agora Sans Pro"/>
                <a:cs typeface="PF Agora Sans Pro"/>
              </a:rPr>
              <a:t> to </a:t>
            </a:r>
            <a:r>
              <a:rPr lang="lv-LV" altLang="lv-LV" sz="1800" b="1" dirty="0" smtClean="0">
                <a:latin typeface="Century Gothic" pitchFamily="34" charset="0"/>
                <a:ea typeface="PF Agora Sans Pro"/>
                <a:cs typeface="PF Agora Sans Pro"/>
              </a:rPr>
              <a:t>35-45% </a:t>
            </a:r>
            <a:r>
              <a:rPr lang="lv-LV" altLang="lv-LV" sz="1800" dirty="0" err="1" smtClean="0">
                <a:latin typeface="Century Gothic" pitchFamily="34" charset="0"/>
                <a:ea typeface="PF Agora Sans Pro"/>
                <a:cs typeface="PF Agora Sans Pro"/>
              </a:rPr>
              <a:t>calculating</a:t>
            </a:r>
            <a:r>
              <a:rPr lang="lv-LV" altLang="lv-LV" sz="1800" dirty="0" smtClean="0">
                <a:latin typeface="Century Gothic" pitchFamily="34" charset="0"/>
                <a:ea typeface="PF Agora Sans Pro"/>
                <a:cs typeface="PF Agora Sans Pro"/>
              </a:rPr>
              <a:t> </a:t>
            </a:r>
            <a:r>
              <a:rPr lang="lv-LV" altLang="lv-LV" sz="1800" dirty="0" err="1" smtClean="0">
                <a:latin typeface="Century Gothic" pitchFamily="34" charset="0"/>
                <a:ea typeface="PF Agora Sans Pro"/>
                <a:cs typeface="PF Agora Sans Pro"/>
              </a:rPr>
              <a:t>from</a:t>
            </a:r>
            <a:r>
              <a:rPr lang="lv-LV" altLang="lv-LV" sz="1800" dirty="0" smtClean="0">
                <a:latin typeface="Century Gothic" pitchFamily="34" charset="0"/>
                <a:ea typeface="PF Agora Sans Pro"/>
                <a:cs typeface="PF Agora Sans Pro"/>
              </a:rPr>
              <a:t> </a:t>
            </a:r>
            <a:r>
              <a:rPr lang="lv-LV" altLang="lv-LV" sz="1800" dirty="0" err="1" smtClean="0">
                <a:latin typeface="Century Gothic" pitchFamily="34" charset="0"/>
                <a:ea typeface="PF Agora Sans Pro"/>
                <a:cs typeface="PF Agora Sans Pro"/>
              </a:rPr>
              <a:t>project</a:t>
            </a:r>
            <a:r>
              <a:rPr lang="lv-LV" altLang="lv-LV" sz="1800" dirty="0" smtClean="0">
                <a:latin typeface="Century Gothic" pitchFamily="34" charset="0"/>
                <a:ea typeface="PF Agora Sans Pro"/>
                <a:cs typeface="PF Agora Sans Pro"/>
              </a:rPr>
              <a:t> </a:t>
            </a:r>
            <a:r>
              <a:rPr lang="lv-LV" altLang="lv-LV" sz="1800" dirty="0" err="1" smtClean="0">
                <a:latin typeface="Century Gothic" pitchFamily="34" charset="0"/>
                <a:ea typeface="PF Agora Sans Pro"/>
                <a:cs typeface="PF Agora Sans Pro"/>
              </a:rPr>
              <a:t>direct</a:t>
            </a:r>
            <a:r>
              <a:rPr lang="lv-LV" altLang="lv-LV" sz="1800" dirty="0" smtClean="0">
                <a:latin typeface="Century Gothic" pitchFamily="34" charset="0"/>
                <a:ea typeface="PF Agora Sans Pro"/>
                <a:cs typeface="PF Agora Sans Pro"/>
              </a:rPr>
              <a:t> </a:t>
            </a:r>
            <a:r>
              <a:rPr lang="lv-LV" altLang="lv-LV" sz="1800" dirty="0" err="1" smtClean="0">
                <a:latin typeface="Century Gothic" pitchFamily="34" charset="0"/>
                <a:ea typeface="PF Agora Sans Pro"/>
                <a:cs typeface="PF Agora Sans Pro"/>
              </a:rPr>
              <a:t>costs</a:t>
            </a:r>
            <a:endParaRPr lang="lv-LV" altLang="lv-LV" sz="1800" dirty="0" smtClean="0">
              <a:latin typeface="Century Gothic" pitchFamily="34" charset="0"/>
              <a:ea typeface="PF Agora Sans Pro"/>
              <a:cs typeface="PF Agora Sans Pro"/>
            </a:endParaRPr>
          </a:p>
          <a:p>
            <a:pPr marL="285750" indent="-285750">
              <a:lnSpc>
                <a:spcPct val="110000"/>
              </a:lnSpc>
              <a:spcBef>
                <a:spcPts val="1000"/>
              </a:spcBef>
              <a:spcAft>
                <a:spcPts val="300"/>
              </a:spcAft>
              <a:buFont typeface="Wingdings" panose="05000000000000000000" pitchFamily="2" charset="2"/>
              <a:buChar char="§"/>
              <a:defRPr/>
            </a:pPr>
            <a:r>
              <a:rPr lang="lv-LV" altLang="lv-LV" sz="1800" dirty="0" err="1" smtClean="0">
                <a:latin typeface="Century Gothic" pitchFamily="34" charset="0"/>
                <a:ea typeface="PF Agora Sans Pro"/>
                <a:cs typeface="PF Agora Sans Pro"/>
              </a:rPr>
              <a:t>Amount</a:t>
            </a:r>
            <a:r>
              <a:rPr lang="lv-LV" altLang="lv-LV" sz="1800" dirty="0" smtClean="0">
                <a:latin typeface="Century Gothic" pitchFamily="34" charset="0"/>
                <a:ea typeface="PF Agora Sans Pro"/>
                <a:cs typeface="PF Agora Sans Pro"/>
              </a:rPr>
              <a:t>: </a:t>
            </a:r>
            <a:r>
              <a:rPr lang="lv-LV" altLang="lv-LV" sz="1800" dirty="0" err="1" smtClean="0">
                <a:latin typeface="Century Gothic" pitchFamily="34" charset="0"/>
                <a:ea typeface="PF Agora Sans Pro"/>
                <a:cs typeface="PF Agora Sans Pro"/>
              </a:rPr>
              <a:t>not</a:t>
            </a:r>
            <a:r>
              <a:rPr lang="lv-LV" altLang="lv-LV" sz="1800" dirty="0" smtClean="0">
                <a:latin typeface="Century Gothic" pitchFamily="34" charset="0"/>
                <a:ea typeface="PF Agora Sans Pro"/>
                <a:cs typeface="PF Agora Sans Pro"/>
              </a:rPr>
              <a:t> </a:t>
            </a:r>
            <a:r>
              <a:rPr lang="lv-LV" altLang="lv-LV" sz="1800" dirty="0" err="1" smtClean="0">
                <a:latin typeface="Century Gothic" pitchFamily="34" charset="0"/>
                <a:ea typeface="PF Agora Sans Pro"/>
                <a:cs typeface="PF Agora Sans Pro"/>
              </a:rPr>
              <a:t>exceeding</a:t>
            </a:r>
            <a:r>
              <a:rPr lang="lv-LV" altLang="lv-LV" sz="1800" dirty="0" smtClean="0">
                <a:latin typeface="Century Gothic" pitchFamily="34" charset="0"/>
                <a:ea typeface="PF Agora Sans Pro"/>
                <a:cs typeface="PF Agora Sans Pro"/>
              </a:rPr>
              <a:t> </a:t>
            </a:r>
            <a:r>
              <a:rPr lang="lv-LV" altLang="lv-LV" sz="1800" b="1" dirty="0" smtClean="0">
                <a:latin typeface="Century Gothic" pitchFamily="34" charset="0"/>
                <a:ea typeface="PF Agora Sans Pro"/>
                <a:cs typeface="PF Agora Sans Pro"/>
              </a:rPr>
              <a:t>5 </a:t>
            </a:r>
            <a:r>
              <a:rPr lang="lv-LV" altLang="lv-LV" sz="1800" b="1" dirty="0" err="1" smtClean="0">
                <a:latin typeface="Century Gothic" pitchFamily="34" charset="0"/>
                <a:ea typeface="PF Agora Sans Pro"/>
                <a:cs typeface="PF Agora Sans Pro"/>
              </a:rPr>
              <a:t>mEUR</a:t>
            </a:r>
            <a:endParaRPr lang="lv-LV" altLang="lv-LV" sz="1800" b="1" dirty="0" smtClean="0">
              <a:latin typeface="Century Gothic" pitchFamily="34" charset="0"/>
              <a:ea typeface="PF Agora Sans Pro"/>
              <a:cs typeface="PF Agora Sans Pro"/>
            </a:endParaRPr>
          </a:p>
          <a:p>
            <a:pPr lvl="1">
              <a:buClr>
                <a:srgbClr val="008040"/>
              </a:buClr>
              <a:buFont typeface="Wingdings" panose="05000000000000000000" pitchFamily="2" charset="2"/>
              <a:buChar char="ü"/>
              <a:defRPr/>
            </a:pPr>
            <a:endParaRPr lang="lv-LV" altLang="lv-LV" sz="800" dirty="0" smtClean="0">
              <a:solidFill>
                <a:srgbClr val="003A65"/>
              </a:solidFill>
              <a:latin typeface="Century Gothic" pitchFamily="34" charset="0"/>
              <a:cs typeface="Arial" pitchFamily="34" charset="0"/>
            </a:endParaRPr>
          </a:p>
          <a:p>
            <a:pPr marL="285750" indent="-285750">
              <a:lnSpc>
                <a:spcPct val="110000"/>
              </a:lnSpc>
              <a:spcBef>
                <a:spcPts val="1000"/>
              </a:spcBef>
              <a:spcAft>
                <a:spcPts val="300"/>
              </a:spcAft>
              <a:buFont typeface="Wingdings" panose="05000000000000000000" pitchFamily="2" charset="2"/>
              <a:buChar char="§"/>
              <a:defRPr/>
            </a:pPr>
            <a:r>
              <a:rPr lang="lv-LV" altLang="lv-LV" sz="1800" dirty="0" err="1" smtClean="0">
                <a:latin typeface="Century Gothic" pitchFamily="34" charset="0"/>
                <a:ea typeface="PF Agora Sans Pro"/>
                <a:cs typeface="PF Agora Sans Pro"/>
              </a:rPr>
              <a:t>Maturity</a:t>
            </a:r>
            <a:r>
              <a:rPr lang="lv-LV" altLang="lv-LV" sz="1800" dirty="0" smtClean="0">
                <a:latin typeface="Century Gothic" pitchFamily="34" charset="0"/>
                <a:ea typeface="PF Agora Sans Pro"/>
                <a:cs typeface="PF Agora Sans Pro"/>
              </a:rPr>
              <a:t>: </a:t>
            </a:r>
            <a:r>
              <a:rPr lang="lv-LV" altLang="lv-LV" sz="1800" b="1" dirty="0" err="1" smtClean="0">
                <a:latin typeface="Century Gothic" pitchFamily="34" charset="0"/>
                <a:ea typeface="PF Agora Sans Pro"/>
                <a:cs typeface="PF Agora Sans Pro"/>
              </a:rPr>
              <a:t>up</a:t>
            </a:r>
            <a:r>
              <a:rPr lang="lv-LV" altLang="lv-LV" sz="1800" b="1" dirty="0" smtClean="0">
                <a:latin typeface="Century Gothic" pitchFamily="34" charset="0"/>
                <a:ea typeface="PF Agora Sans Pro"/>
                <a:cs typeface="PF Agora Sans Pro"/>
              </a:rPr>
              <a:t> to 10-15 y</a:t>
            </a:r>
            <a:endParaRPr lang="lv-LV" altLang="lv-LV" sz="800" dirty="0" smtClean="0">
              <a:solidFill>
                <a:srgbClr val="003A65"/>
              </a:solidFill>
              <a:latin typeface="Century Gothic" pitchFamily="34" charset="0"/>
              <a:cs typeface="Arial" pitchFamily="34" charset="0"/>
            </a:endParaRPr>
          </a:p>
          <a:p>
            <a:pPr>
              <a:buFont typeface="Wingdings" panose="05000000000000000000" pitchFamily="2" charset="2"/>
              <a:buChar char="§"/>
              <a:defRPr/>
            </a:pPr>
            <a:endParaRPr lang="lv-LV" altLang="lv-LV" sz="1800" dirty="0" smtClean="0">
              <a:solidFill>
                <a:srgbClr val="003A65"/>
              </a:solidFill>
              <a:latin typeface="Century Gothic" pitchFamily="34" charset="0"/>
              <a:cs typeface="Arial" pitchFamily="34" charset="0"/>
            </a:endParaRPr>
          </a:p>
          <a:p>
            <a:pPr>
              <a:buFont typeface="Wingdings" panose="05000000000000000000" pitchFamily="2" charset="2"/>
              <a:buChar char="§"/>
              <a:defRPr/>
            </a:pPr>
            <a:r>
              <a:rPr lang="lv-LV" altLang="lv-LV" sz="1800" b="1" dirty="0" err="1" smtClean="0">
                <a:solidFill>
                  <a:srgbClr val="003A65"/>
                </a:solidFill>
                <a:latin typeface="Century Gothic" pitchFamily="34" charset="0"/>
                <a:ea typeface="PF Agora Sans Pro"/>
                <a:cs typeface="PF Agora Sans Pro"/>
              </a:rPr>
              <a:t>Mezzanine</a:t>
            </a:r>
            <a:r>
              <a:rPr lang="lv-LV" altLang="lv-LV" sz="1800" b="1" dirty="0" smtClean="0">
                <a:solidFill>
                  <a:srgbClr val="003A65"/>
                </a:solidFill>
                <a:latin typeface="Century Gothic" pitchFamily="34" charset="0"/>
                <a:ea typeface="PF Agora Sans Pro"/>
                <a:cs typeface="PF Agora Sans Pro"/>
              </a:rPr>
              <a:t> – </a:t>
            </a:r>
            <a:r>
              <a:rPr lang="lv-LV" altLang="lv-LV" sz="1800" b="1" dirty="0" err="1" smtClean="0">
                <a:solidFill>
                  <a:srgbClr val="003A65"/>
                </a:solidFill>
                <a:latin typeface="Century Gothic" pitchFamily="34" charset="0"/>
                <a:ea typeface="PF Agora Sans Pro"/>
                <a:cs typeface="PF Agora Sans Pro"/>
              </a:rPr>
              <a:t>subordinated</a:t>
            </a:r>
            <a:r>
              <a:rPr lang="lv-LV" altLang="lv-LV" sz="1800" b="1" dirty="0" smtClean="0">
                <a:solidFill>
                  <a:srgbClr val="003A65"/>
                </a:solidFill>
                <a:latin typeface="Century Gothic" pitchFamily="34" charset="0"/>
                <a:ea typeface="PF Agora Sans Pro"/>
                <a:cs typeface="PF Agora Sans Pro"/>
              </a:rPr>
              <a:t> </a:t>
            </a:r>
            <a:r>
              <a:rPr lang="lv-LV" altLang="lv-LV" sz="1800" b="1" dirty="0" err="1" smtClean="0">
                <a:solidFill>
                  <a:srgbClr val="003A65"/>
                </a:solidFill>
                <a:latin typeface="Century Gothic" pitchFamily="34" charset="0"/>
                <a:ea typeface="PF Agora Sans Pro"/>
                <a:cs typeface="PF Agora Sans Pro"/>
              </a:rPr>
              <a:t>loan</a:t>
            </a:r>
            <a:r>
              <a:rPr lang="lv-LV" altLang="lv-LV" sz="1800" b="1" dirty="0" smtClean="0">
                <a:solidFill>
                  <a:srgbClr val="003A65"/>
                </a:solidFill>
                <a:latin typeface="Century Gothic" pitchFamily="34" charset="0"/>
                <a:ea typeface="PF Agora Sans Pro"/>
                <a:cs typeface="PF Agora Sans Pro"/>
              </a:rPr>
              <a:t>  </a:t>
            </a:r>
            <a:r>
              <a:rPr lang="lv-LV" altLang="lv-LV" sz="1800" dirty="0" err="1" smtClean="0">
                <a:solidFill>
                  <a:srgbClr val="003A65"/>
                </a:solidFill>
                <a:latin typeface="Century Gothic" pitchFamily="34" charset="0"/>
                <a:ea typeface="PF Agora Sans Pro"/>
                <a:cs typeface="PF Agora Sans Pro"/>
              </a:rPr>
              <a:t>vs</a:t>
            </a:r>
            <a:r>
              <a:rPr lang="lv-LV" altLang="lv-LV" sz="1800" dirty="0" smtClean="0">
                <a:solidFill>
                  <a:srgbClr val="003A65"/>
                </a:solidFill>
                <a:latin typeface="Century Gothic" pitchFamily="34" charset="0"/>
                <a:ea typeface="PF Agora Sans Pro"/>
                <a:cs typeface="PF Agora Sans Pro"/>
              </a:rPr>
              <a:t> </a:t>
            </a:r>
            <a:r>
              <a:rPr lang="lv-LV" altLang="lv-LV" sz="1800" dirty="0" err="1" smtClean="0">
                <a:solidFill>
                  <a:srgbClr val="003A65"/>
                </a:solidFill>
                <a:latin typeface="Century Gothic" pitchFamily="34" charset="0"/>
                <a:ea typeface="PF Agora Sans Pro"/>
                <a:cs typeface="PF Agora Sans Pro"/>
              </a:rPr>
              <a:t>commercail</a:t>
            </a:r>
            <a:r>
              <a:rPr lang="lv-LV" altLang="lv-LV" sz="1800" dirty="0" smtClean="0">
                <a:solidFill>
                  <a:srgbClr val="003A65"/>
                </a:solidFill>
                <a:latin typeface="Century Gothic" pitchFamily="34" charset="0"/>
                <a:ea typeface="PF Agora Sans Pro"/>
                <a:cs typeface="PF Agora Sans Pro"/>
              </a:rPr>
              <a:t> </a:t>
            </a:r>
            <a:r>
              <a:rPr lang="lv-LV" altLang="lv-LV" sz="1800" dirty="0" err="1" smtClean="0">
                <a:solidFill>
                  <a:srgbClr val="003A65"/>
                </a:solidFill>
                <a:latin typeface="Century Gothic" pitchFamily="34" charset="0"/>
                <a:ea typeface="PF Agora Sans Pro"/>
                <a:cs typeface="PF Agora Sans Pro"/>
              </a:rPr>
              <a:t>bank’s</a:t>
            </a:r>
            <a:r>
              <a:rPr lang="lv-LV" altLang="lv-LV" sz="1800" dirty="0" smtClean="0">
                <a:solidFill>
                  <a:srgbClr val="003A65"/>
                </a:solidFill>
                <a:latin typeface="Century Gothic" pitchFamily="34" charset="0"/>
                <a:ea typeface="PF Agora Sans Pro"/>
                <a:cs typeface="PF Agora Sans Pro"/>
              </a:rPr>
              <a:t> </a:t>
            </a:r>
            <a:r>
              <a:rPr lang="lv-LV" altLang="lv-LV" sz="1800" dirty="0" err="1" smtClean="0">
                <a:solidFill>
                  <a:srgbClr val="003A65"/>
                </a:solidFill>
                <a:latin typeface="Century Gothic" pitchFamily="34" charset="0"/>
                <a:ea typeface="PF Agora Sans Pro"/>
                <a:cs typeface="PF Agora Sans Pro"/>
              </a:rPr>
              <a:t>loan</a:t>
            </a:r>
            <a:r>
              <a:rPr lang="lv-LV" altLang="lv-LV" sz="1800" dirty="0" smtClean="0">
                <a:solidFill>
                  <a:srgbClr val="003A65"/>
                </a:solidFill>
                <a:latin typeface="Century Gothic" pitchFamily="34" charset="0"/>
                <a:ea typeface="PF Agora Sans Pro"/>
                <a:cs typeface="PF Agora Sans Pro"/>
              </a:rPr>
              <a:t> </a:t>
            </a:r>
            <a:r>
              <a:rPr lang="lv-LV" altLang="lv-LV" sz="1800" dirty="0" err="1" smtClean="0">
                <a:solidFill>
                  <a:srgbClr val="003A65"/>
                </a:solidFill>
                <a:latin typeface="Century Gothic" pitchFamily="34" charset="0"/>
                <a:ea typeface="PF Agora Sans Pro"/>
                <a:cs typeface="PF Agora Sans Pro"/>
              </a:rPr>
              <a:t>with</a:t>
            </a:r>
            <a:r>
              <a:rPr lang="lv-LV" altLang="lv-LV" sz="1800" b="1" dirty="0" smtClean="0">
                <a:solidFill>
                  <a:srgbClr val="003A65"/>
                </a:solidFill>
                <a:latin typeface="Century Gothic" pitchFamily="34" charset="0"/>
                <a:ea typeface="PF Agora Sans Pro"/>
                <a:cs typeface="PF Agora Sans Pro"/>
              </a:rPr>
              <a:t> </a:t>
            </a:r>
            <a:r>
              <a:rPr lang="lv-LV" altLang="lv-LV" sz="1800" b="1" dirty="0" err="1" smtClean="0">
                <a:solidFill>
                  <a:srgbClr val="003A65"/>
                </a:solidFill>
                <a:latin typeface="Century Gothic" pitchFamily="34" charset="0"/>
                <a:ea typeface="PF Agora Sans Pro"/>
                <a:cs typeface="PF Agora Sans Pro"/>
              </a:rPr>
              <a:t>next</a:t>
            </a:r>
            <a:r>
              <a:rPr lang="lv-LV" altLang="lv-LV" sz="1800" b="1" dirty="0" smtClean="0">
                <a:solidFill>
                  <a:srgbClr val="003A65"/>
                </a:solidFill>
                <a:latin typeface="Century Gothic" pitchFamily="34" charset="0"/>
                <a:ea typeface="PF Agora Sans Pro"/>
                <a:cs typeface="PF Agora Sans Pro"/>
              </a:rPr>
              <a:t> </a:t>
            </a:r>
            <a:r>
              <a:rPr lang="lv-LV" altLang="lv-LV" sz="1800" b="1" dirty="0" err="1" smtClean="0">
                <a:solidFill>
                  <a:srgbClr val="003A65"/>
                </a:solidFill>
                <a:latin typeface="Century Gothic" pitchFamily="34" charset="0"/>
                <a:ea typeface="PF Agora Sans Pro"/>
                <a:cs typeface="PF Agora Sans Pro"/>
              </a:rPr>
              <a:t>range</a:t>
            </a:r>
            <a:r>
              <a:rPr lang="lv-LV" altLang="lv-LV" sz="1800" b="1" dirty="0" smtClean="0">
                <a:solidFill>
                  <a:srgbClr val="003A65"/>
                </a:solidFill>
                <a:latin typeface="Century Gothic" pitchFamily="34" charset="0"/>
                <a:ea typeface="PF Agora Sans Pro"/>
                <a:cs typeface="PF Agora Sans Pro"/>
              </a:rPr>
              <a:t> </a:t>
            </a:r>
            <a:r>
              <a:rPr lang="lv-LV" altLang="lv-LV" sz="1800" b="1" dirty="0" err="1" smtClean="0">
                <a:solidFill>
                  <a:srgbClr val="003A65"/>
                </a:solidFill>
                <a:latin typeface="Century Gothic" pitchFamily="34" charset="0"/>
                <a:ea typeface="PF Agora Sans Pro"/>
                <a:cs typeface="PF Agora Sans Pro"/>
              </a:rPr>
              <a:t>mortgage</a:t>
            </a:r>
            <a:endParaRPr lang="lv-LV" altLang="lv-LV" sz="1200" b="1" dirty="0" smtClean="0">
              <a:solidFill>
                <a:srgbClr val="003A65"/>
              </a:solidFill>
              <a:latin typeface="Century Gothic" pitchFamily="34" charset="0"/>
              <a:cs typeface="Arial" pitchFamily="34" charset="0"/>
            </a:endParaRPr>
          </a:p>
          <a:p>
            <a:pPr marL="0" indent="0">
              <a:buNone/>
            </a:pPr>
            <a:r>
              <a:rPr lang="en-GB" sz="2400" dirty="0" smtClean="0"/>
              <a:t> </a:t>
            </a:r>
            <a:endParaRPr lang="en-GB" sz="2400" dirty="0"/>
          </a:p>
        </p:txBody>
      </p:sp>
      <p:pic>
        <p:nvPicPr>
          <p:cNvPr id="4" name="Picture 2"/>
          <p:cNvPicPr>
            <a:picLocks noChangeAspect="1"/>
          </p:cNvPicPr>
          <p:nvPr/>
        </p:nvPicPr>
        <p:blipFill>
          <a:blip r:embed="rId3"/>
          <a:srcRect/>
          <a:stretch>
            <a:fillRect/>
          </a:stretch>
        </p:blipFill>
        <p:spPr bwMode="auto">
          <a:xfrm>
            <a:off x="5189538" y="1228725"/>
            <a:ext cx="3505200" cy="1743075"/>
          </a:xfrm>
          <a:prstGeom prst="rect">
            <a:avLst/>
          </a:prstGeom>
          <a:noFill/>
          <a:ln w="9525">
            <a:noFill/>
            <a:miter lim="800000"/>
            <a:headEnd/>
            <a:tailEnd/>
          </a:ln>
        </p:spPr>
      </p:pic>
    </p:spTree>
    <p:extLst>
      <p:ext uri="{BB962C8B-B14F-4D97-AF65-F5344CB8AC3E}">
        <p14:creationId xmlns:p14="http://schemas.microsoft.com/office/powerpoint/2010/main" val="3073408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altLang="lv-LV" sz="2800" dirty="0" err="1" smtClean="0">
                <a:solidFill>
                  <a:srgbClr val="FFFFFF"/>
                </a:solidFill>
                <a:latin typeface="Century Gothic" pitchFamily="34" charset="0"/>
              </a:rPr>
              <a:t>Mezzanine</a:t>
            </a:r>
            <a:r>
              <a:rPr lang="lv-LV" altLang="lv-LV" sz="2800" dirty="0" smtClean="0">
                <a:solidFill>
                  <a:srgbClr val="FFFFFF"/>
                </a:solidFill>
                <a:latin typeface="Century Gothic" pitchFamily="34" charset="0"/>
              </a:rPr>
              <a:t> </a:t>
            </a:r>
            <a:r>
              <a:rPr lang="lv-LV" altLang="lv-LV" sz="2800" dirty="0" err="1" smtClean="0">
                <a:solidFill>
                  <a:srgbClr val="FFFFFF"/>
                </a:solidFill>
                <a:latin typeface="Century Gothic" pitchFamily="34" charset="0"/>
              </a:rPr>
              <a:t>by</a:t>
            </a:r>
            <a:r>
              <a:rPr lang="lv-LV" altLang="lv-LV" sz="2800" dirty="0" smtClean="0">
                <a:solidFill>
                  <a:srgbClr val="FFFFFF"/>
                </a:solidFill>
                <a:latin typeface="Century Gothic" pitchFamily="34" charset="0"/>
              </a:rPr>
              <a:t> </a:t>
            </a:r>
            <a:r>
              <a:rPr lang="lv-LV" altLang="lv-LV" sz="2800" dirty="0" err="1" smtClean="0">
                <a:solidFill>
                  <a:srgbClr val="FFFFFF"/>
                </a:solidFill>
                <a:latin typeface="Century Gothic" pitchFamily="34" charset="0"/>
              </a:rPr>
              <a:t>sectors</a:t>
            </a:r>
            <a:r>
              <a:rPr lang="lv-LV" altLang="lv-LV" sz="2800" dirty="0" smtClean="0">
                <a:solidFill>
                  <a:srgbClr val="FFFFFF"/>
                </a:solidFill>
                <a:latin typeface="Century Gothic" pitchFamily="34" charset="0"/>
              </a:rPr>
              <a:t> </a:t>
            </a:r>
            <a:r>
              <a:rPr lang="lv-LV" altLang="lv-LV" sz="2800" dirty="0" err="1" smtClean="0">
                <a:solidFill>
                  <a:srgbClr val="FFFFFF"/>
                </a:solidFill>
                <a:latin typeface="Century Gothic" pitchFamily="34" charset="0"/>
              </a:rPr>
              <a:t>as</a:t>
            </a:r>
            <a:r>
              <a:rPr lang="lv-LV" altLang="lv-LV" sz="2800" dirty="0" smtClean="0">
                <a:solidFill>
                  <a:srgbClr val="FFFFFF"/>
                </a:solidFill>
                <a:latin typeface="Century Gothic" pitchFamily="34" charset="0"/>
              </a:rPr>
              <a:t> </a:t>
            </a:r>
            <a:r>
              <a:rPr lang="lv-LV" altLang="lv-LV" sz="2800" dirty="0" err="1" smtClean="0">
                <a:solidFill>
                  <a:srgbClr val="FFFFFF"/>
                </a:solidFill>
                <a:latin typeface="Century Gothic" pitchFamily="34" charset="0"/>
              </a:rPr>
              <a:t>of</a:t>
            </a:r>
            <a:r>
              <a:rPr lang="lv-LV" altLang="lv-LV" sz="2800" dirty="0" smtClean="0">
                <a:solidFill>
                  <a:srgbClr val="FFFFFF"/>
                </a:solidFill>
                <a:latin typeface="Century Gothic" pitchFamily="34" charset="0"/>
              </a:rPr>
              <a:t> 31.12.2015 (%)</a:t>
            </a:r>
            <a:endParaRPr lang="en-US" altLang="lv-LV" sz="2800" dirty="0">
              <a:solidFill>
                <a:srgbClr val="FFFFFF"/>
              </a:solidFill>
              <a:latin typeface="Century Gothic"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923506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3408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Altum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4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941</TotalTime>
  <Words>2425</Words>
  <Application>Microsoft Office PowerPoint</Application>
  <PresentationFormat>On-screen Show (4:3)</PresentationFormat>
  <Paragraphs>430</Paragraphs>
  <Slides>19</Slides>
  <Notes>18</Notes>
  <HiddenSlides>0</HiddenSlides>
  <MMClips>0</MMClips>
  <ScaleCrop>false</ScaleCrop>
  <HeadingPairs>
    <vt:vector size="4" baseType="variant">
      <vt:variant>
        <vt:lpstr>Theme</vt:lpstr>
      </vt:variant>
      <vt:variant>
        <vt:i4>11</vt:i4>
      </vt:variant>
      <vt:variant>
        <vt:lpstr>Slide Titles</vt:lpstr>
      </vt:variant>
      <vt:variant>
        <vt:i4>19</vt:i4>
      </vt:variant>
    </vt:vector>
  </HeadingPairs>
  <TitlesOfParts>
    <vt:vector size="30" baseType="lpstr">
      <vt:lpstr>Altum7</vt:lpstr>
      <vt:lpstr>Office Theme</vt:lpstr>
      <vt:lpstr>1_Office Theme</vt:lpstr>
      <vt:lpstr>10_Тема Office</vt:lpstr>
      <vt:lpstr>3_Office Theme</vt:lpstr>
      <vt:lpstr>4_Office Theme</vt:lpstr>
      <vt:lpstr>5_Office Theme</vt:lpstr>
      <vt:lpstr>6_Office Theme</vt:lpstr>
      <vt:lpstr>Тема Office</vt:lpstr>
      <vt:lpstr>1_Theme1</vt:lpstr>
      <vt:lpstr>4_Theme1</vt:lpstr>
      <vt:lpstr>Development Finance Institution Altum</vt:lpstr>
      <vt:lpstr>Altum CV</vt:lpstr>
      <vt:lpstr>Altum role on the Latvia‘s national economy</vt:lpstr>
      <vt:lpstr>PowerPoint Presentation</vt:lpstr>
      <vt:lpstr>State support – solutions for different necessities </vt:lpstr>
      <vt:lpstr>Guarantees</vt:lpstr>
      <vt:lpstr>Guarantees by sectors as of 31.12.2015 (%)</vt:lpstr>
      <vt:lpstr>Mezzanine loans</vt:lpstr>
      <vt:lpstr>Mezzanine by sectors as of 31.12.2015 (%)</vt:lpstr>
      <vt:lpstr>Export credit guarantees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EFSI SME Window</vt:lpstr>
      <vt:lpstr>PowerPoint Presentation</vt:lpstr>
    </vt:vector>
  </TitlesOfParts>
  <Company>LHZB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Juris Cebulis</dc:creator>
  <cp:lastModifiedBy>Klients</cp:lastModifiedBy>
  <cp:revision>142</cp:revision>
  <dcterms:created xsi:type="dcterms:W3CDTF">2015-05-14T11:45:56Z</dcterms:created>
  <dcterms:modified xsi:type="dcterms:W3CDTF">2016-03-22T11:53:40Z</dcterms:modified>
</cp:coreProperties>
</file>