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emf" ContentType="image/x-emf"/>
  <Default Extension="rels" ContentType="application/vnd.openxmlformats-package.relationships+xml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41" r:id="rId1"/>
  </p:sldMasterIdLst>
  <p:notesMasterIdLst>
    <p:notesMasterId r:id="rId13"/>
  </p:notesMasterIdLst>
  <p:handoutMasterIdLst>
    <p:handoutMasterId r:id="rId14"/>
  </p:handoutMasterIdLst>
  <p:sldIdLst>
    <p:sldId id="439" r:id="rId2"/>
    <p:sldId id="441" r:id="rId3"/>
    <p:sldId id="440" r:id="rId4"/>
    <p:sldId id="442" r:id="rId5"/>
    <p:sldId id="443" r:id="rId6"/>
    <p:sldId id="444" r:id="rId7"/>
    <p:sldId id="445" r:id="rId8"/>
    <p:sldId id="446" r:id="rId9"/>
    <p:sldId id="447" r:id="rId10"/>
    <p:sldId id="426" r:id="rId11"/>
    <p:sldId id="394" r:id="rId1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Ed Kalvins" initials="" lastIdx="5" clrIdx="0"/>
  <p:cmAuthor id="1" name="Ed Kalvins" initials="EK" lastIdx="1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6" clrMode="bw" scaleToFitPaper="1"/>
  <p:showPr showAnimation="0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4970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917" autoAdjust="0"/>
    <p:restoredTop sz="99829" autoAdjust="0"/>
  </p:normalViewPr>
  <p:slideViewPr>
    <p:cSldViewPr snapToGrid="0" snapToObjects="1">
      <p:cViewPr>
        <p:scale>
          <a:sx n="100" d="100"/>
          <a:sy n="100" d="100"/>
        </p:scale>
        <p:origin x="-752" y="-8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3896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640"/>
    </p:cViewPr>
  </p:sorterViewPr>
  <p:notesViewPr>
    <p:cSldViewPr snapToGrid="0" snapToObjects="1">
      <p:cViewPr varScale="1">
        <p:scale>
          <a:sx n="79" d="100"/>
          <a:sy n="79" d="100"/>
        </p:scale>
        <p:origin x="-3120" y="-12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notesMaster" Target="notesMasters/notesMaster1.xml"/><Relationship Id="rId14" Type="http://schemas.openxmlformats.org/officeDocument/2006/relationships/handoutMaster" Target="handoutMasters/handoutMaster1.xml"/><Relationship Id="rId15" Type="http://schemas.openxmlformats.org/officeDocument/2006/relationships/printerSettings" Target="printerSettings/printerSettings1.bin"/><Relationship Id="rId16" Type="http://schemas.openxmlformats.org/officeDocument/2006/relationships/commentAuthors" Target="commentAuthors.xml"/><Relationship Id="rId17" Type="http://schemas.openxmlformats.org/officeDocument/2006/relationships/presProps" Target="presProps.xml"/><Relationship Id="rId18" Type="http://schemas.openxmlformats.org/officeDocument/2006/relationships/viewProps" Target="viewProps.xml"/><Relationship Id="rId1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C615B7C-F028-D948-8AF8-ECEEEB5E6E81}" type="datetimeFigureOut">
              <a:rPr lang="en-US" smtClean="0"/>
              <a:pPr/>
              <a:t>21/03/16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F7AF5C3-426C-7741-9A4F-C11140FE8D8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12357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D906A58-AF8A-C54F-B35D-FFB21DD38AEF}" type="datetimeFigureOut">
              <a:rPr lang="en-US" smtClean="0"/>
              <a:pPr/>
              <a:t>21/03/16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lv-LV" smtClean="0"/>
              <a:t>Click to edit Master text styles</a:t>
            </a:r>
          </a:p>
          <a:p>
            <a:pPr lvl="1"/>
            <a:r>
              <a:rPr lang="lv-LV" smtClean="0"/>
              <a:t>Second level</a:t>
            </a:r>
          </a:p>
          <a:p>
            <a:pPr lvl="2"/>
            <a:r>
              <a:rPr lang="lv-LV" smtClean="0"/>
              <a:t>Third level</a:t>
            </a:r>
          </a:p>
          <a:p>
            <a:pPr lvl="3"/>
            <a:r>
              <a:rPr lang="lv-LV" smtClean="0"/>
              <a:t>Fourth level</a:t>
            </a:r>
          </a:p>
          <a:p>
            <a:pPr lvl="4"/>
            <a:r>
              <a:rPr lang="lv-LV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3F548FE-EBC9-D942-9107-D12CE9451BF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97999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lv-LV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lv-LV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8C4A18-6E61-AE41-B184-56C8EAE4FFFA}" type="datetimeFigureOut">
              <a:rPr lang="en-US" smtClean="0"/>
              <a:pPr/>
              <a:t>21/03/16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4ED01-E2A0-4C1E-8E21-014B9904157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13152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lv-LV" smtClean="0"/>
              <a:t>Click to edit Master text styles</a:t>
            </a:r>
          </a:p>
          <a:p>
            <a:pPr lvl="1"/>
            <a:r>
              <a:rPr lang="lv-LV" smtClean="0"/>
              <a:t>Second level</a:t>
            </a:r>
          </a:p>
          <a:p>
            <a:pPr lvl="2"/>
            <a:r>
              <a:rPr lang="lv-LV" smtClean="0"/>
              <a:t>Third level</a:t>
            </a:r>
          </a:p>
          <a:p>
            <a:pPr lvl="3"/>
            <a:r>
              <a:rPr lang="lv-LV" smtClean="0"/>
              <a:t>Fourth level</a:t>
            </a:r>
          </a:p>
          <a:p>
            <a:pPr lvl="4"/>
            <a:r>
              <a:rPr lang="lv-LV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8C4A18-6E61-AE41-B184-56C8EAE4FFFA}" type="datetimeFigureOut">
              <a:rPr lang="en-US" smtClean="0"/>
              <a:pPr/>
              <a:t>21/03/16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2635A0-9A04-754B-8F1A-CC16AC1E5D8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28348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lv-LV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lv-LV" smtClean="0"/>
              <a:t>Click to edit Master text styles</a:t>
            </a:r>
          </a:p>
          <a:p>
            <a:pPr lvl="1"/>
            <a:r>
              <a:rPr lang="lv-LV" smtClean="0"/>
              <a:t>Second level</a:t>
            </a:r>
          </a:p>
          <a:p>
            <a:pPr lvl="2"/>
            <a:r>
              <a:rPr lang="lv-LV" smtClean="0"/>
              <a:t>Third level</a:t>
            </a:r>
          </a:p>
          <a:p>
            <a:pPr lvl="3"/>
            <a:r>
              <a:rPr lang="lv-LV" smtClean="0"/>
              <a:t>Fourth level</a:t>
            </a:r>
          </a:p>
          <a:p>
            <a:pPr lvl="4"/>
            <a:r>
              <a:rPr lang="lv-LV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8C4A18-6E61-AE41-B184-56C8EAE4FFFA}" type="datetimeFigureOut">
              <a:rPr lang="en-US" smtClean="0"/>
              <a:pPr/>
              <a:t>21/03/16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2635A0-9A04-754B-8F1A-CC16AC1E5D8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02816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lv-LV" smtClean="0"/>
              <a:t>Click to edit Master text styles</a:t>
            </a:r>
          </a:p>
          <a:p>
            <a:pPr lvl="1"/>
            <a:r>
              <a:rPr lang="lv-LV" smtClean="0"/>
              <a:t>Second level</a:t>
            </a:r>
          </a:p>
          <a:p>
            <a:pPr lvl="2"/>
            <a:r>
              <a:rPr lang="lv-LV" smtClean="0"/>
              <a:t>Third level</a:t>
            </a:r>
          </a:p>
          <a:p>
            <a:pPr lvl="3"/>
            <a:r>
              <a:rPr lang="lv-LV" smtClean="0"/>
              <a:t>Fourth level</a:t>
            </a:r>
          </a:p>
          <a:p>
            <a:pPr lvl="4"/>
            <a:r>
              <a:rPr lang="lv-LV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8C4A18-6E61-AE41-B184-56C8EAE4FFFA}" type="datetimeFigureOut">
              <a:rPr lang="en-US" smtClean="0"/>
              <a:pPr/>
              <a:t>21/03/16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2635A0-9A04-754B-8F1A-CC16AC1E5D8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01825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lv-LV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lv-LV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8C4A18-6E61-AE41-B184-56C8EAE4FFFA}" type="datetimeFigureOut">
              <a:rPr lang="en-US" smtClean="0"/>
              <a:pPr/>
              <a:t>21/03/16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2635A0-9A04-754B-8F1A-CC16AC1E5D8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99027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lv-LV" smtClean="0"/>
              <a:t>Click to edit Master text styles</a:t>
            </a:r>
          </a:p>
          <a:p>
            <a:pPr lvl="1"/>
            <a:r>
              <a:rPr lang="lv-LV" smtClean="0"/>
              <a:t>Second level</a:t>
            </a:r>
          </a:p>
          <a:p>
            <a:pPr lvl="2"/>
            <a:r>
              <a:rPr lang="lv-LV" smtClean="0"/>
              <a:t>Third level</a:t>
            </a:r>
          </a:p>
          <a:p>
            <a:pPr lvl="3"/>
            <a:r>
              <a:rPr lang="lv-LV" smtClean="0"/>
              <a:t>Fourth level</a:t>
            </a:r>
          </a:p>
          <a:p>
            <a:pPr lvl="4"/>
            <a:r>
              <a:rPr lang="lv-LV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lv-LV" smtClean="0"/>
              <a:t>Click to edit Master text styles</a:t>
            </a:r>
          </a:p>
          <a:p>
            <a:pPr lvl="1"/>
            <a:r>
              <a:rPr lang="lv-LV" smtClean="0"/>
              <a:t>Second level</a:t>
            </a:r>
          </a:p>
          <a:p>
            <a:pPr lvl="2"/>
            <a:r>
              <a:rPr lang="lv-LV" smtClean="0"/>
              <a:t>Third level</a:t>
            </a:r>
          </a:p>
          <a:p>
            <a:pPr lvl="3"/>
            <a:r>
              <a:rPr lang="lv-LV" smtClean="0"/>
              <a:t>Fourth level</a:t>
            </a:r>
          </a:p>
          <a:p>
            <a:pPr lvl="4"/>
            <a:r>
              <a:rPr lang="lv-LV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8C4A18-6E61-AE41-B184-56C8EAE4FFFA}" type="datetimeFigureOut">
              <a:rPr lang="en-US" smtClean="0"/>
              <a:pPr/>
              <a:t>21/03/16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2635A0-9A04-754B-8F1A-CC16AC1E5D8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13489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lv-LV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lv-LV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lv-LV" smtClean="0"/>
              <a:t>Click to edit Master text styles</a:t>
            </a:r>
          </a:p>
          <a:p>
            <a:pPr lvl="1"/>
            <a:r>
              <a:rPr lang="lv-LV" smtClean="0"/>
              <a:t>Second level</a:t>
            </a:r>
          </a:p>
          <a:p>
            <a:pPr lvl="2"/>
            <a:r>
              <a:rPr lang="lv-LV" smtClean="0"/>
              <a:t>Third level</a:t>
            </a:r>
          </a:p>
          <a:p>
            <a:pPr lvl="3"/>
            <a:r>
              <a:rPr lang="lv-LV" smtClean="0"/>
              <a:t>Fourth level</a:t>
            </a:r>
          </a:p>
          <a:p>
            <a:pPr lvl="4"/>
            <a:r>
              <a:rPr lang="lv-LV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lv-LV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lv-LV" smtClean="0"/>
              <a:t>Click to edit Master text styles</a:t>
            </a:r>
          </a:p>
          <a:p>
            <a:pPr lvl="1"/>
            <a:r>
              <a:rPr lang="lv-LV" smtClean="0"/>
              <a:t>Second level</a:t>
            </a:r>
          </a:p>
          <a:p>
            <a:pPr lvl="2"/>
            <a:r>
              <a:rPr lang="lv-LV" smtClean="0"/>
              <a:t>Third level</a:t>
            </a:r>
          </a:p>
          <a:p>
            <a:pPr lvl="3"/>
            <a:r>
              <a:rPr lang="lv-LV" smtClean="0"/>
              <a:t>Fourth level</a:t>
            </a:r>
          </a:p>
          <a:p>
            <a:pPr lvl="4"/>
            <a:r>
              <a:rPr lang="lv-LV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8C4A18-6E61-AE41-B184-56C8EAE4FFFA}" type="datetimeFigureOut">
              <a:rPr lang="en-US" smtClean="0"/>
              <a:pPr/>
              <a:t>21/03/16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2635A0-9A04-754B-8F1A-CC16AC1E5D8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66232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8C4A18-6E61-AE41-B184-56C8EAE4FFFA}" type="datetimeFigureOut">
              <a:rPr lang="en-US" smtClean="0"/>
              <a:pPr/>
              <a:t>21/03/16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2635A0-9A04-754B-8F1A-CC16AC1E5D8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27245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8C4A18-6E61-AE41-B184-56C8EAE4FFFA}" type="datetimeFigureOut">
              <a:rPr lang="en-US" smtClean="0"/>
              <a:pPr/>
              <a:t>21/03/16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2635A0-9A04-754B-8F1A-CC16AC1E5D8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45776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lv-LV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lv-LV" smtClean="0"/>
              <a:t>Click to edit Master text styles</a:t>
            </a:r>
          </a:p>
          <a:p>
            <a:pPr lvl="1"/>
            <a:r>
              <a:rPr lang="lv-LV" smtClean="0"/>
              <a:t>Second level</a:t>
            </a:r>
          </a:p>
          <a:p>
            <a:pPr lvl="2"/>
            <a:r>
              <a:rPr lang="lv-LV" smtClean="0"/>
              <a:t>Third level</a:t>
            </a:r>
          </a:p>
          <a:p>
            <a:pPr lvl="3"/>
            <a:r>
              <a:rPr lang="lv-LV" smtClean="0"/>
              <a:t>Fourth level</a:t>
            </a:r>
          </a:p>
          <a:p>
            <a:pPr lvl="4"/>
            <a:r>
              <a:rPr lang="lv-LV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lv-LV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8C4A18-6E61-AE41-B184-56C8EAE4FFFA}" type="datetimeFigureOut">
              <a:rPr lang="en-US" smtClean="0"/>
              <a:pPr/>
              <a:t>21/03/16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4ED01-E2A0-4C1E-8E21-014B9904157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72057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lv-LV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lv-LV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8C4A18-6E61-AE41-B184-56C8EAE4FFFA}" type="datetimeFigureOut">
              <a:rPr lang="en-US" smtClean="0"/>
              <a:pPr/>
              <a:t>21/03/16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2635A0-9A04-754B-8F1A-CC16AC1E5D8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88341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lv-LV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lv-LV" smtClean="0"/>
              <a:t>Click to edit Master text styles</a:t>
            </a:r>
          </a:p>
          <a:p>
            <a:pPr lvl="1"/>
            <a:r>
              <a:rPr lang="lv-LV" smtClean="0"/>
              <a:t>Second level</a:t>
            </a:r>
          </a:p>
          <a:p>
            <a:pPr lvl="2"/>
            <a:r>
              <a:rPr lang="lv-LV" smtClean="0"/>
              <a:t>Third level</a:t>
            </a:r>
          </a:p>
          <a:p>
            <a:pPr lvl="3"/>
            <a:r>
              <a:rPr lang="lv-LV" smtClean="0"/>
              <a:t>Fourth level</a:t>
            </a:r>
          </a:p>
          <a:p>
            <a:pPr lvl="4"/>
            <a:r>
              <a:rPr lang="lv-LV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8C4A18-6E61-AE41-B184-56C8EAE4FFFA}" type="datetimeFigureOut">
              <a:rPr lang="en-US" smtClean="0"/>
              <a:pPr/>
              <a:t>21/03/16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2635A0-9A04-754B-8F1A-CC16AC1E5D8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11996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2" r:id="rId1"/>
    <p:sldLayoutId id="2147483743" r:id="rId2"/>
    <p:sldLayoutId id="2147483744" r:id="rId3"/>
    <p:sldLayoutId id="2147483745" r:id="rId4"/>
    <p:sldLayoutId id="2147483746" r:id="rId5"/>
    <p:sldLayoutId id="2147483747" r:id="rId6"/>
    <p:sldLayoutId id="2147483748" r:id="rId7"/>
    <p:sldLayoutId id="2147483749" r:id="rId8"/>
    <p:sldLayoutId id="2147483750" r:id="rId9"/>
    <p:sldLayoutId id="2147483751" r:id="rId10"/>
    <p:sldLayoutId id="2147483752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emf"/><Relationship Id="rId3" Type="http://schemas.openxmlformats.org/officeDocument/2006/relationships/image" Target="../media/image2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4" Type="http://schemas.openxmlformats.org/officeDocument/2006/relationships/image" Target="../media/image7.jpeg"/><Relationship Id="rId5" Type="http://schemas.openxmlformats.org/officeDocument/2006/relationships/image" Target="../media/image8.jpeg"/><Relationship Id="rId6" Type="http://schemas.openxmlformats.org/officeDocument/2006/relationships/image" Target="../media/image9.jpeg"/><Relationship Id="rId7" Type="http://schemas.openxmlformats.org/officeDocument/2006/relationships/image" Target="../media/image2.jpg"/><Relationship Id="rId8" Type="http://schemas.openxmlformats.org/officeDocument/2006/relationships/image" Target="../media/image10.jpg"/><Relationship Id="rId9" Type="http://schemas.openxmlformats.org/officeDocument/2006/relationships/image" Target="../media/image11.jp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emf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emf"/><Relationship Id="rId3" Type="http://schemas.openxmlformats.org/officeDocument/2006/relationships/image" Target="../media/image2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emf"/><Relationship Id="rId3" Type="http://schemas.openxmlformats.org/officeDocument/2006/relationships/image" Target="../media/image2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emf"/><Relationship Id="rId3" Type="http://schemas.openxmlformats.org/officeDocument/2006/relationships/image" Target="../media/image2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emf"/><Relationship Id="rId3" Type="http://schemas.openxmlformats.org/officeDocument/2006/relationships/image" Target="../media/image2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4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emf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emf"/><Relationship Id="rId3" Type="http://schemas.openxmlformats.org/officeDocument/2006/relationships/image" Target="../media/image2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4" Type="http://schemas.openxmlformats.org/officeDocument/2006/relationships/image" Target="../media/image4.jp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4" Type="http://schemas.openxmlformats.org/officeDocument/2006/relationships/image" Target="../media/image5.jp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emf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emf"/><Relationship Id="rId3" Type="http://schemas.openxmlformats.org/officeDocument/2006/relationships/image" Target="../media/image2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0291" y="347858"/>
            <a:ext cx="1402080" cy="87376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230174" y="6273224"/>
            <a:ext cx="7050009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 smtClean="0"/>
              <a:t>Technical Partners International Inc</a:t>
            </a:r>
            <a:r>
              <a:rPr lang="en-US" b="1" dirty="0" smtClean="0"/>
              <a:t>. </a:t>
            </a:r>
            <a:r>
              <a:rPr lang="en-US" sz="1200" b="1" dirty="0"/>
              <a:t>/ </a:t>
            </a:r>
            <a:r>
              <a:rPr lang="en-US" sz="1200" b="1" dirty="0" smtClean="0"/>
              <a:t>“TP Riga” </a:t>
            </a:r>
            <a:r>
              <a:rPr lang="en-US" sz="1200" b="1" dirty="0"/>
              <a:t>SIA </a:t>
            </a:r>
            <a:endParaRPr lang="en-US" sz="1200" b="1" dirty="0" smtClean="0"/>
          </a:p>
          <a:p>
            <a:pPr algn="ctr"/>
            <a:r>
              <a:rPr lang="en-US" sz="800" dirty="0" smtClean="0"/>
              <a:t>CANADA </a:t>
            </a:r>
            <a:r>
              <a:rPr lang="en-US" sz="800" dirty="0"/>
              <a:t>• </a:t>
            </a:r>
            <a:r>
              <a:rPr lang="en-US" sz="800" dirty="0" smtClean="0"/>
              <a:t>LATVIA  • CHINA</a:t>
            </a:r>
            <a:r>
              <a:rPr lang="en-US" sz="800" dirty="0"/>
              <a:t> </a:t>
            </a:r>
            <a:r>
              <a:rPr lang="en-US" sz="800" dirty="0" smtClean="0"/>
              <a:t>• DUBAI </a:t>
            </a:r>
            <a:r>
              <a:rPr lang="en-US" sz="800" dirty="0"/>
              <a:t>•</a:t>
            </a:r>
            <a:r>
              <a:rPr lang="en-US" sz="800" dirty="0" smtClean="0"/>
              <a:t> INDIA</a:t>
            </a:r>
            <a:r>
              <a:rPr lang="en-US" sz="800" dirty="0"/>
              <a:t> </a:t>
            </a:r>
            <a:r>
              <a:rPr lang="en-US" sz="800" dirty="0" smtClean="0"/>
              <a:t>• SAUDI </a:t>
            </a:r>
            <a:r>
              <a:rPr lang="en-US" sz="800" dirty="0"/>
              <a:t>ARABIA • </a:t>
            </a:r>
            <a:r>
              <a:rPr lang="en-US" sz="800" dirty="0" smtClean="0"/>
              <a:t>TURKEY  • UNITED KINGDOM</a:t>
            </a:r>
          </a:p>
          <a:p>
            <a:endParaRPr lang="en-US" sz="800" dirty="0"/>
          </a:p>
        </p:txBody>
      </p:sp>
      <p:sp>
        <p:nvSpPr>
          <p:cNvPr id="7" name="TextBox 6"/>
          <p:cNvSpPr txBox="1"/>
          <p:nvPr/>
        </p:nvSpPr>
        <p:spPr>
          <a:xfrm>
            <a:off x="420291" y="1458316"/>
            <a:ext cx="8377996" cy="44627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lv-LV" sz="2800" b="1" dirty="0" smtClean="0">
                <a:solidFill>
                  <a:srgbClr val="17375E"/>
                </a:solidFill>
                <a:latin typeface="Arial"/>
                <a:cs typeface="Arial"/>
              </a:rPr>
              <a:t>Technical </a:t>
            </a:r>
            <a:r>
              <a:rPr lang="lv-LV" sz="2800" b="1" dirty="0" smtClean="0">
                <a:solidFill>
                  <a:srgbClr val="17375E"/>
                </a:solidFill>
                <a:latin typeface="Arial"/>
                <a:cs typeface="Arial"/>
              </a:rPr>
              <a:t>Partners</a:t>
            </a:r>
          </a:p>
          <a:p>
            <a:pPr algn="ctr"/>
            <a:endParaRPr lang="lv-LV" sz="2800" dirty="0" smtClean="0">
              <a:solidFill>
                <a:srgbClr val="17375E"/>
              </a:solidFill>
              <a:latin typeface="Arial"/>
              <a:cs typeface="Arial"/>
            </a:endParaRPr>
          </a:p>
          <a:p>
            <a:pPr algn="ctr"/>
            <a:r>
              <a:rPr lang="lv-LV" sz="2800" dirty="0" smtClean="0">
                <a:solidFill>
                  <a:srgbClr val="17375E"/>
                </a:solidFill>
                <a:latin typeface="Arial"/>
                <a:cs typeface="Arial"/>
              </a:rPr>
              <a:t>Business Support Services</a:t>
            </a:r>
          </a:p>
          <a:p>
            <a:pPr algn="ctr"/>
            <a:endParaRPr lang="lv-LV" sz="2800" dirty="0">
              <a:solidFill>
                <a:srgbClr val="17375E"/>
              </a:solidFill>
              <a:latin typeface="Arial"/>
              <a:cs typeface="Arial"/>
            </a:endParaRPr>
          </a:p>
          <a:p>
            <a:pPr algn="ctr"/>
            <a:r>
              <a:rPr lang="lv-LV" sz="2800" dirty="0" smtClean="0">
                <a:solidFill>
                  <a:srgbClr val="17375E"/>
                </a:solidFill>
                <a:latin typeface="Arial"/>
                <a:cs typeface="Arial"/>
              </a:rPr>
              <a:t>Presentation for the</a:t>
            </a:r>
          </a:p>
          <a:p>
            <a:pPr algn="ctr"/>
            <a:endParaRPr lang="lv-LV" sz="2800" dirty="0">
              <a:solidFill>
                <a:srgbClr val="17375E"/>
              </a:solidFill>
              <a:latin typeface="Arial"/>
              <a:cs typeface="Arial"/>
            </a:endParaRPr>
          </a:p>
          <a:p>
            <a:pPr algn="ctr"/>
            <a:r>
              <a:rPr lang="lv-LV" sz="2800" dirty="0" smtClean="0">
                <a:solidFill>
                  <a:srgbClr val="17375E"/>
                </a:solidFill>
                <a:latin typeface="Arial"/>
                <a:cs typeface="Arial"/>
              </a:rPr>
              <a:t>Canadian Chamber of Commerce in Latvia</a:t>
            </a:r>
          </a:p>
          <a:p>
            <a:pPr algn="ctr"/>
            <a:endParaRPr lang="lv-LV" sz="2800" dirty="0" smtClean="0">
              <a:solidFill>
                <a:srgbClr val="17375E"/>
              </a:solidFill>
              <a:latin typeface="Arial"/>
              <a:cs typeface="Arial"/>
            </a:endParaRPr>
          </a:p>
          <a:p>
            <a:pPr algn="ctr"/>
            <a:r>
              <a:rPr lang="lv-LV" sz="2800" dirty="0" smtClean="0">
                <a:solidFill>
                  <a:srgbClr val="17375E"/>
                </a:solidFill>
                <a:latin typeface="Arial"/>
                <a:cs typeface="Arial"/>
              </a:rPr>
              <a:t>March 22nd, 2016</a:t>
            </a:r>
            <a:endParaRPr lang="lv-LV" sz="2800" dirty="0" smtClean="0">
              <a:solidFill>
                <a:srgbClr val="17375E"/>
              </a:solidFill>
              <a:latin typeface="Arial"/>
              <a:cs typeface="Arial"/>
            </a:endParaRPr>
          </a:p>
          <a:p>
            <a:pPr algn="ctr"/>
            <a:endParaRPr lang="lv-LV" sz="3200" dirty="0">
              <a:solidFill>
                <a:srgbClr val="17375E"/>
              </a:solidFill>
              <a:latin typeface="Arial"/>
              <a:cs typeface="Arial"/>
            </a:endParaRPr>
          </a:p>
        </p:txBody>
      </p:sp>
      <p:pic>
        <p:nvPicPr>
          <p:cNvPr id="8" name="Picture 7" descr="logo CanCham 151002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9787" y="292101"/>
            <a:ext cx="1806213" cy="8850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86195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0291" y="347858"/>
            <a:ext cx="1402080" cy="87376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230174" y="6273224"/>
            <a:ext cx="7050009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 smtClean="0"/>
              <a:t>Technical Partners International Inc</a:t>
            </a:r>
            <a:r>
              <a:rPr lang="en-US" b="1" dirty="0" smtClean="0"/>
              <a:t>. </a:t>
            </a:r>
            <a:r>
              <a:rPr lang="en-US" sz="1200" b="1" dirty="0"/>
              <a:t>/ </a:t>
            </a:r>
            <a:r>
              <a:rPr lang="en-US" sz="1200" b="1" dirty="0" smtClean="0"/>
              <a:t>“TP Riga” </a:t>
            </a:r>
            <a:r>
              <a:rPr lang="en-US" sz="1200" b="1" dirty="0"/>
              <a:t>SIA </a:t>
            </a:r>
            <a:endParaRPr lang="en-US" sz="1200" b="1" dirty="0" smtClean="0"/>
          </a:p>
          <a:p>
            <a:pPr algn="ctr"/>
            <a:r>
              <a:rPr lang="en-US" sz="800" dirty="0" smtClean="0"/>
              <a:t>CANADA </a:t>
            </a:r>
            <a:r>
              <a:rPr lang="en-US" sz="800" dirty="0"/>
              <a:t>• </a:t>
            </a:r>
            <a:r>
              <a:rPr lang="en-US" sz="800" dirty="0" smtClean="0"/>
              <a:t>LATVIA  • CHINA</a:t>
            </a:r>
            <a:r>
              <a:rPr lang="en-US" sz="800" dirty="0"/>
              <a:t> </a:t>
            </a:r>
            <a:r>
              <a:rPr lang="en-US" sz="800" dirty="0" smtClean="0"/>
              <a:t>• DUBAI </a:t>
            </a:r>
            <a:r>
              <a:rPr lang="en-US" sz="800" dirty="0"/>
              <a:t>•</a:t>
            </a:r>
            <a:r>
              <a:rPr lang="en-US" sz="800" dirty="0" smtClean="0"/>
              <a:t> INDIA</a:t>
            </a:r>
            <a:r>
              <a:rPr lang="en-US" sz="800" dirty="0"/>
              <a:t> </a:t>
            </a:r>
            <a:r>
              <a:rPr lang="en-US" sz="800" dirty="0" smtClean="0"/>
              <a:t>• SAUDI </a:t>
            </a:r>
            <a:r>
              <a:rPr lang="en-US" sz="800" dirty="0"/>
              <a:t>ARABIA • </a:t>
            </a:r>
            <a:r>
              <a:rPr lang="en-US" sz="800" dirty="0" smtClean="0"/>
              <a:t>TURKEY  • UNITED KINGDOM</a:t>
            </a:r>
          </a:p>
          <a:p>
            <a:endParaRPr lang="en-US" sz="800" dirty="0"/>
          </a:p>
        </p:txBody>
      </p:sp>
      <p:sp>
        <p:nvSpPr>
          <p:cNvPr id="4" name="TextBox 3"/>
          <p:cNvSpPr txBox="1"/>
          <p:nvPr/>
        </p:nvSpPr>
        <p:spPr>
          <a:xfrm>
            <a:off x="1822371" y="520412"/>
            <a:ext cx="5736507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lv-LV" sz="3200" b="1" dirty="0" smtClean="0">
                <a:solidFill>
                  <a:schemeClr val="accent1">
                    <a:lumMod val="75000"/>
                  </a:schemeClr>
                </a:solidFill>
                <a:latin typeface="Arial"/>
                <a:cs typeface="Arial"/>
              </a:rPr>
              <a:t>Technical Partners</a:t>
            </a:r>
            <a:endParaRPr lang="lv-LV" sz="3200" b="1" dirty="0">
              <a:solidFill>
                <a:schemeClr val="accent1">
                  <a:lumMod val="75000"/>
                </a:schemeClr>
              </a:solidFill>
              <a:latin typeface="Arial"/>
              <a:cs typeface="Arial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20292" y="1587500"/>
            <a:ext cx="8377995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3200" b="1" dirty="0" smtClean="0">
                <a:solidFill>
                  <a:schemeClr val="accent1">
                    <a:lumMod val="75000"/>
                  </a:schemeClr>
                </a:solidFill>
                <a:latin typeface="Arial"/>
                <a:cs typeface="Arial"/>
              </a:rPr>
              <a:t>Personnel</a:t>
            </a:r>
            <a:endParaRPr lang="en-CA" b="1" dirty="0" smtClean="0">
              <a:solidFill>
                <a:schemeClr val="accent1">
                  <a:lumMod val="75000"/>
                </a:schemeClr>
              </a:solidFill>
              <a:latin typeface="Arial"/>
              <a:cs typeface="Arial"/>
            </a:endParaRPr>
          </a:p>
          <a:p>
            <a:pPr algn="ctr"/>
            <a:r>
              <a:rPr lang="en-CA" dirty="0" smtClean="0">
                <a:solidFill>
                  <a:schemeClr val="accent1">
                    <a:lumMod val="75000"/>
                  </a:schemeClr>
                </a:solidFill>
                <a:latin typeface="Arial"/>
                <a:cs typeface="Arial"/>
              </a:rPr>
              <a:t>www:/</a:t>
            </a:r>
            <a:r>
              <a:rPr lang="en-CA" dirty="0" err="1" smtClean="0">
                <a:solidFill>
                  <a:schemeClr val="accent1">
                    <a:lumMod val="75000"/>
                  </a:schemeClr>
                </a:solidFill>
                <a:latin typeface="Arial"/>
                <a:cs typeface="Arial"/>
              </a:rPr>
              <a:t>tpriga.lv</a:t>
            </a:r>
            <a:r>
              <a:rPr lang="en-CA" dirty="0" smtClean="0">
                <a:solidFill>
                  <a:schemeClr val="accent1">
                    <a:lumMod val="75000"/>
                  </a:schemeClr>
                </a:solidFill>
                <a:latin typeface="Arial"/>
                <a:cs typeface="Arial"/>
              </a:rPr>
              <a:t>/our-team</a:t>
            </a:r>
            <a:r>
              <a:rPr lang="en-CA" dirty="0" smtClean="0">
                <a:solidFill>
                  <a:schemeClr val="accent1">
                    <a:lumMod val="75000"/>
                  </a:schemeClr>
                </a:solidFill>
                <a:latin typeface="Arial"/>
                <a:cs typeface="Arial"/>
              </a:rPr>
              <a:t> </a:t>
            </a:r>
            <a:endParaRPr lang="en-CA" dirty="0">
              <a:solidFill>
                <a:schemeClr val="accent1">
                  <a:lumMod val="75000"/>
                </a:schemeClr>
              </a:solidFill>
              <a:latin typeface="Arial"/>
              <a:cs typeface="Arial"/>
            </a:endParaRPr>
          </a:p>
        </p:txBody>
      </p:sp>
      <p:pic>
        <p:nvPicPr>
          <p:cNvPr id="8" name="Picture 7" descr="Macintosh HD:Users:edkalvins:Desktop:1 Personal :Pictures:EK:Kalvins 4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399" y="3149332"/>
            <a:ext cx="812721" cy="864458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Rectangle 9"/>
          <p:cNvSpPr/>
          <p:nvPr/>
        </p:nvSpPr>
        <p:spPr>
          <a:xfrm>
            <a:off x="1778000" y="3149332"/>
            <a:ext cx="18796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lv-LV" dirty="0" smtClean="0">
                <a:solidFill>
                  <a:schemeClr val="accent1">
                    <a:lumMod val="75000"/>
                  </a:schemeClr>
                </a:solidFill>
                <a:latin typeface="Arial"/>
                <a:cs typeface="Arial"/>
              </a:rPr>
              <a:t>Ed Kalvins</a:t>
            </a:r>
            <a:endParaRPr lang="en-US" dirty="0">
              <a:solidFill>
                <a:schemeClr val="accent1">
                  <a:lumMod val="75000"/>
                </a:schemeClr>
              </a:solidFill>
              <a:latin typeface="Arial"/>
              <a:cs typeface="Arial"/>
            </a:endParaRPr>
          </a:p>
          <a:p>
            <a:r>
              <a:rPr lang="lv-LV" dirty="0" smtClean="0">
                <a:solidFill>
                  <a:schemeClr val="accent1">
                    <a:lumMod val="75000"/>
                  </a:schemeClr>
                </a:solidFill>
                <a:latin typeface="Arial"/>
                <a:cs typeface="Arial"/>
              </a:rPr>
              <a:t>Project Manager</a:t>
            </a:r>
            <a:endParaRPr lang="en-US" dirty="0">
              <a:solidFill>
                <a:schemeClr val="accent1">
                  <a:lumMod val="75000"/>
                </a:schemeClr>
              </a:solidFill>
              <a:latin typeface="Arial"/>
              <a:cs typeface="Arial"/>
            </a:endParaRPr>
          </a:p>
        </p:txBody>
      </p:sp>
      <p:pic>
        <p:nvPicPr>
          <p:cNvPr id="11" name="Picture 10" descr="http://tpriga.lv/imgs/515/IMG_4913%20copy.JPG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521" y="5295472"/>
            <a:ext cx="736600" cy="956310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/>
            </a:ext>
          </a:extLst>
        </p:spPr>
      </p:pic>
      <p:sp>
        <p:nvSpPr>
          <p:cNvPr id="12" name="Rectangle 11"/>
          <p:cNvSpPr/>
          <p:nvPr/>
        </p:nvSpPr>
        <p:spPr>
          <a:xfrm>
            <a:off x="1822371" y="5295472"/>
            <a:ext cx="18923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CA" dirty="0">
                <a:solidFill>
                  <a:schemeClr val="accent1">
                    <a:lumMod val="75000"/>
                  </a:schemeClr>
                </a:solidFill>
                <a:latin typeface="Arial"/>
                <a:cs typeface="Arial"/>
              </a:rPr>
              <a:t>Alvis </a:t>
            </a:r>
            <a:r>
              <a:rPr lang="en-CA" dirty="0" smtClean="0">
                <a:solidFill>
                  <a:schemeClr val="accent1">
                    <a:lumMod val="75000"/>
                  </a:schemeClr>
                </a:solidFill>
                <a:latin typeface="Arial"/>
                <a:cs typeface="Arial"/>
              </a:rPr>
              <a:t>Līdums</a:t>
            </a:r>
            <a:endParaRPr lang="en-US" dirty="0">
              <a:solidFill>
                <a:schemeClr val="accent1">
                  <a:lumMod val="75000"/>
                </a:schemeClr>
              </a:solidFill>
              <a:latin typeface="Arial"/>
              <a:cs typeface="Arial"/>
            </a:endParaRPr>
          </a:p>
          <a:p>
            <a:r>
              <a:rPr lang="lv-LV" dirty="0">
                <a:solidFill>
                  <a:schemeClr val="accent1">
                    <a:lumMod val="75000"/>
                  </a:schemeClr>
                </a:solidFill>
                <a:latin typeface="Arial"/>
                <a:cs typeface="Arial"/>
              </a:rPr>
              <a:t>Project Manager</a:t>
            </a:r>
            <a:endParaRPr lang="en-US" dirty="0">
              <a:solidFill>
                <a:schemeClr val="accent1">
                  <a:lumMod val="75000"/>
                </a:schemeClr>
              </a:solidFill>
              <a:latin typeface="Arial"/>
              <a:cs typeface="Arial"/>
            </a:endParaRPr>
          </a:p>
        </p:txBody>
      </p:sp>
      <p:pic>
        <p:nvPicPr>
          <p:cNvPr id="13" name="Picture 12" descr="anita_(3)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1050" y="5207306"/>
            <a:ext cx="704850" cy="947420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Rectangle 13"/>
          <p:cNvSpPr/>
          <p:nvPr/>
        </p:nvSpPr>
        <p:spPr>
          <a:xfrm>
            <a:off x="5458187" y="5290112"/>
            <a:ext cx="192694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CA" dirty="0">
                <a:solidFill>
                  <a:schemeClr val="accent1">
                    <a:lumMod val="75000"/>
                  </a:schemeClr>
                </a:solidFill>
                <a:latin typeface="Arial"/>
                <a:cs typeface="Arial"/>
              </a:rPr>
              <a:t>Anita </a:t>
            </a:r>
            <a:r>
              <a:rPr lang="en-CA" dirty="0" smtClean="0">
                <a:solidFill>
                  <a:schemeClr val="accent1">
                    <a:lumMod val="75000"/>
                  </a:schemeClr>
                </a:solidFill>
                <a:latin typeface="Arial"/>
                <a:cs typeface="Arial"/>
              </a:rPr>
              <a:t>Boldāne</a:t>
            </a:r>
            <a:endParaRPr lang="en-US" dirty="0">
              <a:solidFill>
                <a:schemeClr val="accent1">
                  <a:lumMod val="75000"/>
                </a:schemeClr>
              </a:solidFill>
              <a:latin typeface="Arial"/>
              <a:cs typeface="Arial"/>
            </a:endParaRPr>
          </a:p>
          <a:p>
            <a:r>
              <a:rPr lang="lv-LV" dirty="0">
                <a:solidFill>
                  <a:schemeClr val="accent1">
                    <a:lumMod val="75000"/>
                  </a:schemeClr>
                </a:solidFill>
                <a:latin typeface="Arial"/>
                <a:cs typeface="Arial"/>
              </a:rPr>
              <a:t>Project Manager</a:t>
            </a:r>
            <a:endParaRPr lang="en-US" dirty="0">
              <a:solidFill>
                <a:schemeClr val="accent1">
                  <a:lumMod val="75000"/>
                </a:schemeClr>
              </a:solidFill>
              <a:latin typeface="Arial"/>
              <a:cs typeface="Arial"/>
            </a:endParaRPr>
          </a:p>
        </p:txBody>
      </p:sp>
      <p:pic>
        <p:nvPicPr>
          <p:cNvPr id="15" name="Picture 14" descr="Indra"/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1050" y="4143681"/>
            <a:ext cx="704850" cy="859155"/>
          </a:xfrm>
          <a:prstGeom prst="rect">
            <a:avLst/>
          </a:prstGeom>
          <a:noFill/>
          <a:ln>
            <a:noFill/>
          </a:ln>
        </p:spPr>
      </p:pic>
      <p:sp>
        <p:nvSpPr>
          <p:cNvPr id="16" name="Rectangle 15"/>
          <p:cNvSpPr/>
          <p:nvPr/>
        </p:nvSpPr>
        <p:spPr>
          <a:xfrm>
            <a:off x="5458187" y="4151607"/>
            <a:ext cx="298731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lv-LV" dirty="0">
                <a:solidFill>
                  <a:schemeClr val="accent1">
                    <a:lumMod val="75000"/>
                  </a:schemeClr>
                </a:solidFill>
                <a:latin typeface="Arial"/>
                <a:cs typeface="Arial"/>
              </a:rPr>
              <a:t>Indra Sproģe-</a:t>
            </a:r>
            <a:r>
              <a:rPr lang="lv-LV" dirty="0" smtClean="0">
                <a:solidFill>
                  <a:schemeClr val="accent1">
                    <a:lumMod val="75000"/>
                  </a:schemeClr>
                </a:solidFill>
                <a:latin typeface="Arial"/>
                <a:cs typeface="Arial"/>
              </a:rPr>
              <a:t>Kalviņa</a:t>
            </a:r>
            <a:r>
              <a:rPr lang="lv-LV" dirty="0">
                <a:solidFill>
                  <a:schemeClr val="accent1">
                    <a:lumMod val="75000"/>
                  </a:schemeClr>
                </a:solidFill>
                <a:latin typeface="Arial"/>
                <a:cs typeface="Arial"/>
              </a:rPr>
              <a:t>  </a:t>
            </a:r>
            <a:endParaRPr lang="en-US" dirty="0">
              <a:solidFill>
                <a:schemeClr val="accent1">
                  <a:lumMod val="75000"/>
                </a:schemeClr>
              </a:solidFill>
              <a:latin typeface="Arial"/>
              <a:cs typeface="Arial"/>
            </a:endParaRPr>
          </a:p>
          <a:p>
            <a:r>
              <a:rPr lang="lv-LV" dirty="0" smtClean="0">
                <a:solidFill>
                  <a:schemeClr val="accent1">
                    <a:lumMod val="75000"/>
                  </a:schemeClr>
                </a:solidFill>
                <a:latin typeface="Arial"/>
                <a:cs typeface="Arial"/>
              </a:rPr>
              <a:t>Administration/Finance</a:t>
            </a:r>
            <a:endParaRPr lang="en-US" dirty="0">
              <a:solidFill>
                <a:schemeClr val="accent1">
                  <a:lumMod val="75000"/>
                </a:schemeClr>
              </a:solidFill>
              <a:latin typeface="Arial"/>
              <a:cs typeface="Arial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5458187" y="3072864"/>
            <a:ext cx="31115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lv-LV" dirty="0" smtClean="0">
                <a:solidFill>
                  <a:schemeClr val="accent1">
                    <a:lumMod val="75000"/>
                  </a:schemeClr>
                </a:solidFill>
                <a:latin typeface="Arial"/>
                <a:cs typeface="Arial"/>
              </a:rPr>
              <a:t>Inguna Gustava</a:t>
            </a:r>
            <a:endParaRPr lang="en-US" dirty="0">
              <a:solidFill>
                <a:schemeClr val="accent1">
                  <a:lumMod val="75000"/>
                </a:schemeClr>
              </a:solidFill>
              <a:latin typeface="Arial"/>
              <a:cs typeface="Arial"/>
            </a:endParaRPr>
          </a:p>
          <a:p>
            <a:r>
              <a:rPr lang="lv-LV" dirty="0" smtClean="0">
                <a:solidFill>
                  <a:schemeClr val="accent1">
                    <a:lumMod val="75000"/>
                  </a:schemeClr>
                </a:solidFill>
                <a:latin typeface="Arial"/>
                <a:cs typeface="Arial"/>
              </a:rPr>
              <a:t>Business Development</a:t>
            </a:r>
            <a:endParaRPr lang="en-US" dirty="0">
              <a:solidFill>
                <a:schemeClr val="accent1">
                  <a:lumMod val="75000"/>
                </a:schemeClr>
              </a:solidFill>
              <a:latin typeface="Arial"/>
              <a:cs typeface="Arial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1778000" y="4170986"/>
            <a:ext cx="236862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lv-LV" dirty="0" smtClean="0">
                <a:solidFill>
                  <a:schemeClr val="accent1">
                    <a:lumMod val="75000"/>
                  </a:schemeClr>
                </a:solidFill>
                <a:latin typeface="Arial"/>
                <a:cs typeface="Arial"/>
              </a:rPr>
              <a:t>Ilvars Petersons</a:t>
            </a:r>
            <a:endParaRPr lang="en-US" dirty="0">
              <a:solidFill>
                <a:schemeClr val="accent1">
                  <a:lumMod val="75000"/>
                </a:schemeClr>
              </a:solidFill>
              <a:latin typeface="Arial"/>
              <a:cs typeface="Arial"/>
            </a:endParaRPr>
          </a:p>
          <a:p>
            <a:r>
              <a:rPr lang="lv-LV" dirty="0" smtClean="0">
                <a:solidFill>
                  <a:schemeClr val="accent1">
                    <a:lumMod val="75000"/>
                  </a:schemeClr>
                </a:solidFill>
                <a:latin typeface="Arial"/>
                <a:cs typeface="Arial"/>
              </a:rPr>
              <a:t>Sales Director</a:t>
            </a:r>
            <a:endParaRPr lang="en-US" dirty="0">
              <a:solidFill>
                <a:schemeClr val="accent1">
                  <a:lumMod val="75000"/>
                </a:schemeClr>
              </a:solidFill>
              <a:latin typeface="Arial"/>
              <a:cs typeface="Arial"/>
            </a:endParaRPr>
          </a:p>
        </p:txBody>
      </p:sp>
      <p:pic>
        <p:nvPicPr>
          <p:cNvPr id="22" name="Picture 21" descr="logo CanCham 151002.jp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9787" y="292101"/>
            <a:ext cx="1806213" cy="885044"/>
          </a:xfrm>
          <a:prstGeom prst="rect">
            <a:avLst/>
          </a:prstGeom>
        </p:spPr>
      </p:pic>
      <p:pic>
        <p:nvPicPr>
          <p:cNvPr id="6" name="Picture 5" descr="Ilvars_Petersons.jp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4170986"/>
            <a:ext cx="812721" cy="831850"/>
          </a:xfrm>
          <a:prstGeom prst="rect">
            <a:avLst/>
          </a:prstGeom>
        </p:spPr>
      </p:pic>
      <p:pic>
        <p:nvPicPr>
          <p:cNvPr id="9" name="Picture 8" descr="Inguna_Gustava.jpg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2711" y="3072864"/>
            <a:ext cx="733189" cy="9409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44966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943792" y="2126717"/>
            <a:ext cx="759177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CA" sz="2400" dirty="0" smtClean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0291" y="347858"/>
            <a:ext cx="1402080" cy="87376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230174" y="6273224"/>
            <a:ext cx="7050009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 smtClean="0"/>
              <a:t>Technical Partners International Inc</a:t>
            </a:r>
            <a:r>
              <a:rPr lang="en-US" b="1" dirty="0" smtClean="0"/>
              <a:t>. </a:t>
            </a:r>
            <a:r>
              <a:rPr lang="en-US" sz="1200" b="1" dirty="0"/>
              <a:t>/ </a:t>
            </a:r>
            <a:r>
              <a:rPr lang="en-US" sz="1200" b="1" dirty="0" smtClean="0"/>
              <a:t>“TP Riga” </a:t>
            </a:r>
            <a:r>
              <a:rPr lang="en-US" sz="1200" b="1" dirty="0"/>
              <a:t>SIA </a:t>
            </a:r>
            <a:endParaRPr lang="en-US" sz="1200" b="1" dirty="0" smtClean="0"/>
          </a:p>
          <a:p>
            <a:pPr algn="ctr"/>
            <a:r>
              <a:rPr lang="en-US" sz="800" dirty="0" smtClean="0"/>
              <a:t>CANADA </a:t>
            </a:r>
            <a:r>
              <a:rPr lang="en-US" sz="800" dirty="0"/>
              <a:t>• </a:t>
            </a:r>
            <a:r>
              <a:rPr lang="en-US" sz="800" dirty="0" smtClean="0"/>
              <a:t>LATVIA  • CHINA</a:t>
            </a:r>
            <a:r>
              <a:rPr lang="en-US" sz="800" dirty="0"/>
              <a:t> </a:t>
            </a:r>
            <a:r>
              <a:rPr lang="en-US" sz="800" dirty="0" smtClean="0"/>
              <a:t>• DUBAI </a:t>
            </a:r>
            <a:r>
              <a:rPr lang="en-US" sz="800" dirty="0"/>
              <a:t>•</a:t>
            </a:r>
            <a:r>
              <a:rPr lang="en-US" sz="800" dirty="0" smtClean="0"/>
              <a:t> INDIA</a:t>
            </a:r>
            <a:r>
              <a:rPr lang="en-US" sz="800" dirty="0"/>
              <a:t> </a:t>
            </a:r>
            <a:r>
              <a:rPr lang="en-US" sz="800" dirty="0" smtClean="0"/>
              <a:t>• SAUDI </a:t>
            </a:r>
            <a:r>
              <a:rPr lang="en-US" sz="800" dirty="0"/>
              <a:t>ARABIA • </a:t>
            </a:r>
            <a:r>
              <a:rPr lang="en-US" sz="800" dirty="0" smtClean="0"/>
              <a:t>TURKEY  • UNITED KINGDOM</a:t>
            </a:r>
          </a:p>
          <a:p>
            <a:endParaRPr lang="en-US" sz="800" dirty="0"/>
          </a:p>
        </p:txBody>
      </p:sp>
      <p:sp>
        <p:nvSpPr>
          <p:cNvPr id="7" name="Text Box 11"/>
          <p:cNvSpPr txBox="1">
            <a:spLocks noChangeArrowheads="1"/>
          </p:cNvSpPr>
          <p:nvPr/>
        </p:nvSpPr>
        <p:spPr bwMode="auto">
          <a:xfrm>
            <a:off x="420291" y="1839082"/>
            <a:ext cx="2952750" cy="3508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9pPr>
          </a:lstStyle>
          <a:p>
            <a:pPr eaLnBrk="1" hangingPunct="1">
              <a:spcAft>
                <a:spcPts val="600"/>
              </a:spcAft>
            </a:pPr>
            <a:r>
              <a:rPr lang="lv-LV" sz="1600" b="1" dirty="0" smtClean="0">
                <a:solidFill>
                  <a:schemeClr val="tx2">
                    <a:lumMod val="75000"/>
                  </a:schemeClr>
                </a:solidFill>
                <a:latin typeface="Arial" charset="0"/>
              </a:rPr>
              <a:t>Kontaktinformācija:</a:t>
            </a:r>
          </a:p>
          <a:p>
            <a:pPr eaLnBrk="1" hangingPunct="1">
              <a:spcAft>
                <a:spcPts val="600"/>
              </a:spcAft>
            </a:pPr>
            <a:endParaRPr lang="lv-LV" sz="1600" b="1" dirty="0" smtClean="0">
              <a:solidFill>
                <a:schemeClr val="tx2">
                  <a:lumMod val="75000"/>
                </a:schemeClr>
              </a:solidFill>
              <a:latin typeface="Arial" charset="0"/>
            </a:endParaRPr>
          </a:p>
          <a:p>
            <a:pPr eaLnBrk="1" hangingPunct="1">
              <a:spcAft>
                <a:spcPts val="600"/>
              </a:spcAft>
            </a:pPr>
            <a:r>
              <a:rPr lang="lv-LV" sz="1600" b="1" dirty="0" smtClean="0">
                <a:solidFill>
                  <a:schemeClr val="tx2">
                    <a:lumMod val="75000"/>
                  </a:schemeClr>
                </a:solidFill>
                <a:latin typeface="Arial" charset="0"/>
              </a:rPr>
              <a:t>Edvīns Kalviņš</a:t>
            </a:r>
          </a:p>
          <a:p>
            <a:pPr eaLnBrk="1" hangingPunct="1">
              <a:spcAft>
                <a:spcPts val="600"/>
              </a:spcAft>
            </a:pPr>
            <a:r>
              <a:rPr lang="lv-LV" sz="1400" b="1" dirty="0" smtClean="0">
                <a:solidFill>
                  <a:schemeClr val="tx2">
                    <a:lumMod val="75000"/>
                  </a:schemeClr>
                </a:solidFill>
                <a:latin typeface="Arial" charset="0"/>
              </a:rPr>
              <a:t>SIA “TP Riga”</a:t>
            </a:r>
          </a:p>
          <a:p>
            <a:pPr eaLnBrk="1" hangingPunct="1">
              <a:spcAft>
                <a:spcPts val="600"/>
              </a:spcAft>
            </a:pPr>
            <a:r>
              <a:rPr lang="lv-LV" sz="1200" b="1" dirty="0" smtClean="0">
                <a:solidFill>
                  <a:schemeClr val="tx2">
                    <a:lumMod val="75000"/>
                  </a:schemeClr>
                </a:solidFill>
                <a:latin typeface="Arial" charset="0"/>
              </a:rPr>
              <a:t>Technical Partners International Inc., </a:t>
            </a:r>
          </a:p>
          <a:p>
            <a:pPr eaLnBrk="1" hangingPunct="1">
              <a:spcAft>
                <a:spcPts val="600"/>
              </a:spcAft>
            </a:pPr>
            <a:endParaRPr lang="lv-LV" sz="1600" b="1" dirty="0" smtClean="0">
              <a:solidFill>
                <a:schemeClr val="tx2">
                  <a:lumMod val="75000"/>
                </a:schemeClr>
              </a:solidFill>
              <a:latin typeface="Arial" charset="0"/>
            </a:endParaRPr>
          </a:p>
          <a:p>
            <a:pPr eaLnBrk="1" hangingPunct="1">
              <a:spcAft>
                <a:spcPts val="600"/>
              </a:spcAft>
            </a:pPr>
            <a:r>
              <a:rPr lang="lv-LV" sz="1600" b="1" dirty="0" smtClean="0">
                <a:solidFill>
                  <a:schemeClr val="tx2">
                    <a:lumMod val="75000"/>
                  </a:schemeClr>
                </a:solidFill>
                <a:latin typeface="Arial" charset="0"/>
              </a:rPr>
              <a:t>ed.kalvins@tpriga.lv</a:t>
            </a:r>
          </a:p>
          <a:p>
            <a:pPr eaLnBrk="1" hangingPunct="1">
              <a:spcAft>
                <a:spcPts val="600"/>
              </a:spcAft>
            </a:pPr>
            <a:endParaRPr lang="lv-LV" sz="1600" b="1" dirty="0" smtClean="0">
              <a:solidFill>
                <a:schemeClr val="tx2">
                  <a:lumMod val="75000"/>
                </a:schemeClr>
              </a:solidFill>
              <a:latin typeface="Arial" charset="0"/>
            </a:endParaRPr>
          </a:p>
          <a:p>
            <a:pPr eaLnBrk="1" hangingPunct="1">
              <a:spcAft>
                <a:spcPts val="600"/>
              </a:spcAft>
            </a:pPr>
            <a:r>
              <a:rPr lang="lv-LV" sz="1600" b="1" dirty="0" smtClean="0">
                <a:solidFill>
                  <a:schemeClr val="tx2">
                    <a:lumMod val="75000"/>
                  </a:schemeClr>
                </a:solidFill>
                <a:latin typeface="Arial" charset="0"/>
              </a:rPr>
              <a:t>+371-29-255-223</a:t>
            </a:r>
          </a:p>
          <a:p>
            <a:pPr eaLnBrk="1" hangingPunct="1">
              <a:spcAft>
                <a:spcPts val="600"/>
              </a:spcAft>
            </a:pPr>
            <a:endParaRPr lang="lv-LV" sz="1600" b="1" dirty="0" smtClean="0">
              <a:solidFill>
                <a:schemeClr val="tx2">
                  <a:lumMod val="75000"/>
                </a:schemeClr>
              </a:solidFill>
              <a:latin typeface="Arial" charset="0"/>
            </a:endParaRPr>
          </a:p>
          <a:p>
            <a:pPr eaLnBrk="1" hangingPunct="1">
              <a:spcAft>
                <a:spcPts val="600"/>
              </a:spcAft>
            </a:pPr>
            <a:r>
              <a:rPr lang="lv-LV" sz="1600" b="1" dirty="0" smtClean="0">
                <a:solidFill>
                  <a:schemeClr val="tx2">
                    <a:lumMod val="75000"/>
                  </a:schemeClr>
                </a:solidFill>
                <a:latin typeface="Arial" charset="0"/>
              </a:rPr>
              <a:t>SKYPE: ed.kalvins</a:t>
            </a:r>
            <a:endParaRPr lang="lv-LV" sz="1600" b="1" dirty="0">
              <a:solidFill>
                <a:schemeClr val="tx2">
                  <a:lumMod val="75000"/>
                </a:schemeClr>
              </a:solidFill>
              <a:latin typeface="Arial" charset="0"/>
            </a:endParaRPr>
          </a:p>
        </p:txBody>
      </p:sp>
      <p:sp>
        <p:nvSpPr>
          <p:cNvPr id="8" name="TextBox 2"/>
          <p:cNvSpPr txBox="1">
            <a:spLocks noChangeArrowheads="1"/>
          </p:cNvSpPr>
          <p:nvPr/>
        </p:nvSpPr>
        <p:spPr bwMode="auto">
          <a:xfrm>
            <a:off x="3905478" y="1839402"/>
            <a:ext cx="4819422" cy="16312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9pPr>
          </a:lstStyle>
          <a:p>
            <a:pPr algn="ctr" eaLnBrk="1" hangingPunct="1"/>
            <a:r>
              <a:rPr lang="lv-LV" sz="2000" dirty="0" smtClean="0">
                <a:solidFill>
                  <a:srgbClr val="17375E"/>
                </a:solidFill>
                <a:latin typeface="Arial"/>
                <a:cs typeface="Arial"/>
              </a:rPr>
              <a:t>Mēs - ne </a:t>
            </a:r>
            <a:r>
              <a:rPr lang="lv-LV" sz="2000" dirty="0">
                <a:solidFill>
                  <a:srgbClr val="17375E"/>
                </a:solidFill>
                <a:latin typeface="Arial"/>
                <a:cs typeface="Arial"/>
              </a:rPr>
              <a:t>tikai vadam projektus …</a:t>
            </a:r>
          </a:p>
          <a:p>
            <a:pPr algn="ctr" eaLnBrk="1" hangingPunct="1"/>
            <a:r>
              <a:rPr lang="lv-LV" sz="2000" dirty="0" smtClean="0">
                <a:solidFill>
                  <a:srgbClr val="17375E"/>
                </a:solidFill>
                <a:latin typeface="Arial"/>
                <a:cs typeface="Arial"/>
              </a:rPr>
              <a:t>Mēs - ieviešam </a:t>
            </a:r>
            <a:r>
              <a:rPr lang="lv-LV" sz="2000" dirty="0" smtClean="0">
                <a:solidFill>
                  <a:srgbClr val="17375E"/>
                </a:solidFill>
                <a:latin typeface="Arial"/>
                <a:cs typeface="Arial"/>
              </a:rPr>
              <a:t>kārtību!</a:t>
            </a:r>
          </a:p>
          <a:p>
            <a:pPr algn="ctr" eaLnBrk="1" hangingPunct="1"/>
            <a:endParaRPr lang="lv-LV" sz="2000" dirty="0">
              <a:solidFill>
                <a:srgbClr val="17375E"/>
              </a:solidFill>
              <a:latin typeface="Arial"/>
              <a:cs typeface="Arial"/>
            </a:endParaRPr>
          </a:p>
          <a:p>
            <a:pPr algn="ctr" eaLnBrk="1" hangingPunct="1"/>
            <a:r>
              <a:rPr lang="lv-LV" sz="2000" dirty="0" smtClean="0">
                <a:solidFill>
                  <a:srgbClr val="17375E"/>
                </a:solidFill>
                <a:latin typeface="Arial"/>
                <a:cs typeface="Arial"/>
              </a:rPr>
              <a:t>We not only manage projects ....</a:t>
            </a:r>
          </a:p>
          <a:p>
            <a:pPr algn="ctr" eaLnBrk="1" hangingPunct="1"/>
            <a:r>
              <a:rPr lang="lv-LV" sz="2000" dirty="0" smtClean="0">
                <a:solidFill>
                  <a:srgbClr val="17375E"/>
                </a:solidFill>
                <a:latin typeface="Arial"/>
                <a:cs typeface="Arial"/>
              </a:rPr>
              <a:t>We create order!</a:t>
            </a:r>
            <a:endParaRPr lang="lv-LV" sz="2000" dirty="0">
              <a:solidFill>
                <a:srgbClr val="17375E"/>
              </a:solidFill>
              <a:latin typeface="Arial"/>
              <a:cs typeface="Arial"/>
            </a:endParaRPr>
          </a:p>
        </p:txBody>
      </p:sp>
      <p:pic>
        <p:nvPicPr>
          <p:cNvPr id="15" name="Picture 14" descr="logo CanCham 151002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9787" y="292101"/>
            <a:ext cx="1806213" cy="885044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>
          <a:xfrm>
            <a:off x="2095500" y="292101"/>
            <a:ext cx="43815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lv-LV" altLang="ja-JP" sz="3600" b="1" dirty="0">
                <a:solidFill>
                  <a:srgbClr val="17375E"/>
                </a:solidFill>
              </a:rPr>
              <a:t>Thank you for your attention!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4438571" y="3996815"/>
            <a:ext cx="3714829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lv-LV" altLang="ja-JP" sz="2000" dirty="0" smtClean="0">
                <a:solidFill>
                  <a:srgbClr val="17375E"/>
                </a:solidFill>
                <a:latin typeface="Arial"/>
                <a:cs typeface="Arial"/>
              </a:rPr>
              <a:t>Please visit us at</a:t>
            </a:r>
            <a:endParaRPr lang="lv-LV" altLang="ja-JP" sz="2000" dirty="0" smtClean="0">
              <a:solidFill>
                <a:srgbClr val="17375E"/>
              </a:solidFill>
              <a:latin typeface="Arial"/>
              <a:cs typeface="Arial"/>
            </a:endParaRPr>
          </a:p>
          <a:p>
            <a:pPr algn="ctr"/>
            <a:endParaRPr lang="lv-LV" altLang="ja-JP" sz="2000" b="1" dirty="0" smtClean="0">
              <a:solidFill>
                <a:srgbClr val="17375E"/>
              </a:solidFill>
              <a:latin typeface="Arial"/>
              <a:cs typeface="Arial"/>
            </a:endParaRPr>
          </a:p>
          <a:p>
            <a:pPr algn="ctr"/>
            <a:r>
              <a:rPr lang="lv-LV" altLang="ja-JP" sz="2000" dirty="0" smtClean="0">
                <a:solidFill>
                  <a:srgbClr val="17375E"/>
                </a:solidFill>
                <a:latin typeface="Arial"/>
                <a:cs typeface="Arial"/>
              </a:rPr>
              <a:t>www.tpriga.lv  </a:t>
            </a:r>
          </a:p>
          <a:p>
            <a:pPr algn="ctr"/>
            <a:r>
              <a:rPr lang="lv-LV" altLang="ja-JP" sz="2000" dirty="0">
                <a:solidFill>
                  <a:srgbClr val="17375E"/>
                </a:solidFill>
                <a:latin typeface="Arial"/>
                <a:cs typeface="Arial"/>
              </a:rPr>
              <a:t>www.technicalpartners.ca</a:t>
            </a:r>
          </a:p>
          <a:p>
            <a:pPr algn="ctr"/>
            <a:r>
              <a:rPr lang="lv-LV" altLang="ja-JP" sz="2000" dirty="0">
                <a:solidFill>
                  <a:srgbClr val="17375E"/>
                </a:solidFill>
                <a:latin typeface="Arial"/>
                <a:cs typeface="Arial"/>
              </a:rPr>
              <a:t>www.pm-</a:t>
            </a:r>
            <a:r>
              <a:rPr lang="lv-LV" altLang="ja-JP" sz="2000" dirty="0" smtClean="0">
                <a:solidFill>
                  <a:srgbClr val="17375E"/>
                </a:solidFill>
                <a:latin typeface="Arial"/>
                <a:cs typeface="Arial"/>
              </a:rPr>
              <a:t>proformance.com</a:t>
            </a:r>
            <a:endParaRPr lang="lv-LV" altLang="ja-JP" sz="2000" dirty="0">
              <a:solidFill>
                <a:srgbClr val="17375E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306399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0291" y="347858"/>
            <a:ext cx="1402080" cy="87376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230174" y="6273224"/>
            <a:ext cx="7050009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 smtClean="0"/>
              <a:t>Technical Partners International Inc</a:t>
            </a:r>
            <a:r>
              <a:rPr lang="en-US" b="1" dirty="0" smtClean="0"/>
              <a:t>. </a:t>
            </a:r>
            <a:r>
              <a:rPr lang="en-US" sz="1200" b="1" dirty="0"/>
              <a:t>/ </a:t>
            </a:r>
            <a:r>
              <a:rPr lang="en-US" sz="1200" b="1" dirty="0" smtClean="0"/>
              <a:t>“TP Riga” </a:t>
            </a:r>
            <a:r>
              <a:rPr lang="en-US" sz="1200" b="1" dirty="0"/>
              <a:t>SIA </a:t>
            </a:r>
            <a:endParaRPr lang="en-US" sz="1200" b="1" dirty="0" smtClean="0"/>
          </a:p>
          <a:p>
            <a:pPr algn="ctr"/>
            <a:r>
              <a:rPr lang="en-US" sz="800" dirty="0" smtClean="0"/>
              <a:t>CANADA </a:t>
            </a:r>
            <a:r>
              <a:rPr lang="en-US" sz="800" dirty="0"/>
              <a:t>• </a:t>
            </a:r>
            <a:r>
              <a:rPr lang="en-US" sz="800" dirty="0" smtClean="0"/>
              <a:t>LATVIA  • CHINA</a:t>
            </a:r>
            <a:r>
              <a:rPr lang="en-US" sz="800" dirty="0"/>
              <a:t> </a:t>
            </a:r>
            <a:r>
              <a:rPr lang="en-US" sz="800" dirty="0" smtClean="0"/>
              <a:t>• DUBAI </a:t>
            </a:r>
            <a:r>
              <a:rPr lang="en-US" sz="800" dirty="0"/>
              <a:t>•</a:t>
            </a:r>
            <a:r>
              <a:rPr lang="en-US" sz="800" dirty="0" smtClean="0"/>
              <a:t> INDIA</a:t>
            </a:r>
            <a:r>
              <a:rPr lang="en-US" sz="800" dirty="0"/>
              <a:t> </a:t>
            </a:r>
            <a:r>
              <a:rPr lang="en-US" sz="800" dirty="0" smtClean="0"/>
              <a:t>• SAUDI </a:t>
            </a:r>
            <a:r>
              <a:rPr lang="en-US" sz="800" dirty="0"/>
              <a:t>ARABIA • </a:t>
            </a:r>
            <a:r>
              <a:rPr lang="en-US" sz="800" dirty="0" smtClean="0"/>
              <a:t>TURKEY  • UNITED KINGDOM</a:t>
            </a:r>
          </a:p>
          <a:p>
            <a:endParaRPr lang="en-US" sz="800" dirty="0"/>
          </a:p>
        </p:txBody>
      </p:sp>
      <p:sp>
        <p:nvSpPr>
          <p:cNvPr id="4" name="TextBox 3"/>
          <p:cNvSpPr txBox="1"/>
          <p:nvPr/>
        </p:nvSpPr>
        <p:spPr>
          <a:xfrm>
            <a:off x="1822371" y="520412"/>
            <a:ext cx="5736507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lv-LV" sz="3200" b="1" dirty="0" smtClean="0">
                <a:solidFill>
                  <a:schemeClr val="accent1">
                    <a:lumMod val="75000"/>
                  </a:schemeClr>
                </a:solidFill>
                <a:latin typeface="Arial"/>
                <a:cs typeface="Arial"/>
              </a:rPr>
              <a:t>Technical Partners</a:t>
            </a:r>
            <a:endParaRPr lang="lv-LV" sz="3200" b="1" dirty="0">
              <a:solidFill>
                <a:schemeClr val="accent1">
                  <a:lumMod val="75000"/>
                </a:schemeClr>
              </a:solidFill>
              <a:latin typeface="Arial"/>
              <a:cs typeface="Arial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20291" y="2055216"/>
            <a:ext cx="8377996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lv-LV" sz="2800" dirty="0" smtClean="0">
                <a:solidFill>
                  <a:srgbClr val="17375E"/>
                </a:solidFill>
                <a:latin typeface="Arial"/>
                <a:cs typeface="Arial"/>
              </a:rPr>
              <a:t>How to </a:t>
            </a:r>
          </a:p>
          <a:p>
            <a:pPr algn="ctr"/>
            <a:endParaRPr lang="lv-LV" sz="2800" dirty="0">
              <a:solidFill>
                <a:srgbClr val="17375E"/>
              </a:solidFill>
              <a:latin typeface="Arial"/>
              <a:cs typeface="Arial"/>
            </a:endParaRPr>
          </a:p>
          <a:p>
            <a:pPr algn="ctr"/>
            <a:r>
              <a:rPr lang="lv-LV" sz="2800" dirty="0" smtClean="0">
                <a:solidFill>
                  <a:srgbClr val="17375E"/>
                </a:solidFill>
                <a:latin typeface="Arial"/>
                <a:cs typeface="Arial"/>
              </a:rPr>
              <a:t>Present </a:t>
            </a:r>
          </a:p>
          <a:p>
            <a:pPr algn="ctr"/>
            <a:endParaRPr lang="lv-LV" sz="2800" dirty="0">
              <a:solidFill>
                <a:srgbClr val="17375E"/>
              </a:solidFill>
              <a:latin typeface="Arial"/>
              <a:cs typeface="Arial"/>
            </a:endParaRPr>
          </a:p>
          <a:p>
            <a:pPr algn="ctr"/>
            <a:r>
              <a:rPr lang="lv-LV" sz="2800" dirty="0" smtClean="0">
                <a:solidFill>
                  <a:srgbClr val="17375E"/>
                </a:solidFill>
                <a:latin typeface="Arial"/>
                <a:cs typeface="Arial"/>
              </a:rPr>
              <a:t>Investment Project Ideas</a:t>
            </a:r>
          </a:p>
          <a:p>
            <a:pPr algn="ctr"/>
            <a:endParaRPr lang="lv-LV" sz="2800" dirty="0">
              <a:solidFill>
                <a:srgbClr val="17375E"/>
              </a:solidFill>
              <a:latin typeface="Arial"/>
              <a:cs typeface="Arial"/>
            </a:endParaRPr>
          </a:p>
          <a:p>
            <a:pPr algn="ctr"/>
            <a:endParaRPr lang="lv-LV" sz="3200" dirty="0">
              <a:solidFill>
                <a:srgbClr val="17375E"/>
              </a:solidFill>
              <a:latin typeface="Arial"/>
              <a:cs typeface="Arial"/>
            </a:endParaRPr>
          </a:p>
        </p:txBody>
      </p:sp>
      <p:pic>
        <p:nvPicPr>
          <p:cNvPr id="8" name="Picture 7" descr="logo CanCham 151002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9787" y="292101"/>
            <a:ext cx="1806213" cy="8850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10496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0291" y="347858"/>
            <a:ext cx="1402080" cy="87376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230174" y="6273224"/>
            <a:ext cx="7050009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 smtClean="0"/>
              <a:t>Technical Partners International Inc</a:t>
            </a:r>
            <a:r>
              <a:rPr lang="en-US" b="1" dirty="0" smtClean="0"/>
              <a:t>. </a:t>
            </a:r>
            <a:r>
              <a:rPr lang="en-US" sz="1200" b="1" dirty="0"/>
              <a:t>/ </a:t>
            </a:r>
            <a:r>
              <a:rPr lang="en-US" sz="1200" b="1" dirty="0" smtClean="0"/>
              <a:t>“TP Riga” </a:t>
            </a:r>
            <a:r>
              <a:rPr lang="en-US" sz="1200" b="1" dirty="0"/>
              <a:t>SIA </a:t>
            </a:r>
            <a:endParaRPr lang="en-US" sz="1200" b="1" dirty="0" smtClean="0"/>
          </a:p>
          <a:p>
            <a:pPr algn="ctr"/>
            <a:r>
              <a:rPr lang="en-US" sz="800" dirty="0" smtClean="0"/>
              <a:t>CANADA </a:t>
            </a:r>
            <a:r>
              <a:rPr lang="en-US" sz="800" dirty="0"/>
              <a:t>• </a:t>
            </a:r>
            <a:r>
              <a:rPr lang="en-US" sz="800" dirty="0" smtClean="0"/>
              <a:t>LATVIA  • CHINA</a:t>
            </a:r>
            <a:r>
              <a:rPr lang="en-US" sz="800" dirty="0"/>
              <a:t> </a:t>
            </a:r>
            <a:r>
              <a:rPr lang="en-US" sz="800" dirty="0" smtClean="0"/>
              <a:t>• DUBAI </a:t>
            </a:r>
            <a:r>
              <a:rPr lang="en-US" sz="800" dirty="0"/>
              <a:t>•</a:t>
            </a:r>
            <a:r>
              <a:rPr lang="en-US" sz="800" dirty="0" smtClean="0"/>
              <a:t> INDIA</a:t>
            </a:r>
            <a:r>
              <a:rPr lang="en-US" sz="800" dirty="0"/>
              <a:t> </a:t>
            </a:r>
            <a:r>
              <a:rPr lang="en-US" sz="800" dirty="0" smtClean="0"/>
              <a:t>• SAUDI </a:t>
            </a:r>
            <a:r>
              <a:rPr lang="en-US" sz="800" dirty="0"/>
              <a:t>ARABIA • </a:t>
            </a:r>
            <a:r>
              <a:rPr lang="en-US" sz="800" dirty="0" smtClean="0"/>
              <a:t>TURKEY  • UNITED KINGDOM</a:t>
            </a:r>
          </a:p>
          <a:p>
            <a:endParaRPr lang="en-US" sz="800" dirty="0"/>
          </a:p>
        </p:txBody>
      </p:sp>
      <p:sp>
        <p:nvSpPr>
          <p:cNvPr id="4" name="TextBox 3"/>
          <p:cNvSpPr txBox="1"/>
          <p:nvPr/>
        </p:nvSpPr>
        <p:spPr>
          <a:xfrm>
            <a:off x="1822371" y="520412"/>
            <a:ext cx="5736507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lv-LV" sz="3200" b="1" dirty="0">
              <a:solidFill>
                <a:schemeClr val="accent1">
                  <a:lumMod val="75000"/>
                </a:schemeClr>
              </a:solidFill>
              <a:latin typeface="Arial"/>
              <a:cs typeface="Arial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61999" y="1407516"/>
            <a:ext cx="7670801" cy="35394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2800" b="1" dirty="0" smtClean="0">
                <a:solidFill>
                  <a:srgbClr val="17375E"/>
                </a:solidFill>
                <a:latin typeface="Arial"/>
                <a:cs typeface="Arial"/>
              </a:rPr>
              <a:t>Investment Project Stages</a:t>
            </a:r>
          </a:p>
          <a:p>
            <a:pPr algn="ctr"/>
            <a:endParaRPr lang="en-CA" sz="2800" dirty="0" smtClean="0">
              <a:solidFill>
                <a:srgbClr val="17375E"/>
              </a:solidFill>
              <a:latin typeface="Arial"/>
              <a:cs typeface="Arial"/>
            </a:endParaRPr>
          </a:p>
          <a:p>
            <a:pPr marL="514350" indent="-514350">
              <a:buFont typeface="+mj-lt"/>
              <a:buAutoNum type="arabicPeriod"/>
            </a:pPr>
            <a:r>
              <a:rPr lang="en-CA" sz="2800" dirty="0" smtClean="0">
                <a:solidFill>
                  <a:srgbClr val="17375E"/>
                </a:solidFill>
                <a:latin typeface="Arial"/>
                <a:cs typeface="Arial"/>
              </a:rPr>
              <a:t>Introduction </a:t>
            </a:r>
          </a:p>
          <a:p>
            <a:pPr marL="514350" indent="-514350">
              <a:buFont typeface="+mj-lt"/>
              <a:buAutoNum type="arabicPeriod"/>
            </a:pPr>
            <a:r>
              <a:rPr lang="en-CA" sz="2800" dirty="0" smtClean="0">
                <a:solidFill>
                  <a:srgbClr val="17375E"/>
                </a:solidFill>
                <a:latin typeface="Arial"/>
                <a:cs typeface="Arial"/>
              </a:rPr>
              <a:t>Business Plan Executive Summary</a:t>
            </a:r>
          </a:p>
          <a:p>
            <a:pPr marL="514350" indent="-514350">
              <a:buFont typeface="+mj-lt"/>
              <a:buAutoNum type="arabicPeriod"/>
            </a:pPr>
            <a:r>
              <a:rPr lang="en-CA" sz="2800" dirty="0" smtClean="0">
                <a:solidFill>
                  <a:srgbClr val="17375E"/>
                </a:solidFill>
                <a:latin typeface="Arial"/>
                <a:cs typeface="Arial"/>
              </a:rPr>
              <a:t>Memorandum of Understanding</a:t>
            </a:r>
          </a:p>
          <a:p>
            <a:pPr marL="514350" indent="-514350">
              <a:buFont typeface="+mj-lt"/>
              <a:buAutoNum type="arabicPeriod"/>
            </a:pPr>
            <a:r>
              <a:rPr lang="en-CA" sz="2800" dirty="0" smtClean="0">
                <a:solidFill>
                  <a:srgbClr val="17375E"/>
                </a:solidFill>
                <a:latin typeface="Arial"/>
                <a:cs typeface="Arial"/>
              </a:rPr>
              <a:t>Business Plan</a:t>
            </a:r>
          </a:p>
          <a:p>
            <a:pPr marL="514350" indent="-514350">
              <a:buFont typeface="+mj-lt"/>
              <a:buAutoNum type="arabicPeriod"/>
            </a:pPr>
            <a:r>
              <a:rPr lang="en-CA" sz="2800" dirty="0" smtClean="0">
                <a:solidFill>
                  <a:srgbClr val="17375E"/>
                </a:solidFill>
                <a:latin typeface="Arial"/>
                <a:cs typeface="Arial"/>
              </a:rPr>
              <a:t>Due Diligence</a:t>
            </a:r>
          </a:p>
          <a:p>
            <a:pPr marL="514350" indent="-514350">
              <a:buFont typeface="+mj-lt"/>
              <a:buAutoNum type="arabicPeriod"/>
            </a:pPr>
            <a:r>
              <a:rPr lang="en-CA" sz="2800" dirty="0" smtClean="0">
                <a:solidFill>
                  <a:srgbClr val="17375E"/>
                </a:solidFill>
                <a:latin typeface="Arial"/>
                <a:cs typeface="Arial"/>
              </a:rPr>
              <a:t>Contract</a:t>
            </a:r>
          </a:p>
        </p:txBody>
      </p:sp>
      <p:pic>
        <p:nvPicPr>
          <p:cNvPr id="8" name="Picture 7" descr="logo CanCham 151002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9787" y="292101"/>
            <a:ext cx="1806213" cy="8850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14097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0291" y="347858"/>
            <a:ext cx="1402080" cy="87376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230174" y="6273224"/>
            <a:ext cx="7050009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 smtClean="0"/>
              <a:t>Technical Partners International Inc</a:t>
            </a:r>
            <a:r>
              <a:rPr lang="en-US" b="1" dirty="0" smtClean="0"/>
              <a:t>. </a:t>
            </a:r>
            <a:r>
              <a:rPr lang="en-US" sz="1200" b="1" dirty="0"/>
              <a:t>/ </a:t>
            </a:r>
            <a:r>
              <a:rPr lang="en-US" sz="1200" b="1" dirty="0" smtClean="0"/>
              <a:t>“TP Riga” </a:t>
            </a:r>
            <a:r>
              <a:rPr lang="en-US" sz="1200" b="1" dirty="0"/>
              <a:t>SIA </a:t>
            </a:r>
            <a:endParaRPr lang="en-US" sz="1200" b="1" dirty="0" smtClean="0"/>
          </a:p>
          <a:p>
            <a:pPr algn="ctr"/>
            <a:r>
              <a:rPr lang="en-US" sz="800" dirty="0" smtClean="0"/>
              <a:t>CANADA </a:t>
            </a:r>
            <a:r>
              <a:rPr lang="en-US" sz="800" dirty="0"/>
              <a:t>• </a:t>
            </a:r>
            <a:r>
              <a:rPr lang="en-US" sz="800" dirty="0" smtClean="0"/>
              <a:t>LATVIA  • CHINA</a:t>
            </a:r>
            <a:r>
              <a:rPr lang="en-US" sz="800" dirty="0"/>
              <a:t> </a:t>
            </a:r>
            <a:r>
              <a:rPr lang="en-US" sz="800" dirty="0" smtClean="0"/>
              <a:t>• DUBAI </a:t>
            </a:r>
            <a:r>
              <a:rPr lang="en-US" sz="800" dirty="0"/>
              <a:t>•</a:t>
            </a:r>
            <a:r>
              <a:rPr lang="en-US" sz="800" dirty="0" smtClean="0"/>
              <a:t> INDIA</a:t>
            </a:r>
            <a:r>
              <a:rPr lang="en-US" sz="800" dirty="0"/>
              <a:t> </a:t>
            </a:r>
            <a:r>
              <a:rPr lang="en-US" sz="800" dirty="0" smtClean="0"/>
              <a:t>• SAUDI </a:t>
            </a:r>
            <a:r>
              <a:rPr lang="en-US" sz="800" dirty="0"/>
              <a:t>ARABIA • </a:t>
            </a:r>
            <a:r>
              <a:rPr lang="en-US" sz="800" dirty="0" smtClean="0"/>
              <a:t>TURKEY  • UNITED KINGDOM</a:t>
            </a:r>
          </a:p>
          <a:p>
            <a:endParaRPr lang="en-US" sz="800" dirty="0"/>
          </a:p>
        </p:txBody>
      </p:sp>
      <p:sp>
        <p:nvSpPr>
          <p:cNvPr id="4" name="TextBox 3"/>
          <p:cNvSpPr txBox="1"/>
          <p:nvPr/>
        </p:nvSpPr>
        <p:spPr>
          <a:xfrm>
            <a:off x="1822371" y="520412"/>
            <a:ext cx="5736507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lv-LV" sz="3200" b="1" dirty="0">
              <a:solidFill>
                <a:schemeClr val="accent1">
                  <a:lumMod val="75000"/>
                </a:schemeClr>
              </a:solidFill>
              <a:latin typeface="Arial"/>
              <a:cs typeface="Arial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20291" y="1979016"/>
            <a:ext cx="8377996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CA" sz="2800" dirty="0" smtClean="0">
                <a:solidFill>
                  <a:srgbClr val="17375E"/>
                </a:solidFill>
                <a:latin typeface="Arial"/>
                <a:cs typeface="Arial"/>
              </a:rPr>
              <a:t>Introduction = </a:t>
            </a:r>
            <a:r>
              <a:rPr lang="en-CA" sz="2800" dirty="0" smtClean="0">
                <a:solidFill>
                  <a:srgbClr val="FF0000"/>
                </a:solidFill>
                <a:latin typeface="Arial"/>
                <a:cs typeface="Arial"/>
              </a:rPr>
              <a:t>Sell Sheet</a:t>
            </a:r>
          </a:p>
          <a:p>
            <a:pPr marL="514350" indent="-514350">
              <a:buFont typeface="+mj-lt"/>
              <a:buAutoNum type="arabicPeriod"/>
            </a:pPr>
            <a:endParaRPr lang="en-CA" sz="2800" dirty="0" smtClean="0">
              <a:solidFill>
                <a:srgbClr val="17375E"/>
              </a:solidFill>
              <a:latin typeface="Arial"/>
              <a:cs typeface="Arial"/>
            </a:endParaRPr>
          </a:p>
          <a:p>
            <a:pPr marL="514350" indent="-514350">
              <a:buFont typeface="+mj-lt"/>
              <a:buAutoNum type="arabicPeriod"/>
            </a:pPr>
            <a:r>
              <a:rPr lang="en-CA" sz="2800" dirty="0" smtClean="0">
                <a:solidFill>
                  <a:srgbClr val="17375E"/>
                </a:solidFill>
                <a:latin typeface="Arial"/>
                <a:cs typeface="Arial"/>
              </a:rPr>
              <a:t>Business Plan Executive Summary = </a:t>
            </a:r>
            <a:r>
              <a:rPr lang="en-CA" sz="2800" dirty="0" smtClean="0">
                <a:solidFill>
                  <a:srgbClr val="FF0000"/>
                </a:solidFill>
                <a:latin typeface="Arial"/>
                <a:cs typeface="Arial"/>
              </a:rPr>
              <a:t>Information Memorandum</a:t>
            </a:r>
          </a:p>
          <a:p>
            <a:pPr marL="514350" indent="-514350">
              <a:buFont typeface="+mj-lt"/>
              <a:buAutoNum type="arabicPeriod"/>
            </a:pPr>
            <a:endParaRPr lang="en-CA" sz="2800" dirty="0" smtClean="0">
              <a:solidFill>
                <a:srgbClr val="17375E"/>
              </a:solidFill>
              <a:latin typeface="Arial"/>
              <a:cs typeface="Arial"/>
            </a:endParaRPr>
          </a:p>
          <a:p>
            <a:pPr marL="514350" indent="-514350">
              <a:buFont typeface="+mj-lt"/>
              <a:buAutoNum type="arabicPeriod"/>
            </a:pPr>
            <a:r>
              <a:rPr lang="en-CA" sz="2800" dirty="0">
                <a:solidFill>
                  <a:srgbClr val="17375E"/>
                </a:solidFill>
                <a:latin typeface="Arial"/>
                <a:cs typeface="Arial"/>
              </a:rPr>
              <a:t>Memorandum of Understanding</a:t>
            </a:r>
          </a:p>
        </p:txBody>
      </p:sp>
      <p:pic>
        <p:nvPicPr>
          <p:cNvPr id="8" name="Picture 7" descr="logo CanCham 151002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9787" y="292101"/>
            <a:ext cx="1806213" cy="8850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78046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0291" y="347858"/>
            <a:ext cx="1402080" cy="87376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230174" y="6273224"/>
            <a:ext cx="7050009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 smtClean="0"/>
              <a:t>Technical Partners International Inc</a:t>
            </a:r>
            <a:r>
              <a:rPr lang="en-US" b="1" dirty="0" smtClean="0"/>
              <a:t>. </a:t>
            </a:r>
            <a:r>
              <a:rPr lang="en-US" sz="1200" b="1" dirty="0"/>
              <a:t>/ </a:t>
            </a:r>
            <a:r>
              <a:rPr lang="en-US" sz="1200" b="1" dirty="0" smtClean="0"/>
              <a:t>“TP Riga” </a:t>
            </a:r>
            <a:r>
              <a:rPr lang="en-US" sz="1200" b="1" dirty="0"/>
              <a:t>SIA </a:t>
            </a:r>
            <a:endParaRPr lang="en-US" sz="1200" b="1" dirty="0" smtClean="0"/>
          </a:p>
          <a:p>
            <a:pPr algn="ctr"/>
            <a:r>
              <a:rPr lang="en-US" sz="800" dirty="0" smtClean="0"/>
              <a:t>CANADA </a:t>
            </a:r>
            <a:r>
              <a:rPr lang="en-US" sz="800" dirty="0"/>
              <a:t>• </a:t>
            </a:r>
            <a:r>
              <a:rPr lang="en-US" sz="800" dirty="0" smtClean="0"/>
              <a:t>LATVIA  • CHINA</a:t>
            </a:r>
            <a:r>
              <a:rPr lang="en-US" sz="800" dirty="0"/>
              <a:t> </a:t>
            </a:r>
            <a:r>
              <a:rPr lang="en-US" sz="800" dirty="0" smtClean="0"/>
              <a:t>• DUBAI </a:t>
            </a:r>
            <a:r>
              <a:rPr lang="en-US" sz="800" dirty="0"/>
              <a:t>•</a:t>
            </a:r>
            <a:r>
              <a:rPr lang="en-US" sz="800" dirty="0" smtClean="0"/>
              <a:t> INDIA</a:t>
            </a:r>
            <a:r>
              <a:rPr lang="en-US" sz="800" dirty="0"/>
              <a:t> </a:t>
            </a:r>
            <a:r>
              <a:rPr lang="en-US" sz="800" dirty="0" smtClean="0"/>
              <a:t>• SAUDI </a:t>
            </a:r>
            <a:r>
              <a:rPr lang="en-US" sz="800" dirty="0"/>
              <a:t>ARABIA • </a:t>
            </a:r>
            <a:r>
              <a:rPr lang="en-US" sz="800" dirty="0" smtClean="0"/>
              <a:t>TURKEY  • UNITED KINGDOM</a:t>
            </a:r>
          </a:p>
          <a:p>
            <a:endParaRPr lang="en-US" sz="800" dirty="0"/>
          </a:p>
        </p:txBody>
      </p:sp>
      <p:sp>
        <p:nvSpPr>
          <p:cNvPr id="4" name="TextBox 3"/>
          <p:cNvSpPr txBox="1"/>
          <p:nvPr/>
        </p:nvSpPr>
        <p:spPr>
          <a:xfrm>
            <a:off x="1822371" y="520412"/>
            <a:ext cx="5736507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lv-LV" sz="3200" b="1" dirty="0">
              <a:solidFill>
                <a:schemeClr val="accent1">
                  <a:lumMod val="75000"/>
                </a:schemeClr>
              </a:solidFill>
              <a:latin typeface="Arial"/>
              <a:cs typeface="Arial"/>
            </a:endParaRPr>
          </a:p>
        </p:txBody>
      </p:sp>
      <p:pic>
        <p:nvPicPr>
          <p:cNvPr id="8" name="Picture 7" descr="logo CanCham 151002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9787" y="292101"/>
            <a:ext cx="1806213" cy="885044"/>
          </a:xfrm>
          <a:prstGeom prst="rect">
            <a:avLst/>
          </a:prstGeom>
        </p:spPr>
      </p:pic>
      <p:pic>
        <p:nvPicPr>
          <p:cNvPr id="3" name="Picture 2" descr="logo ventureLAB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9400" y="2114550"/>
            <a:ext cx="5080000" cy="12065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426546" y="4305300"/>
            <a:ext cx="393704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>
                <a:solidFill>
                  <a:srgbClr val="17375E"/>
                </a:solidFill>
                <a:latin typeface="Arial"/>
                <a:cs typeface="Arial"/>
              </a:rPr>
              <a:t>Our partners in Canada</a:t>
            </a:r>
            <a:endParaRPr lang="en-US" sz="2800" dirty="0">
              <a:solidFill>
                <a:srgbClr val="17375E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2959027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0291" y="347858"/>
            <a:ext cx="1402080" cy="87376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230174" y="6273224"/>
            <a:ext cx="7050009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 smtClean="0"/>
              <a:t>Technical Partners International Inc</a:t>
            </a:r>
            <a:r>
              <a:rPr lang="en-US" b="1" dirty="0" smtClean="0"/>
              <a:t>. </a:t>
            </a:r>
            <a:r>
              <a:rPr lang="en-US" sz="1200" b="1" dirty="0"/>
              <a:t>/ </a:t>
            </a:r>
            <a:r>
              <a:rPr lang="en-US" sz="1200" b="1" dirty="0" smtClean="0"/>
              <a:t>“TP Riga” </a:t>
            </a:r>
            <a:r>
              <a:rPr lang="en-US" sz="1200" b="1" dirty="0"/>
              <a:t>SIA </a:t>
            </a:r>
            <a:endParaRPr lang="en-US" sz="1200" b="1" dirty="0" smtClean="0"/>
          </a:p>
          <a:p>
            <a:pPr algn="ctr"/>
            <a:r>
              <a:rPr lang="en-US" sz="800" dirty="0" smtClean="0"/>
              <a:t>CANADA </a:t>
            </a:r>
            <a:r>
              <a:rPr lang="en-US" sz="800" dirty="0"/>
              <a:t>• </a:t>
            </a:r>
            <a:r>
              <a:rPr lang="en-US" sz="800" dirty="0" smtClean="0"/>
              <a:t>LATVIA  • CHINA</a:t>
            </a:r>
            <a:r>
              <a:rPr lang="en-US" sz="800" dirty="0"/>
              <a:t> </a:t>
            </a:r>
            <a:r>
              <a:rPr lang="en-US" sz="800" dirty="0" smtClean="0"/>
              <a:t>• DUBAI </a:t>
            </a:r>
            <a:r>
              <a:rPr lang="en-US" sz="800" dirty="0"/>
              <a:t>•</a:t>
            </a:r>
            <a:r>
              <a:rPr lang="en-US" sz="800" dirty="0" smtClean="0"/>
              <a:t> INDIA</a:t>
            </a:r>
            <a:r>
              <a:rPr lang="en-US" sz="800" dirty="0"/>
              <a:t> </a:t>
            </a:r>
            <a:r>
              <a:rPr lang="en-US" sz="800" dirty="0" smtClean="0"/>
              <a:t>• SAUDI </a:t>
            </a:r>
            <a:r>
              <a:rPr lang="en-US" sz="800" dirty="0"/>
              <a:t>ARABIA • </a:t>
            </a:r>
            <a:r>
              <a:rPr lang="en-US" sz="800" dirty="0" smtClean="0"/>
              <a:t>TURKEY  • UNITED KINGDOM</a:t>
            </a:r>
          </a:p>
          <a:p>
            <a:endParaRPr lang="en-US" sz="800" dirty="0"/>
          </a:p>
        </p:txBody>
      </p:sp>
      <p:sp>
        <p:nvSpPr>
          <p:cNvPr id="4" name="TextBox 3"/>
          <p:cNvSpPr txBox="1"/>
          <p:nvPr/>
        </p:nvSpPr>
        <p:spPr>
          <a:xfrm>
            <a:off x="1822371" y="520412"/>
            <a:ext cx="5736507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lv-LV" sz="3200" b="1" dirty="0">
              <a:solidFill>
                <a:schemeClr val="accent1">
                  <a:lumMod val="75000"/>
                </a:schemeClr>
              </a:solidFill>
              <a:latin typeface="Arial"/>
              <a:cs typeface="Arial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20291" y="1750416"/>
            <a:ext cx="8377996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2800" dirty="0" smtClean="0">
                <a:solidFill>
                  <a:srgbClr val="17375E"/>
                </a:solidFill>
                <a:latin typeface="Arial"/>
                <a:cs typeface="Arial"/>
              </a:rPr>
              <a:t>Something to think about</a:t>
            </a:r>
          </a:p>
          <a:p>
            <a:pPr algn="ctr"/>
            <a:endParaRPr lang="en-CA" sz="2800" dirty="0">
              <a:solidFill>
                <a:srgbClr val="17375E"/>
              </a:solidFill>
              <a:latin typeface="Arial"/>
              <a:cs typeface="Arial"/>
            </a:endParaRPr>
          </a:p>
          <a:p>
            <a:pPr algn="ctr"/>
            <a:r>
              <a:rPr lang="en-CA" sz="2800" dirty="0" smtClean="0">
                <a:solidFill>
                  <a:srgbClr val="17375E"/>
                </a:solidFill>
                <a:latin typeface="Arial"/>
                <a:cs typeface="Arial"/>
              </a:rPr>
              <a:t>The first person you present a project to </a:t>
            </a:r>
          </a:p>
          <a:p>
            <a:pPr algn="ctr"/>
            <a:r>
              <a:rPr lang="en-CA" sz="2800" dirty="0" smtClean="0">
                <a:solidFill>
                  <a:srgbClr val="17375E"/>
                </a:solidFill>
                <a:latin typeface="Arial"/>
                <a:cs typeface="Arial"/>
              </a:rPr>
              <a:t>is probably not the decision maker</a:t>
            </a:r>
            <a:endParaRPr lang="en-CA" sz="2800" dirty="0" smtClean="0">
              <a:solidFill>
                <a:srgbClr val="FF0000"/>
              </a:solidFill>
              <a:latin typeface="Arial"/>
              <a:cs typeface="Arial"/>
            </a:endParaRPr>
          </a:p>
          <a:p>
            <a:pPr algn="ctr"/>
            <a:endParaRPr lang="en-CA" sz="2800" dirty="0" smtClean="0">
              <a:solidFill>
                <a:srgbClr val="17375E"/>
              </a:solidFill>
              <a:latin typeface="Arial"/>
              <a:cs typeface="Arial"/>
            </a:endParaRPr>
          </a:p>
          <a:p>
            <a:pPr algn="ctr"/>
            <a:endParaRPr lang="en-CA" sz="2800" dirty="0" smtClean="0">
              <a:solidFill>
                <a:srgbClr val="17375E"/>
              </a:solidFill>
              <a:latin typeface="Arial"/>
              <a:cs typeface="Arial"/>
            </a:endParaRPr>
          </a:p>
        </p:txBody>
      </p:sp>
      <p:pic>
        <p:nvPicPr>
          <p:cNvPr id="8" name="Picture 7" descr="logo CanCham 151002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9787" y="292101"/>
            <a:ext cx="1806213" cy="8850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996094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0291" y="347858"/>
            <a:ext cx="1402080" cy="87376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230174" y="6273224"/>
            <a:ext cx="7050009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 smtClean="0"/>
              <a:t>Technical Partners International Inc</a:t>
            </a:r>
            <a:r>
              <a:rPr lang="en-US" b="1" dirty="0" smtClean="0"/>
              <a:t>. </a:t>
            </a:r>
            <a:r>
              <a:rPr lang="en-US" sz="1200" b="1" dirty="0"/>
              <a:t>/ </a:t>
            </a:r>
            <a:r>
              <a:rPr lang="en-US" sz="1200" b="1" dirty="0" smtClean="0"/>
              <a:t>“TP Riga” </a:t>
            </a:r>
            <a:r>
              <a:rPr lang="en-US" sz="1200" b="1" dirty="0"/>
              <a:t>SIA </a:t>
            </a:r>
            <a:endParaRPr lang="en-US" sz="1200" b="1" dirty="0" smtClean="0"/>
          </a:p>
          <a:p>
            <a:pPr algn="ctr"/>
            <a:r>
              <a:rPr lang="en-US" sz="800" dirty="0" smtClean="0"/>
              <a:t>CANADA </a:t>
            </a:r>
            <a:r>
              <a:rPr lang="en-US" sz="800" dirty="0"/>
              <a:t>• </a:t>
            </a:r>
            <a:r>
              <a:rPr lang="en-US" sz="800" dirty="0" smtClean="0"/>
              <a:t>LATVIA  • CHINA</a:t>
            </a:r>
            <a:r>
              <a:rPr lang="en-US" sz="800" dirty="0"/>
              <a:t> </a:t>
            </a:r>
            <a:r>
              <a:rPr lang="en-US" sz="800" dirty="0" smtClean="0"/>
              <a:t>• DUBAI </a:t>
            </a:r>
            <a:r>
              <a:rPr lang="en-US" sz="800" dirty="0"/>
              <a:t>•</a:t>
            </a:r>
            <a:r>
              <a:rPr lang="en-US" sz="800" dirty="0" smtClean="0"/>
              <a:t> INDIA</a:t>
            </a:r>
            <a:r>
              <a:rPr lang="en-US" sz="800" dirty="0"/>
              <a:t> </a:t>
            </a:r>
            <a:r>
              <a:rPr lang="en-US" sz="800" dirty="0" smtClean="0"/>
              <a:t>• SAUDI </a:t>
            </a:r>
            <a:r>
              <a:rPr lang="en-US" sz="800" dirty="0"/>
              <a:t>ARABIA • </a:t>
            </a:r>
            <a:r>
              <a:rPr lang="en-US" sz="800" dirty="0" smtClean="0"/>
              <a:t>TURKEY  • UNITED KINGDOM</a:t>
            </a:r>
          </a:p>
          <a:p>
            <a:endParaRPr lang="en-US" sz="800" dirty="0"/>
          </a:p>
        </p:txBody>
      </p:sp>
      <p:sp>
        <p:nvSpPr>
          <p:cNvPr id="4" name="TextBox 3"/>
          <p:cNvSpPr txBox="1"/>
          <p:nvPr/>
        </p:nvSpPr>
        <p:spPr>
          <a:xfrm>
            <a:off x="1822371" y="520412"/>
            <a:ext cx="5736507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lv-LV" sz="3200" b="1" dirty="0" smtClean="0">
                <a:solidFill>
                  <a:schemeClr val="accent1">
                    <a:lumMod val="75000"/>
                  </a:schemeClr>
                </a:solidFill>
                <a:latin typeface="Arial"/>
                <a:cs typeface="Arial"/>
              </a:rPr>
              <a:t>The Sell Sheet</a:t>
            </a:r>
            <a:endParaRPr lang="lv-LV" sz="3200" b="1" dirty="0">
              <a:solidFill>
                <a:schemeClr val="accent1">
                  <a:lumMod val="75000"/>
                </a:schemeClr>
              </a:solidFill>
              <a:latin typeface="Arial"/>
              <a:cs typeface="Arial"/>
            </a:endParaRPr>
          </a:p>
        </p:txBody>
      </p:sp>
      <p:pic>
        <p:nvPicPr>
          <p:cNvPr id="8" name="Picture 7" descr="logo CanCham 151002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9787" y="292101"/>
            <a:ext cx="1806213" cy="885044"/>
          </a:xfrm>
          <a:prstGeom prst="rect">
            <a:avLst/>
          </a:prstGeom>
        </p:spPr>
      </p:pic>
      <p:pic>
        <p:nvPicPr>
          <p:cNvPr id="3" name="Picture 2" descr="LA-13 101 IM-01 Info-Mobile Lab 150408-0 copy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6771" y="1221618"/>
            <a:ext cx="3977579" cy="56231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23873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0291" y="347858"/>
            <a:ext cx="1402080" cy="87376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230174" y="6273224"/>
            <a:ext cx="7050009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 smtClean="0"/>
              <a:t>Technical Partners International Inc</a:t>
            </a:r>
            <a:r>
              <a:rPr lang="en-US" b="1" dirty="0" smtClean="0"/>
              <a:t>. </a:t>
            </a:r>
            <a:r>
              <a:rPr lang="en-US" sz="1200" b="1" dirty="0"/>
              <a:t>/ </a:t>
            </a:r>
            <a:r>
              <a:rPr lang="en-US" sz="1200" b="1" dirty="0" smtClean="0"/>
              <a:t>“TP Riga” </a:t>
            </a:r>
            <a:r>
              <a:rPr lang="en-US" sz="1200" b="1" dirty="0"/>
              <a:t>SIA </a:t>
            </a:r>
            <a:endParaRPr lang="en-US" sz="1200" b="1" dirty="0" smtClean="0"/>
          </a:p>
          <a:p>
            <a:pPr algn="ctr"/>
            <a:r>
              <a:rPr lang="en-US" sz="800" dirty="0" smtClean="0"/>
              <a:t>CANADA </a:t>
            </a:r>
            <a:r>
              <a:rPr lang="en-US" sz="800" dirty="0"/>
              <a:t>• </a:t>
            </a:r>
            <a:r>
              <a:rPr lang="en-US" sz="800" dirty="0" smtClean="0"/>
              <a:t>LATVIA  • CHINA</a:t>
            </a:r>
            <a:r>
              <a:rPr lang="en-US" sz="800" dirty="0"/>
              <a:t> </a:t>
            </a:r>
            <a:r>
              <a:rPr lang="en-US" sz="800" dirty="0" smtClean="0"/>
              <a:t>• DUBAI </a:t>
            </a:r>
            <a:r>
              <a:rPr lang="en-US" sz="800" dirty="0"/>
              <a:t>•</a:t>
            </a:r>
            <a:r>
              <a:rPr lang="en-US" sz="800" dirty="0" smtClean="0"/>
              <a:t> INDIA</a:t>
            </a:r>
            <a:r>
              <a:rPr lang="en-US" sz="800" dirty="0"/>
              <a:t> </a:t>
            </a:r>
            <a:r>
              <a:rPr lang="en-US" sz="800" dirty="0" smtClean="0"/>
              <a:t>• SAUDI </a:t>
            </a:r>
            <a:r>
              <a:rPr lang="en-US" sz="800" dirty="0"/>
              <a:t>ARABIA • </a:t>
            </a:r>
            <a:r>
              <a:rPr lang="en-US" sz="800" dirty="0" smtClean="0"/>
              <a:t>TURKEY  • UNITED KINGDOM</a:t>
            </a:r>
          </a:p>
          <a:p>
            <a:endParaRPr lang="en-US" sz="800" dirty="0"/>
          </a:p>
        </p:txBody>
      </p:sp>
      <p:sp>
        <p:nvSpPr>
          <p:cNvPr id="4" name="TextBox 3"/>
          <p:cNvSpPr txBox="1"/>
          <p:nvPr/>
        </p:nvSpPr>
        <p:spPr>
          <a:xfrm>
            <a:off x="1822371" y="520412"/>
            <a:ext cx="573650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lv-LV" sz="2400" b="1" dirty="0" smtClean="0">
                <a:solidFill>
                  <a:schemeClr val="accent1">
                    <a:lumMod val="75000"/>
                  </a:schemeClr>
                </a:solidFill>
                <a:latin typeface="Arial"/>
                <a:cs typeface="Arial"/>
              </a:rPr>
              <a:t>Information Memorandum</a:t>
            </a:r>
            <a:endParaRPr lang="lv-LV" sz="2400" b="1" dirty="0">
              <a:solidFill>
                <a:schemeClr val="accent1">
                  <a:lumMod val="75000"/>
                </a:schemeClr>
              </a:solidFill>
              <a:latin typeface="Arial"/>
              <a:cs typeface="Arial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20291" y="1750416"/>
            <a:ext cx="837799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CA" sz="2800" dirty="0">
              <a:solidFill>
                <a:srgbClr val="17375E"/>
              </a:solidFill>
              <a:latin typeface="Arial"/>
              <a:cs typeface="Arial"/>
            </a:endParaRPr>
          </a:p>
          <a:p>
            <a:pPr algn="ctr"/>
            <a:endParaRPr lang="en-CA" sz="2800" dirty="0" smtClean="0">
              <a:solidFill>
                <a:srgbClr val="17375E"/>
              </a:solidFill>
              <a:latin typeface="Arial"/>
              <a:cs typeface="Arial"/>
            </a:endParaRPr>
          </a:p>
          <a:p>
            <a:pPr algn="ctr"/>
            <a:endParaRPr lang="en-CA" sz="2800" dirty="0" smtClean="0">
              <a:solidFill>
                <a:srgbClr val="17375E"/>
              </a:solidFill>
              <a:latin typeface="Arial"/>
              <a:cs typeface="Arial"/>
            </a:endParaRPr>
          </a:p>
        </p:txBody>
      </p:sp>
      <p:pic>
        <p:nvPicPr>
          <p:cNvPr id="8" name="Picture 7" descr="logo CanCham 151002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9787" y="292101"/>
            <a:ext cx="1806213" cy="885044"/>
          </a:xfrm>
          <a:prstGeom prst="rect">
            <a:avLst/>
          </a:prstGeom>
        </p:spPr>
      </p:pic>
      <p:pic>
        <p:nvPicPr>
          <p:cNvPr id="3" name="Picture 2" descr="LA-13 101 IM-01 Info-Mobile Lab 150408-0 copy 2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9867" y="1043632"/>
            <a:ext cx="4013033" cy="5673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872644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0291" y="347858"/>
            <a:ext cx="1402080" cy="87376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230174" y="6273224"/>
            <a:ext cx="7050009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 smtClean="0"/>
              <a:t>Technical Partners International Inc</a:t>
            </a:r>
            <a:r>
              <a:rPr lang="en-US" b="1" dirty="0" smtClean="0"/>
              <a:t>. </a:t>
            </a:r>
            <a:r>
              <a:rPr lang="en-US" sz="1200" b="1" dirty="0"/>
              <a:t>/ </a:t>
            </a:r>
            <a:r>
              <a:rPr lang="en-US" sz="1200" b="1" dirty="0" smtClean="0"/>
              <a:t>“TP Riga” </a:t>
            </a:r>
            <a:r>
              <a:rPr lang="en-US" sz="1200" b="1" dirty="0"/>
              <a:t>SIA </a:t>
            </a:r>
            <a:endParaRPr lang="en-US" sz="1200" b="1" dirty="0" smtClean="0"/>
          </a:p>
          <a:p>
            <a:pPr algn="ctr"/>
            <a:r>
              <a:rPr lang="en-US" sz="800" dirty="0" smtClean="0"/>
              <a:t>CANADA </a:t>
            </a:r>
            <a:r>
              <a:rPr lang="en-US" sz="800" dirty="0"/>
              <a:t>• </a:t>
            </a:r>
            <a:r>
              <a:rPr lang="en-US" sz="800" dirty="0" smtClean="0"/>
              <a:t>LATVIA  • CHINA</a:t>
            </a:r>
            <a:r>
              <a:rPr lang="en-US" sz="800" dirty="0"/>
              <a:t> </a:t>
            </a:r>
            <a:r>
              <a:rPr lang="en-US" sz="800" dirty="0" smtClean="0"/>
              <a:t>• DUBAI </a:t>
            </a:r>
            <a:r>
              <a:rPr lang="en-US" sz="800" dirty="0"/>
              <a:t>•</a:t>
            </a:r>
            <a:r>
              <a:rPr lang="en-US" sz="800" dirty="0" smtClean="0"/>
              <a:t> INDIA</a:t>
            </a:r>
            <a:r>
              <a:rPr lang="en-US" sz="800" dirty="0"/>
              <a:t> </a:t>
            </a:r>
            <a:r>
              <a:rPr lang="en-US" sz="800" dirty="0" smtClean="0"/>
              <a:t>• SAUDI </a:t>
            </a:r>
            <a:r>
              <a:rPr lang="en-US" sz="800" dirty="0"/>
              <a:t>ARABIA • </a:t>
            </a:r>
            <a:r>
              <a:rPr lang="en-US" sz="800" dirty="0" smtClean="0"/>
              <a:t>TURKEY  • UNITED KINGDOM</a:t>
            </a:r>
          </a:p>
          <a:p>
            <a:endParaRPr lang="en-US" sz="800" dirty="0"/>
          </a:p>
        </p:txBody>
      </p:sp>
      <p:sp>
        <p:nvSpPr>
          <p:cNvPr id="4" name="TextBox 3"/>
          <p:cNvSpPr txBox="1"/>
          <p:nvPr/>
        </p:nvSpPr>
        <p:spPr>
          <a:xfrm>
            <a:off x="1822371" y="520412"/>
            <a:ext cx="5736507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lv-LV" sz="3200" b="1" dirty="0" smtClean="0">
                <a:solidFill>
                  <a:schemeClr val="accent1">
                    <a:lumMod val="75000"/>
                  </a:schemeClr>
                </a:solidFill>
                <a:latin typeface="Arial"/>
                <a:cs typeface="Arial"/>
              </a:rPr>
              <a:t>MOU</a:t>
            </a:r>
            <a:endParaRPr lang="lv-LV" sz="3200" b="1" dirty="0">
              <a:solidFill>
                <a:schemeClr val="accent1">
                  <a:lumMod val="75000"/>
                </a:schemeClr>
              </a:solidFill>
              <a:latin typeface="Arial"/>
              <a:cs typeface="Arial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20291" y="1750416"/>
            <a:ext cx="8377996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CA" sz="2800" dirty="0">
              <a:solidFill>
                <a:srgbClr val="17375E"/>
              </a:solidFill>
              <a:latin typeface="Arial"/>
              <a:cs typeface="Arial"/>
            </a:endParaRPr>
          </a:p>
          <a:p>
            <a:pPr algn="ctr"/>
            <a:endParaRPr lang="en-CA" sz="2800" dirty="0" smtClean="0">
              <a:solidFill>
                <a:srgbClr val="17375E"/>
              </a:solidFill>
              <a:latin typeface="Arial"/>
              <a:cs typeface="Arial"/>
            </a:endParaRPr>
          </a:p>
          <a:p>
            <a:pPr algn="ctr"/>
            <a:r>
              <a:rPr lang="en-CA" sz="2800" dirty="0" smtClean="0">
                <a:solidFill>
                  <a:srgbClr val="17375E"/>
                </a:solidFill>
                <a:latin typeface="Arial"/>
                <a:cs typeface="Arial"/>
              </a:rPr>
              <a:t>If you have to lose</a:t>
            </a:r>
          </a:p>
          <a:p>
            <a:pPr algn="ctr"/>
            <a:endParaRPr lang="en-CA" sz="2800" dirty="0">
              <a:solidFill>
                <a:srgbClr val="17375E"/>
              </a:solidFill>
              <a:latin typeface="Arial"/>
              <a:cs typeface="Arial"/>
            </a:endParaRPr>
          </a:p>
          <a:p>
            <a:pPr algn="ctr"/>
            <a:r>
              <a:rPr lang="en-CA" sz="2800" dirty="0" smtClean="0">
                <a:solidFill>
                  <a:srgbClr val="17375E"/>
                </a:solidFill>
                <a:latin typeface="Arial"/>
                <a:cs typeface="Arial"/>
              </a:rPr>
              <a:t>Lose quickly</a:t>
            </a:r>
          </a:p>
          <a:p>
            <a:pPr algn="ctr"/>
            <a:endParaRPr lang="en-CA" sz="2800" dirty="0" smtClean="0">
              <a:solidFill>
                <a:srgbClr val="17375E"/>
              </a:solidFill>
              <a:latin typeface="Arial"/>
              <a:cs typeface="Arial"/>
            </a:endParaRPr>
          </a:p>
        </p:txBody>
      </p:sp>
      <p:pic>
        <p:nvPicPr>
          <p:cNvPr id="8" name="Picture 7" descr="logo CanCham 151002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9787" y="292101"/>
            <a:ext cx="1806213" cy="8850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70373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13168</TotalTime>
  <Words>503</Words>
  <Application>Microsoft Macintosh PowerPoint</Application>
  <PresentationFormat>On-screen Show (4:3)</PresentationFormat>
  <Paragraphs>101</Paragraphs>
  <Slides>11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Technical Partners International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Ed Kalvins</dc:creator>
  <cp:lastModifiedBy>Ed Kalvins</cp:lastModifiedBy>
  <cp:revision>456</cp:revision>
  <cp:lastPrinted>2012-03-20T18:33:31Z</cp:lastPrinted>
  <dcterms:created xsi:type="dcterms:W3CDTF">2011-10-07T15:10:54Z</dcterms:created>
  <dcterms:modified xsi:type="dcterms:W3CDTF">2016-03-21T21:14:48Z</dcterms:modified>
</cp:coreProperties>
</file>