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8" r:id="rId3"/>
    <p:sldId id="257" r:id="rId4"/>
    <p:sldId id="261" r:id="rId5"/>
    <p:sldId id="263" r:id="rId6"/>
    <p:sldId id="265" r:id="rId7"/>
    <p:sldId id="270" r:id="rId8"/>
    <p:sldId id="271" r:id="rId9"/>
    <p:sldId id="272" r:id="rId10"/>
    <p:sldId id="274" r:id="rId11"/>
    <p:sldId id="273" r:id="rId12"/>
  </p:sldIdLst>
  <p:sldSz cx="9144000" cy="6858000" type="screen4x3"/>
  <p:notesSz cx="6735763" cy="9866313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54596" autoAdjust="0"/>
  </p:normalViewPr>
  <p:slideViewPr>
    <p:cSldViewPr>
      <p:cViewPr varScale="1">
        <p:scale>
          <a:sx n="62" d="100"/>
          <a:sy n="62" d="100"/>
        </p:scale>
        <p:origin x="-327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678088-4AB6-4B86-A1E6-978DD7490B4C}" type="datetimeFigureOut">
              <a:rPr lang="lv-LV" smtClean="0"/>
              <a:t>15.06.2016</a:t>
            </a:fld>
            <a:endParaRPr lang="lv-LV"/>
          </a:p>
        </p:txBody>
      </p:sp>
      <p:sp>
        <p:nvSpPr>
          <p:cNvPr id="4" name="Kājenes vietturis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aida numura vietturis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55454-FF94-456B-889A-9A97E62C3DF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6504819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alvenes vietturi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uma vietturis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CFDD62-3890-4074-9DA5-420E171599A6}" type="datetimeFigureOut">
              <a:rPr lang="lv-LV" smtClean="0"/>
              <a:t>15.06.2016</a:t>
            </a:fld>
            <a:endParaRPr lang="lv-LV"/>
          </a:p>
        </p:txBody>
      </p:sp>
      <p:sp>
        <p:nvSpPr>
          <p:cNvPr id="4" name="Slaida attēla vietturis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39775"/>
            <a:ext cx="493236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Piezīmju vietturis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lv-LV"/>
          </a:p>
        </p:txBody>
      </p:sp>
      <p:sp>
        <p:nvSpPr>
          <p:cNvPr id="6" name="Kājenes vietturis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aida numura vietturis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55A354-96BF-4488-8F3B-44ADB5617C93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30479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hdaily.com/tag/malcolm-reading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://www.archdaily.com/tag/latvian-museum-of-contemporary-art" TargetMode="External"/><Relationship Id="rId4" Type="http://schemas.openxmlformats.org/officeDocument/2006/relationships/hyperlink" Target="http://www.archdaily.com/tag/riga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5A354-96BF-4488-8F3B-44ADB5617C93}" type="slidenum">
              <a:rPr lang="lv-LV" smtClean="0"/>
              <a:t>1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26592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5A354-96BF-4488-8F3B-44ADB5617C93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2712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5A354-96BF-4488-8F3B-44ADB5617C93}" type="slidenum">
              <a:rPr lang="lv-LV" smtClean="0"/>
              <a:t>3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58816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5A354-96BF-4488-8F3B-44ADB5617C93}" type="slidenum">
              <a:rPr lang="lv-LV" smtClean="0"/>
              <a:t>4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829282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lv-LV" dirty="0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2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685669" indent="-263719" defTabSz="9142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054875" indent="-210975" defTabSz="9142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476825" indent="-210975" defTabSz="9142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1898774" indent="-210975" defTabSz="914225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32072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74267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16462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586574" indent="-210975" defTabSz="9142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0EE3889A-0753-46E8-8CFA-4D06EFEF7F12}" type="slidenum">
              <a:rPr lang="lv-LV" smtClean="0"/>
              <a:pPr eaLnBrk="1" hangingPunct="1"/>
              <a:t>5</a:t>
            </a:fld>
            <a:endParaRPr lang="lv-LV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Часть центра города была включена в список</a:t>
            </a:r>
            <a:r>
              <a:rPr lang="lv-LV" dirty="0" smtClean="0"/>
              <a:t> </a:t>
            </a:r>
            <a:r>
              <a:rPr lang="ru-RU" sz="1200" b="0" dirty="0" smtClean="0">
                <a:solidFill>
                  <a:schemeClr val="bg1"/>
                </a:solidFill>
              </a:rPr>
              <a:t>мирового</a:t>
            </a:r>
            <a:r>
              <a:rPr lang="ru-RU" sz="1200" b="1" dirty="0" smtClean="0">
                <a:solidFill>
                  <a:schemeClr val="bg1"/>
                </a:solidFill>
              </a:rPr>
              <a:t> </a:t>
            </a:r>
            <a:r>
              <a:rPr lang="ru-RU" dirty="0" smtClean="0"/>
              <a:t> наследия </a:t>
            </a:r>
            <a:r>
              <a:rPr lang="lv-LV" dirty="0" smtClean="0"/>
              <a:t>UNESCO.</a:t>
            </a:r>
          </a:p>
          <a:p>
            <a:r>
              <a:rPr lang="ru-RU" dirty="0" smtClean="0"/>
              <a:t>Старая Рига и часть центра города внесен в 1997. году. Площадь градостроительного памятника 438 гектар (4,38 </a:t>
            </a:r>
            <a:r>
              <a:rPr lang="ru-RU" dirty="0" err="1" smtClean="0"/>
              <a:t>квкм</a:t>
            </a:r>
            <a:r>
              <a:rPr lang="ru-RU" dirty="0" smtClean="0"/>
              <a:t>).</a:t>
            </a:r>
          </a:p>
          <a:p>
            <a:r>
              <a:rPr lang="ru-RU" dirty="0" smtClean="0"/>
              <a:t>Наиболее </a:t>
            </a:r>
            <a:r>
              <a:rPr lang="ru-RU" dirty="0" err="1" smtClean="0"/>
              <a:t>значимымими</a:t>
            </a:r>
            <a:r>
              <a:rPr lang="ru-RU" dirty="0" smtClean="0"/>
              <a:t> являются:</a:t>
            </a:r>
          </a:p>
          <a:p>
            <a:r>
              <a:rPr lang="ru-RU" dirty="0" smtClean="0"/>
              <a:t>-средневековый город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периметральная</a:t>
            </a:r>
            <a:r>
              <a:rPr lang="ru-RU" dirty="0" smtClean="0"/>
              <a:t> застройка центра и </a:t>
            </a:r>
            <a:r>
              <a:rPr lang="ru-RU" dirty="0" err="1" smtClean="0"/>
              <a:t>бульварнео</a:t>
            </a:r>
            <a:r>
              <a:rPr lang="ru-RU" dirty="0" smtClean="0"/>
              <a:t> кольцо</a:t>
            </a:r>
          </a:p>
          <a:p>
            <a:r>
              <a:rPr lang="ru-RU" dirty="0" smtClean="0"/>
              <a:t>-</a:t>
            </a:r>
            <a:r>
              <a:rPr lang="ru-RU" dirty="0" err="1" smtClean="0"/>
              <a:t>Югендстиль</a:t>
            </a:r>
            <a:endParaRPr lang="ru-RU" dirty="0" smtClean="0"/>
          </a:p>
          <a:p>
            <a:r>
              <a:rPr lang="ru-RU" dirty="0" smtClean="0"/>
              <a:t>-Деревянная архитектура</a:t>
            </a:r>
          </a:p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5A354-96BF-4488-8F3B-44ADB5617C93}" type="slidenum">
              <a:rPr lang="lv-LV" smtClean="0"/>
              <a:t>6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507279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v-LV" sz="1000" dirty="0" err="1" smtClean="0"/>
              <a:t>Both</a:t>
            </a:r>
            <a:r>
              <a:rPr lang="lv-LV" sz="1000" dirty="0" smtClean="0"/>
              <a:t> – </a:t>
            </a:r>
            <a:r>
              <a:rPr lang="lv-LV" sz="1000" dirty="0" err="1" smtClean="0"/>
              <a:t>social</a:t>
            </a:r>
            <a:r>
              <a:rPr lang="lv-LV" sz="1000" dirty="0" smtClean="0"/>
              <a:t> </a:t>
            </a:r>
            <a:r>
              <a:rPr lang="lv-LV" sz="1000" dirty="0" err="1" smtClean="0"/>
              <a:t>and</a:t>
            </a:r>
            <a:r>
              <a:rPr lang="lv-LV" sz="1000" dirty="0" smtClean="0"/>
              <a:t> </a:t>
            </a:r>
            <a:r>
              <a:rPr lang="lv-LV" sz="1000" dirty="0" err="1" smtClean="0"/>
              <a:t>physical</a:t>
            </a:r>
            <a:endParaRPr lang="lv-LV" sz="1000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5A354-96BF-4488-8F3B-44ADB5617C93}" type="slidenum">
              <a:rPr lang="lv-LV" smtClean="0"/>
              <a:t>7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44903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 the competition’s organizer, </a:t>
            </a:r>
            <a:r>
              <a:rPr lang="en-US" dirty="0" smtClean="0">
                <a:hlinkClick r:id="rId3"/>
              </a:rPr>
              <a:t>Malcolm Reading Consultants</a:t>
            </a:r>
            <a:r>
              <a:rPr lang="en-US" dirty="0" smtClean="0"/>
              <a:t>. Located in the capital city of </a:t>
            </a:r>
            <a:r>
              <a:rPr lang="en-US" dirty="0" smtClean="0">
                <a:hlinkClick r:id="rId4"/>
              </a:rPr>
              <a:t>Riga</a:t>
            </a:r>
            <a:r>
              <a:rPr lang="en-US" dirty="0" smtClean="0"/>
              <a:t>, the funding for the €30 million project is a public private partnership with support from </a:t>
            </a:r>
            <a:r>
              <a:rPr lang="en-US" dirty="0" err="1" smtClean="0"/>
              <a:t>from</a:t>
            </a:r>
            <a:r>
              <a:rPr lang="en-US" dirty="0" smtClean="0"/>
              <a:t> the ABLV Charitable Foundation and the Boris and </a:t>
            </a:r>
            <a:r>
              <a:rPr lang="en-US" dirty="0" err="1" smtClean="0"/>
              <a:t>Ināra</a:t>
            </a:r>
            <a:r>
              <a:rPr lang="en-US" dirty="0" smtClean="0"/>
              <a:t> </a:t>
            </a:r>
            <a:r>
              <a:rPr lang="en-US" dirty="0" err="1" smtClean="0"/>
              <a:t>Teterev</a:t>
            </a:r>
            <a:r>
              <a:rPr lang="en-US" dirty="0" smtClean="0"/>
              <a:t> Foundation, which co-founded the </a:t>
            </a:r>
            <a:r>
              <a:rPr lang="en-US" dirty="0" smtClean="0">
                <a:hlinkClick r:id="rId5"/>
              </a:rPr>
              <a:t>Latvian Museum of Contemporary Art</a:t>
            </a:r>
            <a:r>
              <a:rPr lang="en-US" dirty="0" smtClean="0"/>
              <a:t> Foundation</a:t>
            </a:r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5A354-96BF-4488-8F3B-44ADB5617C93}" type="slidenum">
              <a:rPr lang="lv-LV" smtClean="0"/>
              <a:t>8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547509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ida attēla vietturi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iezīmju vietturi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aida numura vietturi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55A354-96BF-4488-8F3B-44ADB5617C93}" type="slidenum">
              <a:rPr lang="lv-LV" smtClean="0"/>
              <a:t>9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9017488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6FB89-A32E-4099-BE96-D0243236D82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886FC8-4FD1-4E1C-A227-447551394D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61823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8184A7-E1E6-4342-8368-9F0D717A19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9AC56-408D-4003-A462-6A6A5F56360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12888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5FC48A-FEF4-4D1D-A53B-8E6134EDCDF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0E6F35-9E23-4277-84C0-87DACB8B640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60864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D3870-74D5-4335-8591-294FE7920CC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0B77F-AC3E-487A-A247-E71352C56E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2602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F9E2D2-B12D-4DAD-A493-86DF1C99D9E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920623-7D54-4061-9322-7919FCFFC1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10352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6C3BD-9CDC-4B35-82F3-63A3C6F9AB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11D242-7A75-43BB-B3D1-449F1CC5B14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79485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8FC7BA-7C45-4834-9CC9-97110FA064F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3BCEFB-141A-4BC8-BC9D-BCAD4C7BF4D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76331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83CBC-4CBE-4FCD-8417-A2DDCAE47A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6D15E9-A22A-4E49-BCA0-5F0C7F1A1AC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96203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A992B6-719E-48AE-9915-FEAE959975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6E56EC-E8E0-4718-A096-FB38FF79C18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310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3C6E4-5696-4DFE-B5F8-C2F41B010C8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37D29-8F2D-4FBD-9D53-3B9CCD17CB6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11941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D9CC61-8039-4621-A874-4A655B49281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7E15F-1CC4-4117-88D1-895B3E48FB2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12287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EC6D8-5B05-448A-AFD5-F440F84C81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6FA97-D4D2-43F3-94A1-0F4A426080B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7372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083DA3-1066-43D6-9D64-93C74105252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4A29313-201A-45C3-8B52-4E1FC53363D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698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ilsetasarhitekts.riga.lv/" TargetMode="External"/><Relationship Id="rId2" Type="http://schemas.openxmlformats.org/officeDocument/2006/relationships/hyperlink" Target="mailto:gvido.princis@riga.l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acebook.com/RigasPilsetasArhitekts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685800" y="1742951"/>
            <a:ext cx="7772400" cy="1470025"/>
          </a:xfrm>
        </p:spPr>
        <p:txBody>
          <a:bodyPr/>
          <a:lstStyle/>
          <a:p>
            <a:r>
              <a:rPr lang="lv-LV" dirty="0" err="1" smtClean="0"/>
              <a:t>Riga</a:t>
            </a:r>
            <a:r>
              <a:rPr lang="lv-LV" dirty="0" smtClean="0"/>
              <a:t> </a:t>
            </a:r>
            <a:r>
              <a:rPr lang="lv-LV" dirty="0" err="1" smtClean="0"/>
              <a:t>and</a:t>
            </a:r>
            <a:r>
              <a:rPr lang="lv-LV" dirty="0" smtClean="0"/>
              <a:t> </a:t>
            </a:r>
            <a:r>
              <a:rPr lang="lv-LV" dirty="0" err="1" smtClean="0"/>
              <a:t>A</a:t>
            </a:r>
            <a:r>
              <a:rPr lang="lv-LV" dirty="0" err="1" smtClean="0"/>
              <a:t>rchitecture</a:t>
            </a:r>
            <a:endParaRPr lang="lv-LV" dirty="0"/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1331640" y="3284984"/>
            <a:ext cx="6400800" cy="2880320"/>
          </a:xfrm>
        </p:spPr>
        <p:txBody>
          <a:bodyPr>
            <a:normAutofit fontScale="92500" lnSpcReduction="10000"/>
          </a:bodyPr>
          <a:lstStyle/>
          <a:p>
            <a:r>
              <a:rPr lang="lv-LV" dirty="0" smtClean="0"/>
              <a:t>Gvido Princis</a:t>
            </a:r>
          </a:p>
          <a:p>
            <a:r>
              <a:rPr lang="lv-LV" dirty="0" err="1" smtClean="0"/>
              <a:t>Riga</a:t>
            </a:r>
            <a:r>
              <a:rPr lang="lv-LV" dirty="0" smtClean="0"/>
              <a:t> </a:t>
            </a:r>
            <a:r>
              <a:rPr lang="lv-LV" dirty="0" err="1" smtClean="0"/>
              <a:t>City</a:t>
            </a:r>
            <a:r>
              <a:rPr lang="lv-LV" dirty="0" smtClean="0"/>
              <a:t> </a:t>
            </a:r>
            <a:r>
              <a:rPr lang="lv-LV" dirty="0" err="1" smtClean="0"/>
              <a:t>Architect</a:t>
            </a:r>
            <a:endParaRPr lang="lv-LV" dirty="0" smtClean="0"/>
          </a:p>
          <a:p>
            <a:endParaRPr lang="lv-LV" dirty="0" smtClean="0"/>
          </a:p>
          <a:p>
            <a:r>
              <a:rPr lang="lv-LV" sz="2100" dirty="0" err="1"/>
              <a:t>CanCham</a:t>
            </a:r>
            <a:r>
              <a:rPr lang="lv-LV" sz="2100" dirty="0"/>
              <a:t> </a:t>
            </a:r>
            <a:r>
              <a:rPr lang="lv-LV" sz="2100" dirty="0" err="1"/>
              <a:t>Business</a:t>
            </a:r>
            <a:r>
              <a:rPr lang="lv-LV" sz="2100" dirty="0"/>
              <a:t> </a:t>
            </a:r>
            <a:r>
              <a:rPr lang="lv-LV" sz="2100" dirty="0" err="1"/>
              <a:t>Development</a:t>
            </a:r>
            <a:r>
              <a:rPr lang="lv-LV" sz="2100" dirty="0"/>
              <a:t> </a:t>
            </a:r>
            <a:r>
              <a:rPr lang="lv-LV" sz="2100" dirty="0" err="1"/>
              <a:t>Forum</a:t>
            </a:r>
            <a:r>
              <a:rPr lang="lv-LV" sz="2100" dirty="0"/>
              <a:t> - </a:t>
            </a:r>
            <a:r>
              <a:rPr lang="lv-LV" sz="2100" dirty="0" err="1"/>
              <a:t>Development</a:t>
            </a:r>
            <a:r>
              <a:rPr lang="lv-LV" sz="2100" dirty="0"/>
              <a:t> </a:t>
            </a:r>
            <a:r>
              <a:rPr lang="lv-LV" sz="2100" dirty="0" err="1"/>
              <a:t>Opportunities</a:t>
            </a:r>
            <a:r>
              <a:rPr lang="lv-LV" sz="2100" dirty="0"/>
              <a:t> </a:t>
            </a:r>
            <a:r>
              <a:rPr lang="lv-LV" sz="2100" dirty="0" err="1"/>
              <a:t>and</a:t>
            </a:r>
            <a:r>
              <a:rPr lang="lv-LV" sz="2100" dirty="0"/>
              <a:t> </a:t>
            </a:r>
            <a:r>
              <a:rPr lang="lv-LV" sz="2100" dirty="0" err="1"/>
              <a:t>Business</a:t>
            </a:r>
            <a:r>
              <a:rPr lang="lv-LV" sz="2100" dirty="0"/>
              <a:t> </a:t>
            </a:r>
            <a:r>
              <a:rPr lang="lv-LV" sz="2100" dirty="0" err="1"/>
              <a:t>Environment</a:t>
            </a:r>
            <a:r>
              <a:rPr lang="lv-LV" sz="2100" dirty="0"/>
              <a:t> </a:t>
            </a:r>
            <a:r>
              <a:rPr lang="lv-LV" sz="2100" dirty="0" err="1"/>
              <a:t>in</a:t>
            </a:r>
            <a:r>
              <a:rPr lang="lv-LV" sz="2100" dirty="0"/>
              <a:t> </a:t>
            </a:r>
            <a:r>
              <a:rPr lang="lv-LV" sz="2100" dirty="0" err="1" smtClean="0"/>
              <a:t>Riga</a:t>
            </a:r>
            <a:endParaRPr lang="lv-LV" sz="2100" dirty="0" smtClean="0"/>
          </a:p>
          <a:p>
            <a:r>
              <a:rPr lang="lv-LV" sz="2100" dirty="0" smtClean="0"/>
              <a:t>15.06.2016.</a:t>
            </a:r>
            <a:r>
              <a:rPr lang="lv-LV" sz="2100" dirty="0"/>
              <a:t> </a:t>
            </a:r>
            <a:r>
              <a:rPr lang="lv-LV" sz="2100" dirty="0" err="1"/>
              <a:t>Riga</a:t>
            </a:r>
            <a:endParaRPr lang="lv-LV" sz="2100" dirty="0" smtClean="0"/>
          </a:p>
          <a:p>
            <a:r>
              <a:rPr lang="lv-LV" sz="2100" dirty="0" smtClean="0"/>
              <a:t>Grand </a:t>
            </a:r>
            <a:r>
              <a:rPr lang="lv-LV" sz="2100" dirty="0"/>
              <a:t>Palace </a:t>
            </a:r>
            <a:r>
              <a:rPr lang="lv-LV" sz="2100" dirty="0" err="1"/>
              <a:t>Hotel</a:t>
            </a:r>
            <a:r>
              <a:rPr lang="lv-LV" sz="2100" dirty="0"/>
              <a:t>, Pils iela </a:t>
            </a:r>
            <a:r>
              <a:rPr lang="lv-LV" sz="2100" dirty="0" smtClean="0"/>
              <a:t>12</a:t>
            </a:r>
            <a:endParaRPr lang="lv-LV" sz="2100" dirty="0"/>
          </a:p>
          <a:p>
            <a:endParaRPr lang="lv-LV" dirty="0" smtClean="0"/>
          </a:p>
        </p:txBody>
      </p:sp>
      <p:pic>
        <p:nvPicPr>
          <p:cNvPr id="4" name="Attēls 3" descr="Apraksts: cid:image001.jpg@01CDA173.B62018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88641"/>
            <a:ext cx="2563955" cy="51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978528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scontent-arn2-1.xx.fbcdn.net/t31.0-8/13403890_1065044293534052_2728872564830651221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40" y="2112794"/>
            <a:ext cx="9151640" cy="4725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dirty="0" smtClean="0"/>
              <a:t>Rail </a:t>
            </a:r>
            <a:r>
              <a:rPr lang="en-US" b="1" i="1" dirty="0" err="1"/>
              <a:t>Baltica</a:t>
            </a:r>
            <a:r>
              <a:rPr lang="en-US" b="1" dirty="0"/>
              <a:t> – fast and environmentally friendly rail connection to Europe</a:t>
            </a:r>
            <a:endParaRPr lang="lv-LV" dirty="0"/>
          </a:p>
        </p:txBody>
      </p:sp>
      <p:sp>
        <p:nvSpPr>
          <p:cNvPr id="5" name="Virsraksts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lv-LV" dirty="0" err="1" smtClean="0"/>
              <a:t>Oportunities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68214409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Rectangle 14"/>
          <p:cNvSpPr>
            <a:spLocks noChangeArrowheads="1"/>
          </p:cNvSpPr>
          <p:nvPr/>
        </p:nvSpPr>
        <p:spPr bwMode="auto">
          <a:xfrm>
            <a:off x="838200" y="1066800"/>
            <a:ext cx="748665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lv-LV" sz="2000" b="1" dirty="0" smtClean="0">
              <a:cs typeface="Arial" charset="0"/>
            </a:endParaRPr>
          </a:p>
          <a:p>
            <a:pPr algn="ctr"/>
            <a:endParaRPr lang="lv-LV" sz="2000" b="1" dirty="0">
              <a:cs typeface="Arial" charset="0"/>
            </a:endParaRPr>
          </a:p>
          <a:p>
            <a:pPr algn="ctr"/>
            <a:r>
              <a:rPr lang="lv-LV" sz="2000" b="1" dirty="0" err="1" smtClean="0">
                <a:cs typeface="Arial" charset="0"/>
              </a:rPr>
              <a:t>Thank</a:t>
            </a:r>
            <a:r>
              <a:rPr lang="lv-LV" sz="2000" b="1" dirty="0" smtClean="0">
                <a:cs typeface="Arial" charset="0"/>
              </a:rPr>
              <a:t> </a:t>
            </a:r>
            <a:r>
              <a:rPr lang="lv-LV" sz="2000" b="1" dirty="0" err="1" smtClean="0">
                <a:cs typeface="Arial" charset="0"/>
              </a:rPr>
              <a:t>you</a:t>
            </a:r>
            <a:r>
              <a:rPr lang="lv-LV" sz="2000" b="1" dirty="0">
                <a:cs typeface="Arial" charset="0"/>
              </a:rPr>
              <a:t>! </a:t>
            </a:r>
            <a:endParaRPr lang="lv-LV" sz="2000" b="1" dirty="0" smtClean="0">
              <a:cs typeface="Arial" charset="0"/>
            </a:endParaRPr>
          </a:p>
          <a:p>
            <a:pPr algn="ctr"/>
            <a:r>
              <a:rPr lang="lv-LV" sz="2000" b="1" dirty="0" err="1" smtClean="0">
                <a:cs typeface="Arial" charset="0"/>
              </a:rPr>
              <a:t>Questions</a:t>
            </a:r>
            <a:r>
              <a:rPr lang="lv-LV" sz="2000" b="1" dirty="0">
                <a:cs typeface="Arial" charset="0"/>
              </a:rPr>
              <a:t>/ </a:t>
            </a:r>
            <a:r>
              <a:rPr lang="lv-LV" sz="2000" b="1" dirty="0" err="1">
                <a:cs typeface="Arial" charset="0"/>
              </a:rPr>
              <a:t>Comments</a:t>
            </a:r>
            <a:endParaRPr lang="lv-LV" sz="2000" b="1" dirty="0">
              <a:cs typeface="Arial" charset="0"/>
            </a:endParaRPr>
          </a:p>
          <a:p>
            <a:endParaRPr lang="lv-LV" sz="2000" dirty="0"/>
          </a:p>
          <a:p>
            <a:endParaRPr lang="lv-LV" sz="2000" dirty="0" smtClean="0"/>
          </a:p>
          <a:p>
            <a:r>
              <a:rPr lang="lv-LV" sz="2000" dirty="0" smtClean="0"/>
              <a:t>Gvido Princis</a:t>
            </a:r>
          </a:p>
          <a:p>
            <a:r>
              <a:rPr lang="lv-LV" sz="2000" dirty="0" err="1" smtClean="0"/>
              <a:t>Riaga</a:t>
            </a:r>
            <a:r>
              <a:rPr lang="lv-LV" sz="2000" dirty="0" smtClean="0"/>
              <a:t> </a:t>
            </a:r>
            <a:r>
              <a:rPr lang="lv-LV" sz="2000" dirty="0" err="1" smtClean="0"/>
              <a:t>City</a:t>
            </a:r>
            <a:r>
              <a:rPr lang="lv-LV" sz="2000" dirty="0" smtClean="0"/>
              <a:t> </a:t>
            </a:r>
            <a:r>
              <a:rPr lang="lv-LV" sz="2000" dirty="0" err="1" smtClean="0"/>
              <a:t>Architect</a:t>
            </a:r>
            <a:endParaRPr lang="lv-LV" sz="2000" dirty="0"/>
          </a:p>
          <a:p>
            <a:r>
              <a:rPr lang="lv-LV" sz="2000" dirty="0" smtClean="0"/>
              <a:t>Dzirnavu </a:t>
            </a:r>
            <a:r>
              <a:rPr lang="lv-LV" sz="2000" dirty="0" err="1" smtClean="0"/>
              <a:t>str</a:t>
            </a:r>
            <a:r>
              <a:rPr lang="lv-LV" sz="2000" dirty="0" smtClean="0"/>
              <a:t>. 60 A-21,</a:t>
            </a:r>
          </a:p>
          <a:p>
            <a:r>
              <a:rPr lang="lv-LV" sz="2000" dirty="0" smtClean="0"/>
              <a:t>Rīga</a:t>
            </a:r>
            <a:r>
              <a:rPr lang="lv-LV" sz="2000" dirty="0"/>
              <a:t>, LV-1050, </a:t>
            </a:r>
            <a:r>
              <a:rPr lang="lv-LV" sz="2000" dirty="0" err="1" smtClean="0"/>
              <a:t>Latvia</a:t>
            </a:r>
            <a:r>
              <a:rPr lang="lv-LV" sz="2000" dirty="0"/>
              <a:t/>
            </a:r>
            <a:br>
              <a:rPr lang="lv-LV" sz="2000" dirty="0"/>
            </a:br>
            <a:r>
              <a:rPr lang="lv-LV" sz="2000" u="sng" dirty="0" err="1" smtClean="0">
                <a:hlinkClick r:id="rId2"/>
              </a:rPr>
              <a:t>gvido.princis@riga.lv</a:t>
            </a:r>
            <a:r>
              <a:rPr lang="lv-LV" sz="2000" dirty="0"/>
              <a:t/>
            </a:r>
            <a:br>
              <a:rPr lang="lv-LV" sz="2000" dirty="0"/>
            </a:br>
            <a:r>
              <a:rPr lang="lv-LV" sz="2000" dirty="0" smtClean="0"/>
              <a:t>+371 </a:t>
            </a:r>
            <a:r>
              <a:rPr lang="lv-LV" sz="2000" dirty="0"/>
              <a:t>67105937</a:t>
            </a:r>
            <a:br>
              <a:rPr lang="lv-LV" sz="2000" dirty="0"/>
            </a:br>
            <a:r>
              <a:rPr lang="lv-LV" sz="2000" dirty="0"/>
              <a:t> </a:t>
            </a:r>
            <a:br>
              <a:rPr lang="lv-LV" sz="2000" dirty="0"/>
            </a:br>
            <a:r>
              <a:rPr lang="lv-LV" sz="2000" dirty="0"/>
              <a:t> </a:t>
            </a:r>
            <a:r>
              <a:rPr lang="lv-LV" sz="2000" dirty="0" err="1" smtClean="0">
                <a:hlinkClick r:id="rId3"/>
              </a:rPr>
              <a:t>pilsetasarhitekts.riga.lv</a:t>
            </a:r>
            <a:endParaRPr lang="lv-LV" sz="2000" dirty="0"/>
          </a:p>
          <a:p>
            <a:r>
              <a:rPr lang="lv-LV" sz="2000" dirty="0"/>
              <a:t> </a:t>
            </a:r>
            <a:r>
              <a:rPr lang="lv-LV" sz="2000" u="sng" dirty="0" err="1" smtClean="0">
                <a:hlinkClick r:id="rId4"/>
              </a:rPr>
              <a:t>facebook.com</a:t>
            </a:r>
            <a:r>
              <a:rPr lang="lv-LV" sz="2000" u="sng" dirty="0" smtClean="0">
                <a:hlinkClick r:id="rId4"/>
              </a:rPr>
              <a:t>/</a:t>
            </a:r>
            <a:r>
              <a:rPr lang="lv-LV" sz="2000" u="sng" dirty="0" err="1" smtClean="0">
                <a:hlinkClick r:id="rId4"/>
              </a:rPr>
              <a:t>RigasPilsetasArhitekts</a:t>
            </a:r>
            <a:endParaRPr lang="lv-LV" sz="2000" b="1" dirty="0" smtClean="0"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lv-LV" sz="2000" b="1" dirty="0" smtClean="0"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lv-LV" sz="2000" b="1" dirty="0"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lv-LV" sz="2000" b="1" dirty="0"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lv-LV" sz="2000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902638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Documents and Settings\Administrator\Desktop\AKTUALI\!-MANAS-temas+lekcijas-petijumi\!-RIGA-RPAB-2013\RIGA-periodi-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9852"/>
            <a:ext cx="9144000" cy="539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6550025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sz="1400" i="1" dirty="0" smtClean="0">
                <a:latin typeface="Calibri" pitchFamily="34" charset="0"/>
              </a:rPr>
              <a:t>© Artis </a:t>
            </a:r>
            <a:r>
              <a:rPr lang="lv-LV" sz="1400" i="1" dirty="0">
                <a:latin typeface="Calibri" pitchFamily="34" charset="0"/>
              </a:rPr>
              <a:t>Zvirgzdiņš</a:t>
            </a:r>
          </a:p>
        </p:txBody>
      </p:sp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v-LV" sz="3600" dirty="0" err="1" smtClean="0"/>
              <a:t>History</a:t>
            </a:r>
            <a:endParaRPr lang="lv-LV" sz="3600" dirty="0"/>
          </a:p>
        </p:txBody>
      </p:sp>
      <p:pic>
        <p:nvPicPr>
          <p:cNvPr id="6" name="Attēls 5" descr="Apraksts: cid:image001.jpg@01CDA173.B62018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88641"/>
            <a:ext cx="2563955" cy="51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378988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Riga-baznica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10072"/>
            <a:ext cx="7596336" cy="4714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sz="3600" dirty="0" err="1" smtClean="0"/>
              <a:t>Multiculturality</a:t>
            </a:r>
            <a:endParaRPr lang="lv-LV" sz="3600" dirty="0"/>
          </a:p>
        </p:txBody>
      </p:sp>
      <p:pic>
        <p:nvPicPr>
          <p:cNvPr id="7" name="Attēls 6" descr="Apraksts: cid:image001.jpg@01CDA173.B62018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88641"/>
            <a:ext cx="2563955" cy="5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6550025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sz="1400" i="1" dirty="0" smtClean="0">
                <a:latin typeface="Calibri" pitchFamily="34" charset="0"/>
              </a:rPr>
              <a:t>© Artis </a:t>
            </a:r>
            <a:r>
              <a:rPr lang="lv-LV" sz="1400" i="1" dirty="0">
                <a:latin typeface="Calibri" pitchFamily="34" charset="0"/>
              </a:rPr>
              <a:t>Zvirgzdiņš</a:t>
            </a:r>
          </a:p>
        </p:txBody>
      </p:sp>
    </p:spTree>
    <p:extLst>
      <p:ext uri="{BB962C8B-B14F-4D97-AF65-F5344CB8AC3E}">
        <p14:creationId xmlns:p14="http://schemas.microsoft.com/office/powerpoint/2010/main" val="40851132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C:\Documents and Settings\Administrator\Desktop\AKTUALI\!-MANAS-temas+lekcijas-petijumi\!-RIGA-RPAB-2013\RIGA-periodi-1800-2013-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28799"/>
            <a:ext cx="6201246" cy="5244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ttēls 4" descr="Apraksts: cid:image001.jpg@01CDA173.B62018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88641"/>
            <a:ext cx="2563955" cy="5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lv-LV" dirty="0" err="1" smtClean="0"/>
              <a:t>Urbanisation</a:t>
            </a:r>
            <a:endParaRPr lang="lv-LV" dirty="0"/>
          </a:p>
        </p:txBody>
      </p:sp>
      <p:sp>
        <p:nvSpPr>
          <p:cNvPr id="4" name="Taisnstūris 3"/>
          <p:cNvSpPr/>
          <p:nvPr/>
        </p:nvSpPr>
        <p:spPr>
          <a:xfrm>
            <a:off x="107504" y="4725144"/>
            <a:ext cx="2304256" cy="288032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  <p:sp>
        <p:nvSpPr>
          <p:cNvPr id="6" name="TextBox 5"/>
          <p:cNvSpPr txBox="1"/>
          <p:nvPr/>
        </p:nvSpPr>
        <p:spPr>
          <a:xfrm>
            <a:off x="683568" y="5157192"/>
            <a:ext cx="12961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Old</a:t>
            </a:r>
            <a:r>
              <a:rPr lang="lv-LV" sz="28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 </a:t>
            </a:r>
            <a:r>
              <a:rPr lang="lv-LV" sz="28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</a:rPr>
              <a:t>Riga</a:t>
            </a:r>
            <a:endParaRPr lang="lv-LV" sz="2800" b="1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0" y="6550025"/>
            <a:ext cx="175260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lv-LV" sz="1400" i="1" dirty="0" smtClean="0">
                <a:latin typeface="Calibri" pitchFamily="34" charset="0"/>
              </a:rPr>
              <a:t>© Artis </a:t>
            </a:r>
            <a:r>
              <a:rPr lang="lv-LV" sz="1400" i="1" dirty="0">
                <a:latin typeface="Calibri" pitchFamily="34" charset="0"/>
              </a:rPr>
              <a:t>Zvirgzdiņš</a:t>
            </a:r>
          </a:p>
        </p:txBody>
      </p:sp>
    </p:spTree>
    <p:extLst>
      <p:ext uri="{BB962C8B-B14F-4D97-AF65-F5344CB8AC3E}">
        <p14:creationId xmlns:p14="http://schemas.microsoft.com/office/powerpoint/2010/main" val="167446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0"/>
    </mc:Choice>
    <mc:Fallback xmlns="">
      <p:transition spd="slow" advTm="2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3" descr="C:\Documents and Settings\Administrator\Desktop\AKTUALI\!-MANAS-temas+lekcijas-petijumi\RIGA-RPAB-2013\Riga-strujtura-Mg-darba-Baku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79631"/>
            <a:ext cx="5076056" cy="58069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27" name="Group 12"/>
          <p:cNvGrpSpPr>
            <a:grpSpLocks/>
          </p:cNvGrpSpPr>
          <p:nvPr/>
        </p:nvGrpSpPr>
        <p:grpSpPr bwMode="auto">
          <a:xfrm>
            <a:off x="6096000" y="764704"/>
            <a:ext cx="3048000" cy="5791200"/>
            <a:chOff x="6096000" y="764704"/>
            <a:chExt cx="3048000" cy="5791200"/>
          </a:xfrm>
        </p:grpSpPr>
        <p:sp>
          <p:nvSpPr>
            <p:cNvPr id="3" name="Title 1"/>
            <p:cNvSpPr txBox="1">
              <a:spLocks/>
            </p:cNvSpPr>
            <p:nvPr/>
          </p:nvSpPr>
          <p:spPr bwMode="auto">
            <a:xfrm>
              <a:off x="6629400" y="764704"/>
              <a:ext cx="2514600" cy="5791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endParaRPr>
            </a:p>
            <a:p>
              <a:pPr>
                <a:defRPr/>
              </a:pPr>
              <a:r>
                <a:rPr lang="en-GB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  <a:t/>
              </a:r>
              <a:br>
                <a:rPr lang="en-GB" sz="1600" b="1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</a:br>
              <a:r>
                <a:rPr lang="en-GB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  <a:t>City Centre</a:t>
              </a:r>
              <a:endPara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endParaRPr>
            </a:p>
            <a:p>
              <a:pPr>
                <a:defRPr/>
              </a:pPr>
              <a:endParaRPr lang="en-GB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endParaRPr>
            </a:p>
            <a:p>
              <a:pPr>
                <a:defRPr/>
              </a:pPr>
              <a:r>
                <a:rPr lang="en-GB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  <a:t>Old </a:t>
              </a:r>
              <a:r>
                <a:rPr lang="lv-LV" sz="1600" dirty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  <a:t>T</a:t>
              </a:r>
              <a:r>
                <a:rPr lang="en-GB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  <a:t>own</a:t>
              </a:r>
              <a:endParaRPr lang="en-GB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endParaRPr>
            </a:p>
            <a:p>
              <a:pPr>
                <a:defRPr/>
              </a:pPr>
              <a:endParaRPr lang="en-GB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endParaRPr>
            </a:p>
            <a:p>
              <a:pPr>
                <a:defRPr/>
              </a:pPr>
              <a:endParaRPr lang="en-GB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endParaRPr>
            </a:p>
            <a:p>
              <a:pPr>
                <a:defRPr/>
              </a:pPr>
              <a:endParaRPr lang="en-GB" sz="1900" b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endParaRPr>
            </a:p>
            <a:p>
              <a:pPr>
                <a:defRPr/>
              </a:pPr>
              <a:r>
                <a:rPr lang="en-GB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  <a:t/>
              </a:r>
              <a:br>
                <a:rPr lang="en-GB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</a:br>
              <a:endPara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endParaRPr>
            </a:p>
            <a:p>
              <a:pPr>
                <a:defRPr/>
              </a:pPr>
              <a:r>
                <a:rPr lang="en-GB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  <a:t>Low rise residential</a:t>
              </a:r>
            </a:p>
            <a:p>
              <a:pPr>
                <a:defRPr/>
              </a:pPr>
              <a:r>
                <a:rPr lang="en-GB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  <a:t/>
              </a:r>
              <a:br>
                <a:rPr lang="en-GB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</a:br>
              <a:r>
                <a:rPr lang="en-GB" sz="1600" i="1" dirty="0" smtClean="0"/>
                <a:t> </a:t>
              </a:r>
              <a:r>
                <a:rPr lang="en-GB" sz="1600" dirty="0" smtClean="0"/>
                <a:t>Micro rayon</a:t>
              </a:r>
            </a:p>
            <a:p>
              <a:pPr>
                <a:defRPr/>
              </a:pPr>
              <a:r>
                <a:rPr lang="en-GB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  <a:t/>
              </a:r>
              <a:br>
                <a:rPr lang="en-GB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</a:br>
              <a:r>
                <a:rPr lang="en-GB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  <a:t/>
              </a:r>
              <a:br>
                <a:rPr lang="en-GB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</a:br>
              <a:endParaRPr lang="en-GB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defRPr/>
              </a:pPr>
              <a:endParaRPr lang="en-GB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pPr>
                <a:defRPr/>
              </a:pPr>
              <a:r>
                <a:rPr lang="en-GB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  <a:t>Industry</a:t>
              </a:r>
            </a:p>
            <a:p>
              <a:pPr>
                <a:defRPr/>
              </a:pPr>
              <a:endParaRPr lang="en-GB" sz="16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endParaRPr>
            </a:p>
            <a:p>
              <a:pPr>
                <a:defRPr/>
              </a:pPr>
              <a:r>
                <a:rPr lang="en-GB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  <a:t>Port</a:t>
              </a:r>
              <a:br>
                <a:rPr lang="en-GB" sz="16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ea typeface="+mj-ea"/>
                  <a:cs typeface="+mj-cs"/>
                </a:rPr>
              </a:br>
              <a:endParaRPr lang="en-GB" sz="1600" dirty="0">
                <a:solidFill>
                  <a:schemeClr val="tx1">
                    <a:lumMod val="85000"/>
                    <a:lumOff val="15000"/>
                  </a:schemeClr>
                </a:solidFill>
                <a:ea typeface="+mj-ea"/>
                <a:cs typeface="+mj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6096000" y="1447800"/>
              <a:ext cx="457200" cy="2079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  <p:sp>
          <p:nvSpPr>
            <p:cNvPr id="7" name="Rectangle 6"/>
            <p:cNvSpPr/>
            <p:nvPr/>
          </p:nvSpPr>
          <p:spPr>
            <a:xfrm>
              <a:off x="6096000" y="3429000"/>
              <a:ext cx="457200" cy="207963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 dirty="0">
                <a:solidFill>
                  <a:srgbClr val="92D050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6096000" y="3983038"/>
              <a:ext cx="457200" cy="206375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  <p:sp>
          <p:nvSpPr>
            <p:cNvPr id="9" name="Rectangle 8"/>
            <p:cNvSpPr/>
            <p:nvPr/>
          </p:nvSpPr>
          <p:spPr>
            <a:xfrm>
              <a:off x="6096000" y="5181600"/>
              <a:ext cx="457200" cy="207963"/>
            </a:xfrm>
            <a:prstGeom prst="rect">
              <a:avLst/>
            </a:prstGeom>
            <a:solidFill>
              <a:srgbClr val="FF5050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6096000" y="5638800"/>
              <a:ext cx="457200" cy="207963"/>
            </a:xfrm>
            <a:prstGeom prst="rect">
              <a:avLst/>
            </a:prstGeom>
            <a:solidFill>
              <a:srgbClr val="9966FF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96000" y="1905000"/>
              <a:ext cx="457200" cy="207963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lv-LV" dirty="0">
                <a:solidFill>
                  <a:schemeClr val="tx1"/>
                </a:solidFill>
              </a:endParaRPr>
            </a:p>
          </p:txBody>
        </p:sp>
      </p:grpSp>
      <p:sp>
        <p:nvSpPr>
          <p:cNvPr id="26628" name="Rectangle 11"/>
          <p:cNvSpPr>
            <a:spLocks noChangeArrowheads="1"/>
          </p:cNvSpPr>
          <p:nvPr/>
        </p:nvSpPr>
        <p:spPr bwMode="auto">
          <a:xfrm>
            <a:off x="6324600" y="6248400"/>
            <a:ext cx="2524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/>
            <a:r>
              <a:rPr lang="lv-LV" sz="1400" i="1"/>
              <a:t>according to </a:t>
            </a:r>
            <a:br>
              <a:rPr lang="lv-LV" sz="1400" i="1"/>
            </a:br>
            <a:r>
              <a:rPr lang="lv-LV" sz="1400" i="1"/>
              <a:t>Sigvards Grava, Irēna Bākule</a:t>
            </a:r>
            <a:endParaRPr lang="lv-LV" sz="1400"/>
          </a:p>
        </p:txBody>
      </p:sp>
      <p:pic>
        <p:nvPicPr>
          <p:cNvPr id="12" name="Attēls 11" descr="Apraksts: cid:image001.jpg@01CDA173.B62018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88641"/>
            <a:ext cx="2563955" cy="51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Rectangle 11"/>
          <p:cNvSpPr>
            <a:spLocks noChangeArrowheads="1"/>
          </p:cNvSpPr>
          <p:nvPr/>
        </p:nvSpPr>
        <p:spPr bwMode="auto">
          <a:xfrm>
            <a:off x="0" y="6550025"/>
            <a:ext cx="1752600" cy="3079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/>
          <a:p>
            <a:r>
              <a:rPr lang="lv-LV" sz="1400" i="1" dirty="0" smtClean="0">
                <a:latin typeface="Calibri" pitchFamily="34" charset="0"/>
              </a:rPr>
              <a:t>© Artis </a:t>
            </a:r>
            <a:r>
              <a:rPr lang="lv-LV" sz="1400" i="1" dirty="0">
                <a:latin typeface="Calibri" pitchFamily="34" charset="0"/>
              </a:rPr>
              <a:t>Zvirgzdiņš</a:t>
            </a:r>
          </a:p>
        </p:txBody>
      </p:sp>
      <p:sp>
        <p:nvSpPr>
          <p:cNvPr id="14" name="Virsraksts 1"/>
          <p:cNvSpPr txBox="1">
            <a:spLocks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lv-LV" dirty="0" err="1" smtClean="0"/>
              <a:t>Urban</a:t>
            </a:r>
            <a:r>
              <a:rPr lang="lv-LV" dirty="0" smtClean="0"/>
              <a:t> </a:t>
            </a:r>
            <a:r>
              <a:rPr lang="lv-LV" dirty="0" err="1" smtClean="0"/>
              <a:t>Structure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945849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426P5041"/>
          <p:cNvPicPr>
            <a:picLocks noChangeAspect="1" noChangeArrowheads="1"/>
          </p:cNvPicPr>
          <p:nvPr/>
        </p:nvPicPr>
        <p:blipFill>
          <a:blip r:embed="rId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00"/>
            <a:ext cx="9144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5" name="Group 5"/>
          <p:cNvGrpSpPr>
            <a:grpSpLocks/>
          </p:cNvGrpSpPr>
          <p:nvPr/>
        </p:nvGrpSpPr>
        <p:grpSpPr bwMode="auto">
          <a:xfrm>
            <a:off x="0" y="1412875"/>
            <a:ext cx="9144000" cy="2952750"/>
            <a:chOff x="0" y="890"/>
            <a:chExt cx="5760" cy="1860"/>
          </a:xfrm>
        </p:grpSpPr>
        <p:sp>
          <p:nvSpPr>
            <p:cNvPr id="18449" name="Line 6"/>
            <p:cNvSpPr>
              <a:spLocks noChangeShapeType="1"/>
            </p:cNvSpPr>
            <p:nvPr/>
          </p:nvSpPr>
          <p:spPr bwMode="auto">
            <a:xfrm>
              <a:off x="0" y="2205"/>
              <a:ext cx="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50" name="Line 7"/>
            <p:cNvSpPr>
              <a:spLocks noChangeShapeType="1"/>
            </p:cNvSpPr>
            <p:nvPr/>
          </p:nvSpPr>
          <p:spPr bwMode="auto">
            <a:xfrm flipV="1">
              <a:off x="0" y="1979"/>
              <a:ext cx="431" cy="22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51" name="Line 8"/>
            <p:cNvSpPr>
              <a:spLocks noChangeShapeType="1"/>
            </p:cNvSpPr>
            <p:nvPr/>
          </p:nvSpPr>
          <p:spPr bwMode="auto">
            <a:xfrm flipH="1" flipV="1">
              <a:off x="295" y="1842"/>
              <a:ext cx="136" cy="13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52" name="Line 9"/>
            <p:cNvSpPr>
              <a:spLocks noChangeShapeType="1"/>
            </p:cNvSpPr>
            <p:nvPr/>
          </p:nvSpPr>
          <p:spPr bwMode="auto">
            <a:xfrm flipV="1">
              <a:off x="295" y="1752"/>
              <a:ext cx="181" cy="9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53" name="Line 10"/>
            <p:cNvSpPr>
              <a:spLocks noChangeShapeType="1"/>
            </p:cNvSpPr>
            <p:nvPr/>
          </p:nvSpPr>
          <p:spPr bwMode="auto">
            <a:xfrm>
              <a:off x="476" y="1752"/>
              <a:ext cx="181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54" name="Line 11"/>
            <p:cNvSpPr>
              <a:spLocks noChangeShapeType="1"/>
            </p:cNvSpPr>
            <p:nvPr/>
          </p:nvSpPr>
          <p:spPr bwMode="auto">
            <a:xfrm flipV="1">
              <a:off x="657" y="1661"/>
              <a:ext cx="681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55" name="Line 12"/>
            <p:cNvSpPr>
              <a:spLocks noChangeShapeType="1"/>
            </p:cNvSpPr>
            <p:nvPr/>
          </p:nvSpPr>
          <p:spPr bwMode="auto">
            <a:xfrm>
              <a:off x="1338" y="1661"/>
              <a:ext cx="45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56" name="Line 13"/>
            <p:cNvSpPr>
              <a:spLocks noChangeShapeType="1"/>
            </p:cNvSpPr>
            <p:nvPr/>
          </p:nvSpPr>
          <p:spPr bwMode="auto">
            <a:xfrm>
              <a:off x="1383" y="1706"/>
              <a:ext cx="817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57" name="Line 14"/>
            <p:cNvSpPr>
              <a:spLocks noChangeShapeType="1"/>
            </p:cNvSpPr>
            <p:nvPr/>
          </p:nvSpPr>
          <p:spPr bwMode="auto">
            <a:xfrm flipV="1">
              <a:off x="2200" y="1389"/>
              <a:ext cx="0" cy="31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58" name="Line 15"/>
            <p:cNvSpPr>
              <a:spLocks noChangeShapeType="1"/>
            </p:cNvSpPr>
            <p:nvPr/>
          </p:nvSpPr>
          <p:spPr bwMode="auto">
            <a:xfrm flipV="1">
              <a:off x="2200" y="1253"/>
              <a:ext cx="0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59" name="Line 16"/>
            <p:cNvSpPr>
              <a:spLocks noChangeShapeType="1"/>
            </p:cNvSpPr>
            <p:nvPr/>
          </p:nvSpPr>
          <p:spPr bwMode="auto">
            <a:xfrm flipV="1">
              <a:off x="2200" y="1071"/>
              <a:ext cx="272" cy="182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60" name="Line 17"/>
            <p:cNvSpPr>
              <a:spLocks noChangeShapeType="1"/>
            </p:cNvSpPr>
            <p:nvPr/>
          </p:nvSpPr>
          <p:spPr bwMode="auto">
            <a:xfrm flipH="1" flipV="1">
              <a:off x="2381" y="935"/>
              <a:ext cx="91" cy="13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61" name="Line 18"/>
            <p:cNvSpPr>
              <a:spLocks noChangeShapeType="1"/>
            </p:cNvSpPr>
            <p:nvPr/>
          </p:nvSpPr>
          <p:spPr bwMode="auto">
            <a:xfrm flipV="1">
              <a:off x="2381" y="890"/>
              <a:ext cx="45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62" name="Line 19"/>
            <p:cNvSpPr>
              <a:spLocks noChangeShapeType="1"/>
            </p:cNvSpPr>
            <p:nvPr/>
          </p:nvSpPr>
          <p:spPr bwMode="auto">
            <a:xfrm>
              <a:off x="2426" y="890"/>
              <a:ext cx="545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63" name="Line 20"/>
            <p:cNvSpPr>
              <a:spLocks noChangeShapeType="1"/>
            </p:cNvSpPr>
            <p:nvPr/>
          </p:nvSpPr>
          <p:spPr bwMode="auto">
            <a:xfrm>
              <a:off x="2971" y="890"/>
              <a:ext cx="725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64" name="Line 21"/>
            <p:cNvSpPr>
              <a:spLocks noChangeShapeType="1"/>
            </p:cNvSpPr>
            <p:nvPr/>
          </p:nvSpPr>
          <p:spPr bwMode="auto">
            <a:xfrm>
              <a:off x="3696" y="935"/>
              <a:ext cx="137" cy="3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65" name="Line 22"/>
            <p:cNvSpPr>
              <a:spLocks noChangeShapeType="1"/>
            </p:cNvSpPr>
            <p:nvPr/>
          </p:nvSpPr>
          <p:spPr bwMode="auto">
            <a:xfrm>
              <a:off x="3833" y="1298"/>
              <a:ext cx="771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66" name="Line 23"/>
            <p:cNvSpPr>
              <a:spLocks noChangeShapeType="1"/>
            </p:cNvSpPr>
            <p:nvPr/>
          </p:nvSpPr>
          <p:spPr bwMode="auto">
            <a:xfrm flipH="1">
              <a:off x="4422" y="1298"/>
              <a:ext cx="182" cy="454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67" name="Line 24"/>
            <p:cNvSpPr>
              <a:spLocks noChangeShapeType="1"/>
            </p:cNvSpPr>
            <p:nvPr/>
          </p:nvSpPr>
          <p:spPr bwMode="auto">
            <a:xfrm>
              <a:off x="4422" y="1752"/>
              <a:ext cx="1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68" name="Line 25"/>
            <p:cNvSpPr>
              <a:spLocks noChangeShapeType="1"/>
            </p:cNvSpPr>
            <p:nvPr/>
          </p:nvSpPr>
          <p:spPr bwMode="auto">
            <a:xfrm flipH="1">
              <a:off x="4286" y="1752"/>
              <a:ext cx="272" cy="408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69" name="Line 26"/>
            <p:cNvSpPr>
              <a:spLocks noChangeShapeType="1"/>
            </p:cNvSpPr>
            <p:nvPr/>
          </p:nvSpPr>
          <p:spPr bwMode="auto">
            <a:xfrm>
              <a:off x="4286" y="2160"/>
              <a:ext cx="590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70" name="Line 27"/>
            <p:cNvSpPr>
              <a:spLocks noChangeShapeType="1"/>
            </p:cNvSpPr>
            <p:nvPr/>
          </p:nvSpPr>
          <p:spPr bwMode="auto">
            <a:xfrm>
              <a:off x="4876" y="2387"/>
              <a:ext cx="136" cy="4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71" name="Line 28"/>
            <p:cNvSpPr>
              <a:spLocks noChangeShapeType="1"/>
            </p:cNvSpPr>
            <p:nvPr/>
          </p:nvSpPr>
          <p:spPr bwMode="auto">
            <a:xfrm>
              <a:off x="5012" y="2432"/>
              <a:ext cx="680" cy="227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72" name="Line 29"/>
            <p:cNvSpPr>
              <a:spLocks noChangeShapeType="1"/>
            </p:cNvSpPr>
            <p:nvPr/>
          </p:nvSpPr>
          <p:spPr bwMode="auto">
            <a:xfrm>
              <a:off x="5692" y="2659"/>
              <a:ext cx="68" cy="91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</p:grpSp>
      <p:grpSp>
        <p:nvGrpSpPr>
          <p:cNvPr id="18436" name="Group 30"/>
          <p:cNvGrpSpPr>
            <a:grpSpLocks/>
          </p:cNvGrpSpPr>
          <p:nvPr/>
        </p:nvGrpSpPr>
        <p:grpSpPr bwMode="auto">
          <a:xfrm>
            <a:off x="0" y="333375"/>
            <a:ext cx="9144000" cy="1223963"/>
            <a:chOff x="0" y="210"/>
            <a:chExt cx="5760" cy="771"/>
          </a:xfrm>
        </p:grpSpPr>
        <p:sp>
          <p:nvSpPr>
            <p:cNvPr id="18444" name="Line 31"/>
            <p:cNvSpPr>
              <a:spLocks noChangeShapeType="1"/>
            </p:cNvSpPr>
            <p:nvPr/>
          </p:nvSpPr>
          <p:spPr bwMode="auto">
            <a:xfrm flipV="1">
              <a:off x="0" y="210"/>
              <a:ext cx="1247" cy="589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45" name="Line 32"/>
            <p:cNvSpPr>
              <a:spLocks noChangeShapeType="1"/>
            </p:cNvSpPr>
            <p:nvPr/>
          </p:nvSpPr>
          <p:spPr bwMode="auto">
            <a:xfrm>
              <a:off x="1247" y="210"/>
              <a:ext cx="1542" cy="45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46" name="Line 33"/>
            <p:cNvSpPr>
              <a:spLocks noChangeShapeType="1"/>
            </p:cNvSpPr>
            <p:nvPr/>
          </p:nvSpPr>
          <p:spPr bwMode="auto">
            <a:xfrm>
              <a:off x="2789" y="255"/>
              <a:ext cx="998" cy="181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47" name="Line 34"/>
            <p:cNvSpPr>
              <a:spLocks noChangeShapeType="1"/>
            </p:cNvSpPr>
            <p:nvPr/>
          </p:nvSpPr>
          <p:spPr bwMode="auto">
            <a:xfrm>
              <a:off x="3787" y="436"/>
              <a:ext cx="1588" cy="363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  <p:sp>
          <p:nvSpPr>
            <p:cNvPr id="18448" name="Line 35"/>
            <p:cNvSpPr>
              <a:spLocks noChangeShapeType="1"/>
            </p:cNvSpPr>
            <p:nvPr/>
          </p:nvSpPr>
          <p:spPr bwMode="auto">
            <a:xfrm>
              <a:off x="5375" y="799"/>
              <a:ext cx="385" cy="182"/>
            </a:xfrm>
            <a:prstGeom prst="line">
              <a:avLst/>
            </a:prstGeom>
            <a:noFill/>
            <a:ln w="57150">
              <a:solidFill>
                <a:srgbClr val="33CC33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lv-LV"/>
            </a:p>
          </p:txBody>
        </p:sp>
      </p:grpSp>
      <p:sp>
        <p:nvSpPr>
          <p:cNvPr id="12324" name="Text Box 36"/>
          <p:cNvSpPr txBox="1">
            <a:spLocks noChangeArrowheads="1"/>
          </p:cNvSpPr>
          <p:nvPr/>
        </p:nvSpPr>
        <p:spPr bwMode="auto">
          <a:xfrm>
            <a:off x="431801" y="1489095"/>
            <a:ext cx="3048000" cy="369332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  <a:effectLst>
            <a:softEdge rad="127000"/>
          </a:effectLst>
          <a:ex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lv-LV" b="1" dirty="0" err="1" smtClean="0">
                <a:solidFill>
                  <a:srgbClr val="6FF42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Byferzone</a:t>
            </a:r>
            <a:endParaRPr lang="lv-LV" b="1" dirty="0">
              <a:solidFill>
                <a:srgbClr val="6FF42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198" name="Text Box 37"/>
          <p:cNvSpPr txBox="1">
            <a:spLocks noChangeArrowheads="1"/>
          </p:cNvSpPr>
          <p:nvPr/>
        </p:nvSpPr>
        <p:spPr bwMode="auto">
          <a:xfrm>
            <a:off x="1373188" y="3537634"/>
            <a:ext cx="3660774" cy="369332"/>
          </a:xfrm>
          <a:prstGeom prst="rect">
            <a:avLst/>
          </a:prstGeom>
          <a:solidFill>
            <a:schemeClr val="bg1">
              <a:alpha val="53000"/>
            </a:schemeClr>
          </a:solidFill>
          <a:ln w="9525">
            <a:noFill/>
            <a:miter lim="800000"/>
            <a:headEnd/>
            <a:tailEnd/>
          </a:ln>
          <a:effectLst>
            <a:outerShdw blurRad="50800" dist="50800" sx="1000" sy="1000" algn="ctr" rotWithShape="0">
              <a:srgbClr val="000000"/>
            </a:outerShdw>
            <a:softEdge rad="127000"/>
          </a:effec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lv-LV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Riga</a:t>
            </a:r>
            <a:r>
              <a:rPr lang="lv-LV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Historical</a:t>
            </a:r>
            <a:r>
              <a:rPr lang="lv-LV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lv-LV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Center</a:t>
            </a:r>
            <a:endParaRPr lang="lv-LV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326" name="Text Box 38"/>
          <p:cNvSpPr txBox="1">
            <a:spLocks noChangeArrowheads="1"/>
          </p:cNvSpPr>
          <p:nvPr/>
        </p:nvSpPr>
        <p:spPr bwMode="auto">
          <a:xfrm>
            <a:off x="0" y="5571817"/>
            <a:ext cx="9144000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chemeClr val="bg1"/>
                </a:solidFill>
              </a:rPr>
              <a:t>Riga Historical Centre </a:t>
            </a:r>
            <a:r>
              <a:rPr lang="en-GB" sz="2800" b="1" dirty="0" smtClean="0">
                <a:solidFill>
                  <a:schemeClr val="bg1"/>
                </a:solidFill>
              </a:rPr>
              <a:t>– </a:t>
            </a:r>
          </a:p>
          <a:p>
            <a:pPr algn="ctr">
              <a:spcBef>
                <a:spcPct val="50000"/>
              </a:spcBef>
              <a:defRPr/>
            </a:pPr>
            <a:r>
              <a:rPr lang="en-GB" sz="2800" b="1" dirty="0" smtClean="0">
                <a:solidFill>
                  <a:schemeClr val="bg1"/>
                </a:solidFill>
              </a:rPr>
              <a:t>UNESCO </a:t>
            </a:r>
            <a:r>
              <a:rPr lang="en-GB" sz="2800" b="1" dirty="0" smtClean="0">
                <a:solidFill>
                  <a:schemeClr val="bg1"/>
                </a:solidFill>
              </a:rPr>
              <a:t>World Heritage </a:t>
            </a:r>
            <a:r>
              <a:rPr lang="en-GB" sz="2800" b="1" dirty="0" smtClean="0">
                <a:solidFill>
                  <a:schemeClr val="bg1"/>
                </a:solidFill>
              </a:rPr>
              <a:t>S</a:t>
            </a:r>
            <a:r>
              <a:rPr lang="en-GB" sz="2800" b="1" dirty="0" smtClean="0">
                <a:solidFill>
                  <a:schemeClr val="bg1"/>
                </a:solidFill>
              </a:rPr>
              <a:t>ite</a:t>
            </a:r>
            <a:endParaRPr lang="en-GB" sz="2800" b="1" dirty="0" smtClean="0">
              <a:solidFill>
                <a:schemeClr val="bg1"/>
              </a:solidFill>
            </a:endParaRPr>
          </a:p>
          <a:p>
            <a:pPr algn="ctr">
              <a:spcBef>
                <a:spcPct val="50000"/>
              </a:spcBef>
              <a:defRPr/>
            </a:pPr>
            <a:endParaRPr lang="en-GB" sz="2800" b="1" dirty="0">
              <a:solidFill>
                <a:schemeClr val="bg1"/>
              </a:solidFill>
            </a:endParaRPr>
          </a:p>
        </p:txBody>
      </p:sp>
      <p:pic>
        <p:nvPicPr>
          <p:cNvPr id="37" name="Attēls 36" descr="Apraksts: cid:image001.jpg@01CDA173.B620180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04664"/>
            <a:ext cx="2563955" cy="51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32183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lv-LV" sz="3600" dirty="0" err="1" smtClean="0"/>
              <a:t>Important</a:t>
            </a:r>
            <a:endParaRPr lang="lv-LV" sz="3600" dirty="0"/>
          </a:p>
        </p:txBody>
      </p:sp>
      <p:sp>
        <p:nvSpPr>
          <p:cNvPr id="4" name="Satura vietturis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 smtClean="0"/>
              <a:t>Best </a:t>
            </a:r>
            <a:r>
              <a:rPr lang="en-GB" sz="2800" dirty="0" smtClean="0"/>
              <a:t>d</a:t>
            </a:r>
            <a:r>
              <a:rPr lang="en-GB" sz="2800" dirty="0" smtClean="0"/>
              <a:t>evelopment projects are based on deep understanding of Riga context</a:t>
            </a:r>
            <a:r>
              <a:rPr lang="en-GB" sz="2800" dirty="0" smtClean="0"/>
              <a:t> (social and physical)</a:t>
            </a:r>
            <a:endParaRPr lang="en-GB" sz="2800" dirty="0" smtClean="0"/>
          </a:p>
          <a:p>
            <a:r>
              <a:rPr lang="en-GB" sz="2800" dirty="0" smtClean="0"/>
              <a:t>Municipality of Riga develops an instruments to secure values and increase quality of development projects</a:t>
            </a:r>
          </a:p>
          <a:p>
            <a:r>
              <a:rPr lang="en-GB" sz="2800" dirty="0" smtClean="0"/>
              <a:t>R&amp;D in close collaboration with industry and</a:t>
            </a:r>
            <a:r>
              <a:rPr lang="en-GB" sz="2800" dirty="0" smtClean="0"/>
              <a:t> universities</a:t>
            </a:r>
            <a:endParaRPr lang="en-GB" sz="2800" dirty="0" smtClean="0"/>
          </a:p>
        </p:txBody>
      </p:sp>
      <p:pic>
        <p:nvPicPr>
          <p:cNvPr id="3" name="Attēls 2" descr="Apraksts: cid:image001.jpg@01CDA173.B6201800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188641"/>
            <a:ext cx="2563955" cy="514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3849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adsttc.com/media/images/5755/9c9b/e58e/ce5e/7400/0343/slideshow/BeFunky_Collage.jpg?14652284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0"/>
            <a:ext cx="6862584" cy="6862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lv-LV" sz="2000" dirty="0" err="1" smtClean="0"/>
              <a:t>The</a:t>
            </a:r>
            <a:r>
              <a:rPr lang="lv-LV" sz="2000" dirty="0" smtClean="0"/>
              <a:t> </a:t>
            </a:r>
            <a:r>
              <a:rPr lang="lv-LV" sz="2000" dirty="0" err="1" smtClean="0"/>
              <a:t>Latvian</a:t>
            </a:r>
            <a:r>
              <a:rPr lang="lv-LV" sz="2000" dirty="0" smtClean="0"/>
              <a:t> </a:t>
            </a:r>
            <a:r>
              <a:rPr lang="lv-LV" sz="2000" dirty="0" err="1" smtClean="0"/>
              <a:t>Museum</a:t>
            </a:r>
            <a:endParaRPr lang="lv-LV" sz="2000" dirty="0"/>
          </a:p>
          <a:p>
            <a:pPr marL="0" indent="0">
              <a:buNone/>
            </a:pPr>
            <a:r>
              <a:rPr lang="lv-LV" sz="2000" dirty="0" err="1" smtClean="0"/>
              <a:t>of</a:t>
            </a:r>
            <a:r>
              <a:rPr lang="lv-LV" sz="2000" dirty="0" smtClean="0"/>
              <a:t> </a:t>
            </a:r>
            <a:r>
              <a:rPr lang="lv-LV" sz="2000" dirty="0" err="1"/>
              <a:t>C</a:t>
            </a:r>
            <a:r>
              <a:rPr lang="lv-LV" sz="2000" dirty="0" err="1" smtClean="0"/>
              <a:t>ontemporary</a:t>
            </a:r>
            <a:r>
              <a:rPr lang="lv-LV" sz="2000" dirty="0" smtClean="0"/>
              <a:t> Art </a:t>
            </a:r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design </a:t>
            </a:r>
            <a:r>
              <a:rPr lang="en-US" sz="2000" dirty="0" smtClean="0"/>
              <a:t>proposals</a:t>
            </a:r>
            <a:endParaRPr lang="lv-LV" sz="2000" dirty="0" smtClean="0"/>
          </a:p>
          <a:p>
            <a:pPr marL="0" indent="0">
              <a:buNone/>
            </a:pPr>
            <a:r>
              <a:rPr lang="en-US" sz="2000" dirty="0" smtClean="0"/>
              <a:t>of </a:t>
            </a:r>
            <a:r>
              <a:rPr lang="en-US" sz="2000" dirty="0"/>
              <a:t>seven </a:t>
            </a:r>
            <a:r>
              <a:rPr lang="en-US" sz="2000" dirty="0" smtClean="0"/>
              <a:t>shortlisted</a:t>
            </a:r>
            <a:endParaRPr lang="lv-LV" sz="2000" dirty="0" smtClean="0"/>
          </a:p>
          <a:p>
            <a:pPr marL="0" indent="0">
              <a:buNone/>
            </a:pPr>
            <a:r>
              <a:rPr lang="lv-LV" sz="2000" dirty="0" err="1" smtClean="0"/>
              <a:t>International</a:t>
            </a:r>
            <a:r>
              <a:rPr lang="lv-LV" sz="2000" dirty="0" smtClean="0"/>
              <a:t> </a:t>
            </a:r>
            <a:r>
              <a:rPr lang="lv-LV" sz="2000" dirty="0" err="1" smtClean="0"/>
              <a:t>arhitect</a:t>
            </a:r>
            <a:endParaRPr lang="lv-LV" sz="2000" dirty="0"/>
          </a:p>
          <a:p>
            <a:pPr marL="0" indent="0">
              <a:buNone/>
            </a:pPr>
            <a:r>
              <a:rPr lang="lv-LV" sz="2000" dirty="0" err="1" smtClean="0"/>
              <a:t>teams</a:t>
            </a:r>
            <a:r>
              <a:rPr lang="lv-LV" sz="2000" dirty="0" smtClean="0"/>
              <a:t> </a:t>
            </a:r>
            <a:r>
              <a:rPr lang="en-US" sz="2000" dirty="0" smtClean="0"/>
              <a:t>have </a:t>
            </a:r>
            <a:r>
              <a:rPr lang="en-US" sz="2000" dirty="0"/>
              <a:t>been </a:t>
            </a:r>
            <a:r>
              <a:rPr lang="en-US" sz="2000" dirty="0" smtClean="0"/>
              <a:t>released</a:t>
            </a:r>
            <a:r>
              <a:rPr lang="lv-LV" sz="2000" dirty="0" smtClean="0"/>
              <a:t>) </a:t>
            </a:r>
            <a:endParaRPr lang="lv-LV" sz="2000" dirty="0"/>
          </a:p>
        </p:txBody>
      </p:sp>
      <p:sp>
        <p:nvSpPr>
          <p:cNvPr id="4" name="Virsraksts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lv-LV" dirty="0" err="1" smtClean="0"/>
              <a:t>Oportunities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354636452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s2.lsm.lv/media/d/b/large_2c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745"/>
          <a:stretch/>
        </p:blipFill>
        <p:spPr bwMode="auto">
          <a:xfrm>
            <a:off x="3034377" y="2060848"/>
            <a:ext cx="6118007" cy="479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atura viettur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cap="all" dirty="0"/>
              <a:t>ACOUSTIC CONCERT HALL </a:t>
            </a:r>
            <a:r>
              <a:rPr lang="lv-LV" sz="2000" cap="all" dirty="0" err="1" smtClean="0"/>
              <a:t>and</a:t>
            </a:r>
            <a:r>
              <a:rPr lang="lv-LV" sz="2000" cap="all" dirty="0" smtClean="0"/>
              <a:t> CONFERENCE CENTER </a:t>
            </a:r>
            <a:r>
              <a:rPr lang="en-US" sz="2000" cap="all" dirty="0" smtClean="0"/>
              <a:t>IN RIGA</a:t>
            </a:r>
            <a:endParaRPr lang="lv-LV" sz="2000" cap="all" dirty="0" smtClean="0"/>
          </a:p>
          <a:p>
            <a:pPr marL="0" indent="0">
              <a:buNone/>
            </a:pPr>
            <a:r>
              <a:rPr lang="lv-LV" sz="2000" dirty="0" err="1" smtClean="0"/>
              <a:t>Discussion</a:t>
            </a:r>
            <a:r>
              <a:rPr lang="lv-LV" sz="2000" dirty="0" smtClean="0"/>
              <a:t> </a:t>
            </a:r>
            <a:r>
              <a:rPr lang="lv-LV" sz="2000" dirty="0" err="1" smtClean="0"/>
              <a:t>yesterday</a:t>
            </a:r>
            <a:r>
              <a:rPr lang="lv-LV" sz="2000" dirty="0" smtClean="0"/>
              <a:t> </a:t>
            </a:r>
            <a:r>
              <a:rPr lang="lv-LV" sz="2000" dirty="0" err="1" smtClean="0"/>
              <a:t>in</a:t>
            </a:r>
            <a:endParaRPr lang="lv-LV" sz="2000" dirty="0"/>
          </a:p>
          <a:p>
            <a:pPr marL="0" indent="0">
              <a:buNone/>
            </a:pPr>
            <a:r>
              <a:rPr lang="en-US" sz="2000" dirty="0" smtClean="0"/>
              <a:t>Riga </a:t>
            </a:r>
            <a:r>
              <a:rPr lang="en-US" sz="2000" dirty="0"/>
              <a:t>city </a:t>
            </a:r>
            <a:r>
              <a:rPr lang="en-US" sz="2000" dirty="0" smtClean="0"/>
              <a:t>architect</a:t>
            </a:r>
            <a:r>
              <a:rPr lang="lv-LV" sz="2000" dirty="0" smtClean="0"/>
              <a:t>’s </a:t>
            </a:r>
            <a:r>
              <a:rPr lang="lv-LV" sz="2000" dirty="0" err="1" smtClean="0"/>
              <a:t>office</a:t>
            </a:r>
            <a:r>
              <a:rPr lang="en-US" sz="2000" dirty="0" smtClean="0"/>
              <a:t> :</a:t>
            </a:r>
            <a:endParaRPr lang="lv-LV" sz="2000" dirty="0" smtClean="0"/>
          </a:p>
          <a:p>
            <a:pPr marL="0" indent="0">
              <a:buNone/>
            </a:pPr>
            <a:r>
              <a:rPr lang="en-US" sz="2000" dirty="0" smtClean="0"/>
              <a:t>"</a:t>
            </a:r>
            <a:r>
              <a:rPr lang="en-US" sz="2000" dirty="0"/>
              <a:t>There are lots of </a:t>
            </a:r>
            <a:r>
              <a:rPr lang="en-US" sz="2000" dirty="0" smtClean="0"/>
              <a:t>different</a:t>
            </a:r>
            <a:endParaRPr lang="lv-LV" sz="2000" dirty="0" smtClean="0"/>
          </a:p>
          <a:p>
            <a:pPr marL="0" indent="0">
              <a:buNone/>
            </a:pPr>
            <a:r>
              <a:rPr lang="en-US" sz="2000" dirty="0" smtClean="0"/>
              <a:t>discussions </a:t>
            </a:r>
            <a:r>
              <a:rPr lang="en-US" sz="2000" dirty="0"/>
              <a:t>necessary </a:t>
            </a:r>
            <a:r>
              <a:rPr lang="en-US" sz="2000" dirty="0" smtClean="0"/>
              <a:t>for</a:t>
            </a:r>
            <a:endParaRPr lang="lv-LV" sz="2000" dirty="0" smtClean="0"/>
          </a:p>
          <a:p>
            <a:pPr marL="0" indent="0">
              <a:buNone/>
            </a:pPr>
            <a:r>
              <a:rPr lang="en-US" sz="2000" dirty="0" smtClean="0"/>
              <a:t>this </a:t>
            </a:r>
            <a:r>
              <a:rPr lang="en-US" sz="2000" dirty="0"/>
              <a:t>project - what sort </a:t>
            </a:r>
            <a:r>
              <a:rPr lang="en-US" sz="2000" dirty="0" smtClean="0"/>
              <a:t>of</a:t>
            </a:r>
            <a:endParaRPr lang="lv-LV" sz="2000" dirty="0" smtClean="0"/>
          </a:p>
          <a:p>
            <a:pPr marL="0" indent="0">
              <a:buNone/>
            </a:pPr>
            <a:r>
              <a:rPr lang="en-US" sz="2000" dirty="0" smtClean="0"/>
              <a:t>hall </a:t>
            </a:r>
            <a:r>
              <a:rPr lang="en-US" sz="2000" dirty="0"/>
              <a:t>should it be, with </a:t>
            </a:r>
            <a:r>
              <a:rPr lang="en-US" sz="2000" dirty="0" smtClean="0"/>
              <a:t>what</a:t>
            </a:r>
            <a:endParaRPr lang="lv-LV" sz="2000" dirty="0" smtClean="0"/>
          </a:p>
          <a:p>
            <a:pPr marL="0" indent="0">
              <a:buNone/>
            </a:pPr>
            <a:r>
              <a:rPr lang="en-US" sz="2000" dirty="0" smtClean="0"/>
              <a:t>sort </a:t>
            </a:r>
            <a:r>
              <a:rPr lang="en-US" sz="2000" dirty="0"/>
              <a:t>of parameters for </a:t>
            </a:r>
            <a:r>
              <a:rPr lang="en-US" sz="2000" dirty="0" smtClean="0"/>
              <a:t>musicians,</a:t>
            </a:r>
            <a:endParaRPr lang="lv-LV" sz="2000" dirty="0" smtClean="0"/>
          </a:p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dirty="0"/>
              <a:t>audience, </a:t>
            </a:r>
            <a:r>
              <a:rPr lang="en-US" sz="2000" dirty="0" smtClean="0"/>
              <a:t>industry,</a:t>
            </a:r>
            <a:endParaRPr lang="lv-LV" sz="2000" dirty="0" smtClean="0"/>
          </a:p>
          <a:p>
            <a:pPr marL="0" indent="0">
              <a:buNone/>
            </a:pPr>
            <a:r>
              <a:rPr lang="en-US" sz="2000" dirty="0" smtClean="0"/>
              <a:t>business</a:t>
            </a:r>
            <a:r>
              <a:rPr lang="en-US" sz="2000" dirty="0"/>
              <a:t>, and should </a:t>
            </a:r>
            <a:r>
              <a:rPr lang="en-US" sz="2000" dirty="0" smtClean="0"/>
              <a:t>it</a:t>
            </a:r>
            <a:endParaRPr lang="lv-LV" sz="2000" dirty="0" smtClean="0"/>
          </a:p>
          <a:p>
            <a:pPr marL="0" indent="0">
              <a:buNone/>
            </a:pPr>
            <a:r>
              <a:rPr lang="en-US" sz="2000" dirty="0" smtClean="0"/>
              <a:t>be </a:t>
            </a:r>
            <a:r>
              <a:rPr lang="en-US" sz="2000" dirty="0"/>
              <a:t>local or international </a:t>
            </a:r>
            <a:r>
              <a:rPr lang="en-US" sz="2000" dirty="0" smtClean="0"/>
              <a:t>in</a:t>
            </a:r>
            <a:endParaRPr lang="lv-LV" sz="2000" dirty="0" smtClean="0"/>
          </a:p>
          <a:p>
            <a:pPr marL="0" indent="0">
              <a:buNone/>
            </a:pPr>
            <a:r>
              <a:rPr lang="en-US" sz="2000" dirty="0" smtClean="0"/>
              <a:t>scale</a:t>
            </a:r>
            <a:r>
              <a:rPr lang="en-US" sz="2000" dirty="0"/>
              <a:t>? These </a:t>
            </a:r>
            <a:r>
              <a:rPr lang="en-US" sz="2000" dirty="0" smtClean="0"/>
              <a:t>questions</a:t>
            </a:r>
            <a:endParaRPr lang="lv-LV" sz="2000" dirty="0" smtClean="0"/>
          </a:p>
          <a:p>
            <a:pPr marL="0" indent="0">
              <a:buNone/>
            </a:pPr>
            <a:r>
              <a:rPr lang="en-US" sz="2000" dirty="0" smtClean="0"/>
              <a:t>are </a:t>
            </a:r>
            <a:r>
              <a:rPr lang="en-US" sz="2000" dirty="0"/>
              <a:t>all relevant to </a:t>
            </a:r>
            <a:r>
              <a:rPr lang="en-US" sz="2000" dirty="0" smtClean="0"/>
              <a:t>the</a:t>
            </a:r>
            <a:endParaRPr lang="lv-LV" sz="2000" dirty="0" smtClean="0"/>
          </a:p>
          <a:p>
            <a:pPr marL="0" indent="0">
              <a:buNone/>
            </a:pPr>
            <a:r>
              <a:rPr lang="en-US" sz="2000" dirty="0" smtClean="0"/>
              <a:t>discussion</a:t>
            </a:r>
            <a:r>
              <a:rPr lang="en-US" sz="2000" dirty="0"/>
              <a:t>." </a:t>
            </a:r>
            <a:endParaRPr lang="lv-LV" sz="2000" dirty="0"/>
          </a:p>
          <a:p>
            <a:pPr marL="0" indent="0">
              <a:buNone/>
            </a:pPr>
            <a:endParaRPr lang="en-US" sz="2000" cap="all" dirty="0"/>
          </a:p>
          <a:p>
            <a:pPr marL="0" indent="0">
              <a:buNone/>
            </a:pPr>
            <a:endParaRPr lang="lv-LV" sz="2000" dirty="0"/>
          </a:p>
        </p:txBody>
      </p:sp>
      <p:sp>
        <p:nvSpPr>
          <p:cNvPr id="6" name="Virsraksts 1"/>
          <p:cNvSpPr txBox="1">
            <a:spLocks/>
          </p:cNvSpPr>
          <p:nvPr/>
        </p:nvSpPr>
        <p:spPr bwMode="auto">
          <a:xfrm>
            <a:off x="609600" y="4270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lv-LV" dirty="0" err="1" smtClean="0"/>
              <a:t>Oportunities</a:t>
            </a: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15647300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leksandr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ēma">
  <a:themeElements>
    <a:clrScheme name="Iestād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estād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estā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875</TotalTime>
  <Words>290</Words>
  <Application>Microsoft Office PowerPoint</Application>
  <PresentationFormat>Slaidrāde ekrānā (4:3)</PresentationFormat>
  <Paragraphs>95</Paragraphs>
  <Slides>11</Slides>
  <Notes>9</Notes>
  <HiddenSlides>0</HiddenSlides>
  <MMClips>0</MMClips>
  <ScaleCrop>false</ScaleCrop>
  <HeadingPairs>
    <vt:vector size="4" baseType="variant">
      <vt:variant>
        <vt:lpstr>Dizains</vt:lpstr>
      </vt:variant>
      <vt:variant>
        <vt:i4>1</vt:i4>
      </vt:variant>
      <vt:variant>
        <vt:lpstr>Slaidu virsraksti</vt:lpstr>
      </vt:variant>
      <vt:variant>
        <vt:i4>11</vt:i4>
      </vt:variant>
    </vt:vector>
  </HeadingPairs>
  <TitlesOfParts>
    <vt:vector size="12" baseType="lpstr">
      <vt:lpstr>Office Theme</vt:lpstr>
      <vt:lpstr>Riga and Architecture</vt:lpstr>
      <vt:lpstr>History</vt:lpstr>
      <vt:lpstr>Multiculturality</vt:lpstr>
      <vt:lpstr>Urbanisation</vt:lpstr>
      <vt:lpstr>PowerPoint prezentācija</vt:lpstr>
      <vt:lpstr>PowerPoint prezentācija</vt:lpstr>
      <vt:lpstr>Important</vt:lpstr>
      <vt:lpstr>PowerPoint prezentācija</vt:lpstr>
      <vt:lpstr>PowerPoint prezentācija</vt:lpstr>
      <vt:lpstr>PowerPoint prezentācija</vt:lpstr>
      <vt:lpstr>PowerPoint prezentācija</vt:lpstr>
    </vt:vector>
  </TitlesOfParts>
  <Company>Rīgas Dome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Город и Архитектура</dc:title>
  <dc:creator>Aleksandrs Feļtins</dc:creator>
  <cp:lastModifiedBy>Gvido Princis</cp:lastModifiedBy>
  <cp:revision>69</cp:revision>
  <cp:lastPrinted>2016-06-15T08:50:48Z</cp:lastPrinted>
  <dcterms:created xsi:type="dcterms:W3CDTF">2014-09-19T06:19:44Z</dcterms:created>
  <dcterms:modified xsi:type="dcterms:W3CDTF">2016-06-15T08:52:08Z</dcterms:modified>
</cp:coreProperties>
</file>