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7" r:id="rId2"/>
    <p:sldId id="283" r:id="rId3"/>
    <p:sldId id="298" r:id="rId4"/>
    <p:sldId id="286" r:id="rId5"/>
    <p:sldId id="282" r:id="rId6"/>
    <p:sldId id="284" r:id="rId7"/>
    <p:sldId id="289" r:id="rId8"/>
    <p:sldId id="300" r:id="rId9"/>
    <p:sldId id="287" r:id="rId10"/>
    <p:sldId id="288" r:id="rId11"/>
    <p:sldId id="301" r:id="rId12"/>
    <p:sldId id="271" r:id="rId13"/>
    <p:sldId id="303" r:id="rId14"/>
    <p:sldId id="305" r:id="rId15"/>
    <p:sldId id="306" r:id="rId16"/>
    <p:sldId id="307" r:id="rId17"/>
    <p:sldId id="290" r:id="rId18"/>
    <p:sldId id="291" r:id="rId19"/>
    <p:sldId id="309" r:id="rId20"/>
    <p:sldId id="308" r:id="rId21"/>
    <p:sldId id="293" r:id="rId22"/>
    <p:sldId id="294" r:id="rId23"/>
    <p:sldId id="295" r:id="rId24"/>
    <p:sldId id="296" r:id="rId25"/>
    <p:sldId id="292" r:id="rId26"/>
    <p:sldId id="285" r:id="rId27"/>
    <p:sldId id="297" r:id="rId28"/>
    <p:sldId id="299" r:id="rId29"/>
    <p:sldId id="302" r:id="rId30"/>
    <p:sldId id="256"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10" autoAdjust="0"/>
  </p:normalViewPr>
  <p:slideViewPr>
    <p:cSldViewPr snapToGrid="0" snapToObjects="1">
      <p:cViewPr varScale="1">
        <p:scale>
          <a:sx n="88" d="100"/>
          <a:sy n="88" d="100"/>
        </p:scale>
        <p:origin x="-142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975794-4536-FD44-9346-BB730D13F82B}" type="datetimeFigureOut">
              <a:rPr lang="en-US" smtClean="0"/>
              <a:t>19/07/16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D508AC-62AA-8542-BC4B-649CAFB489FA}" type="slidenum">
              <a:rPr lang="en-US" smtClean="0"/>
              <a:t>‹#›</a:t>
            </a:fld>
            <a:endParaRPr lang="en-US"/>
          </a:p>
        </p:txBody>
      </p:sp>
    </p:spTree>
    <p:extLst>
      <p:ext uri="{BB962C8B-B14F-4D97-AF65-F5344CB8AC3E}">
        <p14:creationId xmlns:p14="http://schemas.microsoft.com/office/powerpoint/2010/main" val="4097424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10</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11</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12</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13</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14</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15</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16</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17</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18</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19</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20</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21</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22</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23</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24</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25</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26</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27</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28</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29</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3</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30</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4</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5</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6</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7</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8</a:t>
            </a:fld>
            <a:endParaRPr lang="en-US"/>
          </a:p>
        </p:txBody>
      </p:sp>
    </p:spTree>
    <p:extLst>
      <p:ext uri="{BB962C8B-B14F-4D97-AF65-F5344CB8AC3E}">
        <p14:creationId xmlns:p14="http://schemas.microsoft.com/office/powerpoint/2010/main" val="1607943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D508AC-62AA-8542-BC4B-649CAFB489FA}" type="slidenum">
              <a:rPr lang="en-US" smtClean="0"/>
              <a:t>9</a:t>
            </a:fld>
            <a:endParaRPr lang="en-US"/>
          </a:p>
        </p:txBody>
      </p:sp>
    </p:spTree>
    <p:extLst>
      <p:ext uri="{BB962C8B-B14F-4D97-AF65-F5344CB8AC3E}">
        <p14:creationId xmlns:p14="http://schemas.microsoft.com/office/powerpoint/2010/main" val="1607943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lv-LV"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Click to edit Master subtitle style</a:t>
            </a:r>
            <a:endParaRPr lang="en-US"/>
          </a:p>
        </p:txBody>
      </p:sp>
      <p:sp>
        <p:nvSpPr>
          <p:cNvPr id="4" name="Date Placeholder 3"/>
          <p:cNvSpPr>
            <a:spLocks noGrp="1"/>
          </p:cNvSpPr>
          <p:nvPr>
            <p:ph type="dt" sz="half" idx="10"/>
          </p:nvPr>
        </p:nvSpPr>
        <p:spPr/>
        <p:txBody>
          <a:bodyPr/>
          <a:lstStyle/>
          <a:p>
            <a:fld id="{EA9D9BDB-C656-EA48-AEFC-2E194BED2775}" type="datetimeFigureOut">
              <a:rPr lang="en-US" smtClean="0"/>
              <a:t>19/07/16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407723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Date Placeholder 3"/>
          <p:cNvSpPr>
            <a:spLocks noGrp="1"/>
          </p:cNvSpPr>
          <p:nvPr>
            <p:ph type="dt" sz="half" idx="10"/>
          </p:nvPr>
        </p:nvSpPr>
        <p:spPr/>
        <p:txBody>
          <a:bodyPr/>
          <a:lstStyle/>
          <a:p>
            <a:fld id="{EA9D9BDB-C656-EA48-AEFC-2E194BED2775}" type="datetimeFigureOut">
              <a:rPr lang="en-US" smtClean="0"/>
              <a:t>19/07/16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4009672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lv-LV"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Date Placeholder 3"/>
          <p:cNvSpPr>
            <a:spLocks noGrp="1"/>
          </p:cNvSpPr>
          <p:nvPr>
            <p:ph type="dt" sz="half" idx="10"/>
          </p:nvPr>
        </p:nvSpPr>
        <p:spPr/>
        <p:txBody>
          <a:bodyPr/>
          <a:lstStyle/>
          <a:p>
            <a:fld id="{EA9D9BDB-C656-EA48-AEFC-2E194BED2775}" type="datetimeFigureOut">
              <a:rPr lang="en-US" smtClean="0"/>
              <a:t>19/07/16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2974770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idx="1"/>
          </p:nvPr>
        </p:nvSpPr>
        <p:spPr/>
        <p:txBody>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Date Placeholder 3"/>
          <p:cNvSpPr>
            <a:spLocks noGrp="1"/>
          </p:cNvSpPr>
          <p:nvPr>
            <p:ph type="dt" sz="half" idx="10"/>
          </p:nvPr>
        </p:nvSpPr>
        <p:spPr/>
        <p:txBody>
          <a:bodyPr/>
          <a:lstStyle/>
          <a:p>
            <a:fld id="{EA9D9BDB-C656-EA48-AEFC-2E194BED2775}" type="datetimeFigureOut">
              <a:rPr lang="en-US" smtClean="0"/>
              <a:t>19/07/16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982353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lv-LV"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Click to edit Master text styles</a:t>
            </a:r>
          </a:p>
        </p:txBody>
      </p:sp>
      <p:sp>
        <p:nvSpPr>
          <p:cNvPr id="4" name="Date Placeholder 3"/>
          <p:cNvSpPr>
            <a:spLocks noGrp="1"/>
          </p:cNvSpPr>
          <p:nvPr>
            <p:ph type="dt" sz="half" idx="10"/>
          </p:nvPr>
        </p:nvSpPr>
        <p:spPr/>
        <p:txBody>
          <a:bodyPr/>
          <a:lstStyle/>
          <a:p>
            <a:fld id="{EA9D9BDB-C656-EA48-AEFC-2E194BED2775}" type="datetimeFigureOut">
              <a:rPr lang="en-US" smtClean="0"/>
              <a:t>19/07/16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3946064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5" name="Date Placeholder 4"/>
          <p:cNvSpPr>
            <a:spLocks noGrp="1"/>
          </p:cNvSpPr>
          <p:nvPr>
            <p:ph type="dt" sz="half" idx="10"/>
          </p:nvPr>
        </p:nvSpPr>
        <p:spPr/>
        <p:txBody>
          <a:bodyPr/>
          <a:lstStyle/>
          <a:p>
            <a:fld id="{EA9D9BDB-C656-EA48-AEFC-2E194BED2775}" type="datetimeFigureOut">
              <a:rPr lang="en-US" smtClean="0"/>
              <a:t>19/07/16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291297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7" name="Date Placeholder 6"/>
          <p:cNvSpPr>
            <a:spLocks noGrp="1"/>
          </p:cNvSpPr>
          <p:nvPr>
            <p:ph type="dt" sz="half" idx="10"/>
          </p:nvPr>
        </p:nvSpPr>
        <p:spPr/>
        <p:txBody>
          <a:bodyPr/>
          <a:lstStyle/>
          <a:p>
            <a:fld id="{EA9D9BDB-C656-EA48-AEFC-2E194BED2775}" type="datetimeFigureOut">
              <a:rPr lang="en-US" smtClean="0"/>
              <a:t>19/07/16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2337126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Date Placeholder 2"/>
          <p:cNvSpPr>
            <a:spLocks noGrp="1"/>
          </p:cNvSpPr>
          <p:nvPr>
            <p:ph type="dt" sz="half" idx="10"/>
          </p:nvPr>
        </p:nvSpPr>
        <p:spPr/>
        <p:txBody>
          <a:bodyPr/>
          <a:lstStyle/>
          <a:p>
            <a:fld id="{EA9D9BDB-C656-EA48-AEFC-2E194BED2775}" type="datetimeFigureOut">
              <a:rPr lang="en-US" smtClean="0"/>
              <a:t>19/07/16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599157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D9BDB-C656-EA48-AEFC-2E194BED2775}" type="datetimeFigureOut">
              <a:rPr lang="en-US" smtClean="0"/>
              <a:t>19/07/16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425061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lv-LV"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
        <p:nvSpPr>
          <p:cNvPr id="5" name="Date Placeholder 4"/>
          <p:cNvSpPr>
            <a:spLocks noGrp="1"/>
          </p:cNvSpPr>
          <p:nvPr>
            <p:ph type="dt" sz="half" idx="10"/>
          </p:nvPr>
        </p:nvSpPr>
        <p:spPr/>
        <p:txBody>
          <a:bodyPr/>
          <a:lstStyle/>
          <a:p>
            <a:fld id="{EA9D9BDB-C656-EA48-AEFC-2E194BED2775}" type="datetimeFigureOut">
              <a:rPr lang="en-US" smtClean="0"/>
              <a:t>19/07/16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982459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lv-LV"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
        <p:nvSpPr>
          <p:cNvPr id="5" name="Date Placeholder 4"/>
          <p:cNvSpPr>
            <a:spLocks noGrp="1"/>
          </p:cNvSpPr>
          <p:nvPr>
            <p:ph type="dt" sz="half" idx="10"/>
          </p:nvPr>
        </p:nvSpPr>
        <p:spPr/>
        <p:txBody>
          <a:bodyPr/>
          <a:lstStyle/>
          <a:p>
            <a:fld id="{EA9D9BDB-C656-EA48-AEFC-2E194BED2775}" type="datetimeFigureOut">
              <a:rPr lang="en-US" smtClean="0"/>
              <a:t>19/07/16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902F67-7321-064F-9CCC-3702618B89F3}" type="slidenum">
              <a:rPr lang="en-US" smtClean="0"/>
              <a:t>‹#›</a:t>
            </a:fld>
            <a:endParaRPr lang="en-US"/>
          </a:p>
        </p:txBody>
      </p:sp>
    </p:spTree>
    <p:extLst>
      <p:ext uri="{BB962C8B-B14F-4D97-AF65-F5344CB8AC3E}">
        <p14:creationId xmlns:p14="http://schemas.microsoft.com/office/powerpoint/2010/main" val="4882629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D9BDB-C656-EA48-AEFC-2E194BED2775}" type="datetimeFigureOut">
              <a:rPr lang="en-US" smtClean="0"/>
              <a:t>19/07/16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902F67-7321-064F-9CCC-3702618B89F3}" type="slidenum">
              <a:rPr lang="en-US" smtClean="0"/>
              <a:t>‹#›</a:t>
            </a:fld>
            <a:endParaRPr lang="en-US"/>
          </a:p>
        </p:txBody>
      </p:sp>
    </p:spTree>
    <p:extLst>
      <p:ext uri="{BB962C8B-B14F-4D97-AF65-F5344CB8AC3E}">
        <p14:creationId xmlns:p14="http://schemas.microsoft.com/office/powerpoint/2010/main" val="2855750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4.jp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4.jp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1" Type="http://schemas.openxmlformats.org/officeDocument/2006/relationships/image" Target="../media/image11.GIF"/><Relationship Id="rId12" Type="http://schemas.openxmlformats.org/officeDocument/2006/relationships/image" Target="../media/image12.png"/><Relationship Id="rId13" Type="http://schemas.openxmlformats.org/officeDocument/2006/relationships/image" Target="../media/image13.png"/><Relationship Id="rId14" Type="http://schemas.openxmlformats.org/officeDocument/2006/relationships/image" Target="../media/image14.png"/><Relationship Id="rId15" Type="http://schemas.openxmlformats.org/officeDocument/2006/relationships/image" Target="../media/image15.GIF"/><Relationship Id="rId16" Type="http://schemas.openxmlformats.org/officeDocument/2006/relationships/image" Target="../media/image16.GIF"/><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g"/><Relationship Id="rId4" Type="http://schemas.openxmlformats.org/officeDocument/2006/relationships/image" Target="../media/image4.jpg"/><Relationship Id="rId5" Type="http://schemas.openxmlformats.org/officeDocument/2006/relationships/image" Target="../media/image5.GIF"/><Relationship Id="rId6" Type="http://schemas.openxmlformats.org/officeDocument/2006/relationships/image" Target="../media/image6.png"/><Relationship Id="rId7" Type="http://schemas.openxmlformats.org/officeDocument/2006/relationships/image" Target="../media/image7.gif"/><Relationship Id="rId8" Type="http://schemas.openxmlformats.org/officeDocument/2006/relationships/image" Target="../media/image8.GIF"/><Relationship Id="rId9" Type="http://schemas.openxmlformats.org/officeDocument/2006/relationships/image" Target="../media/image9.gif"/><Relationship Id="rId10" Type="http://schemas.openxmlformats.org/officeDocument/2006/relationships/image" Target="../media/image10.gif"/></Relationships>
</file>

<file path=ppt/slides/_rels/slide16.xml.rels><?xml version="1.0" encoding="UTF-8" standalone="yes"?>
<Relationships xmlns="http://schemas.openxmlformats.org/package/2006/relationships"><Relationship Id="rId11" Type="http://schemas.openxmlformats.org/officeDocument/2006/relationships/image" Target="../media/image11.GIF"/><Relationship Id="rId12" Type="http://schemas.openxmlformats.org/officeDocument/2006/relationships/image" Target="../media/image12.png"/><Relationship Id="rId13" Type="http://schemas.openxmlformats.org/officeDocument/2006/relationships/image" Target="../media/image13.png"/><Relationship Id="rId14" Type="http://schemas.openxmlformats.org/officeDocument/2006/relationships/image" Target="../media/image14.png"/><Relationship Id="rId15" Type="http://schemas.openxmlformats.org/officeDocument/2006/relationships/image" Target="../media/image15.GIF"/><Relationship Id="rId16" Type="http://schemas.openxmlformats.org/officeDocument/2006/relationships/image" Target="../media/image16.GIF"/><Relationship Id="rId17" Type="http://schemas.openxmlformats.org/officeDocument/2006/relationships/image" Target="../media/image17.gif"/><Relationship Id="rId18" Type="http://schemas.openxmlformats.org/officeDocument/2006/relationships/image" Target="../media/image18.gif"/><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jpg"/><Relationship Id="rId4" Type="http://schemas.openxmlformats.org/officeDocument/2006/relationships/image" Target="../media/image4.jpg"/><Relationship Id="rId5" Type="http://schemas.openxmlformats.org/officeDocument/2006/relationships/image" Target="../media/image5.GIF"/><Relationship Id="rId6" Type="http://schemas.openxmlformats.org/officeDocument/2006/relationships/image" Target="../media/image6.png"/><Relationship Id="rId7" Type="http://schemas.openxmlformats.org/officeDocument/2006/relationships/image" Target="../media/image7.gif"/><Relationship Id="rId8" Type="http://schemas.openxmlformats.org/officeDocument/2006/relationships/image" Target="../media/image8.GIF"/><Relationship Id="rId9" Type="http://schemas.openxmlformats.org/officeDocument/2006/relationships/image" Target="../media/image9.gif"/><Relationship Id="rId10" Type="http://schemas.openxmlformats.org/officeDocument/2006/relationships/image" Target="../media/image10.gif"/></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19.jpg"/><Relationship Id="rId5" Type="http://schemas.openxmlformats.org/officeDocument/2006/relationships/image" Target="../media/image20.png"/><Relationship Id="rId6" Type="http://schemas.openxmlformats.org/officeDocument/2006/relationships/image" Target="../media/image21.gif"/><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18019"/>
            <a:ext cx="8456711" cy="3915871"/>
          </a:xfrm>
        </p:spPr>
        <p:txBody>
          <a:bodyPr>
            <a:normAutofit/>
          </a:bodyPr>
          <a:lstStyle/>
          <a:p>
            <a:r>
              <a:rPr lang="en-CA" sz="2200" dirty="0" smtClean="0"/>
              <a:t>the </a:t>
            </a:r>
            <a:r>
              <a:rPr lang="en-US" dirty="0"/>
              <a:t/>
            </a:r>
            <a:br>
              <a:rPr lang="en-US" dirty="0"/>
            </a:br>
            <a:r>
              <a:rPr lang="en-CA" sz="3600" dirty="0" smtClean="0"/>
              <a:t>Canadian </a:t>
            </a:r>
            <a:r>
              <a:rPr lang="en-CA" sz="3600" dirty="0"/>
              <a:t>Chamber of Commerce in Latvia</a:t>
            </a:r>
            <a:r>
              <a:rPr lang="en-US" dirty="0"/>
              <a:t/>
            </a:r>
            <a:br>
              <a:rPr lang="en-US" dirty="0"/>
            </a:br>
            <a:r>
              <a:rPr lang="en-US" dirty="0" smtClean="0"/>
              <a:t/>
            </a:r>
            <a:br>
              <a:rPr lang="en-US" dirty="0" smtClean="0"/>
            </a:br>
            <a:r>
              <a:rPr lang="en-US" dirty="0" smtClean="0"/>
              <a:t>(CanCham)</a:t>
            </a:r>
            <a:endParaRPr lang="en-US"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379215007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fontScale="90000"/>
          </a:bodyPr>
          <a:lstStyle/>
          <a:p>
            <a:r>
              <a:rPr lang="lv-LV" sz="4000" b="1" dirty="0" smtClean="0"/>
              <a:t>For Canadians</a:t>
            </a:r>
            <a:r>
              <a:rPr lang="lv-LV" sz="1100" b="1" dirty="0" smtClean="0"/>
              <a:t/>
            </a:r>
            <a:br>
              <a:rPr lang="lv-LV" sz="1100" b="1" dirty="0" smtClean="0"/>
            </a:br>
            <a:r>
              <a:rPr lang="lv-LV" sz="1100" b="1" dirty="0" smtClean="0"/>
              <a:t/>
            </a:r>
            <a:br>
              <a:rPr lang="lv-LV" sz="1100" b="1" dirty="0" smtClean="0"/>
            </a:br>
            <a:r>
              <a:rPr lang="en-CA" sz="2400" dirty="0"/>
              <a:t>exporting products or services to </a:t>
            </a:r>
            <a:r>
              <a:rPr lang="en-CA" sz="2400" dirty="0" smtClean="0"/>
              <a:t>Europe</a:t>
            </a:r>
            <a:r>
              <a:rPr lang="en-US" sz="1100" dirty="0"/>
              <a:t/>
            </a:r>
            <a:br>
              <a:rPr lang="en-US" sz="1100" dirty="0"/>
            </a:br>
            <a:r>
              <a:rPr lang="en-US" sz="1100" dirty="0"/>
              <a:t/>
            </a:r>
            <a:br>
              <a:rPr lang="en-US" sz="1100" dirty="0"/>
            </a:br>
            <a:r>
              <a:rPr lang="en-CA" sz="2400" dirty="0"/>
              <a:t>increasing export sales to Europe</a:t>
            </a:r>
            <a:r>
              <a:rPr lang="en-US" sz="2400" dirty="0"/>
              <a:t> </a:t>
            </a:r>
            <a:r>
              <a:rPr lang="en-CA" sz="2700" dirty="0"/>
              <a:t/>
            </a:r>
            <a:br>
              <a:rPr lang="en-CA" sz="2700" dirty="0"/>
            </a:br>
            <a:r>
              <a:rPr lang="en-CA" sz="1100" dirty="0"/>
              <a:t/>
            </a:r>
            <a:br>
              <a:rPr lang="en-CA" sz="1100" dirty="0"/>
            </a:br>
            <a:r>
              <a:rPr lang="en-CA" sz="2400" dirty="0"/>
              <a:t>finding strategic partners for development projects or investments in </a:t>
            </a:r>
            <a:r>
              <a:rPr lang="lv-LV" sz="2400" dirty="0" smtClean="0"/>
              <a:t>Northern Europe</a:t>
            </a:r>
            <a:r>
              <a:rPr lang="en-CA" sz="2700" dirty="0"/>
              <a:t/>
            </a:r>
            <a:br>
              <a:rPr lang="en-CA" sz="2700" dirty="0"/>
            </a:br>
            <a:r>
              <a:rPr lang="en-CA" sz="1100" dirty="0" smtClean="0"/>
              <a:t/>
            </a:r>
            <a:br>
              <a:rPr lang="en-CA" sz="1100" dirty="0" smtClean="0"/>
            </a:br>
            <a:r>
              <a:rPr lang="en-CA" sz="2400" dirty="0"/>
              <a:t>finding strategic partners who will assist </a:t>
            </a:r>
            <a:r>
              <a:rPr lang="en-CA" sz="2400" dirty="0" smtClean="0"/>
              <a:t>to </a:t>
            </a:r>
            <a:r>
              <a:rPr lang="en-CA" sz="2400" dirty="0"/>
              <a:t>enter the Russian </a:t>
            </a:r>
            <a:r>
              <a:rPr lang="en-CA" sz="2400" dirty="0" smtClean="0"/>
              <a:t>and Central Asian markets</a:t>
            </a:r>
            <a:r>
              <a:rPr lang="en-US" sz="2400" dirty="0" smtClean="0"/>
              <a:t> </a:t>
            </a:r>
            <a:r>
              <a:rPr lang="en-CA" sz="1100" dirty="0" smtClean="0"/>
              <a:t/>
            </a:r>
            <a:br>
              <a:rPr lang="en-CA" sz="1100" dirty="0" smtClean="0"/>
            </a:br>
            <a:r>
              <a:rPr lang="en-US" sz="1100" dirty="0"/>
              <a:t/>
            </a:r>
            <a:br>
              <a:rPr lang="en-US" sz="1100" dirty="0"/>
            </a:br>
            <a:r>
              <a:rPr lang="en-CA" sz="2400" dirty="0"/>
              <a:t>representing </a:t>
            </a:r>
            <a:r>
              <a:rPr lang="en-CA" sz="2400" dirty="0" smtClean="0"/>
              <a:t>Northern European companies </a:t>
            </a:r>
            <a:r>
              <a:rPr lang="en-CA" sz="2400" dirty="0"/>
              <a:t>in </a:t>
            </a:r>
            <a:r>
              <a:rPr lang="en-CA" sz="2400" dirty="0" smtClean="0"/>
              <a:t>Canada</a:t>
            </a:r>
            <a:r>
              <a:rPr lang="en-US" sz="1100" dirty="0" smtClean="0"/>
              <a:t/>
            </a:r>
            <a:br>
              <a:rPr lang="en-US" sz="1100" dirty="0" smtClean="0"/>
            </a:br>
            <a:r>
              <a:rPr lang="en-US" sz="1100" dirty="0" smtClean="0"/>
              <a:t/>
            </a:r>
            <a:br>
              <a:rPr lang="en-US" sz="1100" dirty="0" smtClean="0"/>
            </a:br>
            <a:r>
              <a:rPr lang="en-CA" sz="2400" dirty="0" smtClean="0"/>
              <a:t>providing </a:t>
            </a:r>
            <a:r>
              <a:rPr lang="en-CA" sz="2400" dirty="0"/>
              <a:t>services to </a:t>
            </a:r>
            <a:r>
              <a:rPr lang="en-CA" sz="2400" dirty="0"/>
              <a:t>Northern European </a:t>
            </a:r>
            <a:r>
              <a:rPr lang="en-CA" sz="2400" dirty="0" smtClean="0"/>
              <a:t>companies </a:t>
            </a:r>
            <a:r>
              <a:rPr lang="en-CA" sz="2400" dirty="0"/>
              <a:t>doing business in Canada</a:t>
            </a:r>
            <a:r>
              <a:rPr lang="en-US" sz="2400" dirty="0"/>
              <a:t> </a:t>
            </a:r>
            <a:r>
              <a:rPr lang="lv-LV" sz="2700" b="1" dirty="0" smtClean="0"/>
              <a:t/>
            </a:r>
            <a:br>
              <a:rPr lang="lv-LV" sz="2700" b="1" dirty="0" smtClean="0"/>
            </a:br>
            <a:endParaRPr lang="en-US" sz="27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37630199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a:bodyPr>
          <a:lstStyle/>
          <a:p>
            <a:r>
              <a:rPr lang="lv-LV" sz="4000" b="1" dirty="0" smtClean="0"/>
              <a:t>Our Challenge</a:t>
            </a:r>
            <a:r>
              <a:rPr lang="lv-LV" sz="1100" b="1" dirty="0" smtClean="0"/>
              <a:t/>
            </a:r>
            <a:br>
              <a:rPr lang="lv-LV" sz="1100" b="1" dirty="0" smtClean="0"/>
            </a:br>
            <a:r>
              <a:rPr lang="lv-LV" sz="1100" b="1" dirty="0" smtClean="0"/>
              <a:t/>
            </a:r>
            <a:br>
              <a:rPr lang="lv-LV" sz="1100" b="1" dirty="0" smtClean="0"/>
            </a:br>
            <a:r>
              <a:rPr lang="lv-LV" sz="1100" b="1" dirty="0" smtClean="0"/>
              <a:t/>
            </a:r>
            <a:br>
              <a:rPr lang="lv-LV" sz="1100" b="1" dirty="0" smtClean="0"/>
            </a:br>
            <a:r>
              <a:rPr lang="en-CA" sz="2400" dirty="0" smtClean="0"/>
              <a:t>presenting what we have to offer and what we can do</a:t>
            </a:r>
            <a:r>
              <a:rPr lang="en-US" sz="1100" dirty="0"/>
              <a:t/>
            </a:r>
            <a:br>
              <a:rPr lang="en-US" sz="1100" dirty="0"/>
            </a:br>
            <a:r>
              <a:rPr lang="en-US" sz="1100" dirty="0"/>
              <a:t/>
            </a:r>
            <a:br>
              <a:rPr lang="en-US" sz="1100" dirty="0"/>
            </a:br>
            <a:r>
              <a:rPr lang="lv-LV" sz="2400" dirty="0" smtClean="0"/>
              <a:t>developing contacts</a:t>
            </a:r>
            <a:r>
              <a:rPr lang="en-CA" sz="2700" dirty="0"/>
              <a:t/>
            </a:r>
            <a:br>
              <a:rPr lang="en-CA" sz="2700" dirty="0"/>
            </a:br>
            <a:r>
              <a:rPr lang="en-CA" sz="1100" dirty="0"/>
              <a:t/>
            </a:r>
            <a:br>
              <a:rPr lang="en-CA" sz="1100" dirty="0"/>
            </a:br>
            <a:r>
              <a:rPr lang="lv-LV" sz="2400" dirty="0" smtClean="0"/>
              <a:t>selling, doing business and making money</a:t>
            </a:r>
            <a:endParaRPr lang="en-US" sz="27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265174439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7" name="Pealkiri 1"/>
          <p:cNvSpPr txBox="1">
            <a:spLocks/>
          </p:cNvSpPr>
          <p:nvPr/>
        </p:nvSpPr>
        <p:spPr>
          <a:xfrm>
            <a:off x="610940" y="3155172"/>
            <a:ext cx="7990449" cy="277116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lv-LV" sz="3600" b="1" dirty="0" smtClean="0"/>
              <a:t>The secret to success</a:t>
            </a:r>
          </a:p>
          <a:p>
            <a:r>
              <a:rPr lang="lv-LV" sz="2000" b="1" dirty="0" smtClean="0"/>
              <a:t>is</a:t>
            </a:r>
            <a:endParaRPr lang="lv-LV" sz="2000" b="1" dirty="0"/>
          </a:p>
          <a:p>
            <a:r>
              <a:rPr lang="lv-LV" sz="3600" b="1" dirty="0"/>
              <a:t>t</a:t>
            </a:r>
            <a:r>
              <a:rPr lang="lv-LV" sz="3600" b="1" dirty="0" smtClean="0"/>
              <a:t>alking to each other</a:t>
            </a:r>
          </a:p>
          <a:p>
            <a:endParaRPr lang="lv-LV" sz="3600" b="1" dirty="0"/>
          </a:p>
          <a:p>
            <a:r>
              <a:rPr lang="lv-LV" sz="3600" b="1" dirty="0" smtClean="0"/>
              <a:t>Networking</a:t>
            </a:r>
            <a:endParaRPr lang="et-EE" sz="3600" b="1" dirty="0"/>
          </a:p>
        </p:txBody>
      </p:sp>
    </p:spTree>
    <p:extLst>
      <p:ext uri="{BB962C8B-B14F-4D97-AF65-F5344CB8AC3E}">
        <p14:creationId xmlns:p14="http://schemas.microsoft.com/office/powerpoint/2010/main" val="20350529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1946672"/>
            <a:ext cx="7998317" cy="830997"/>
          </a:xfrm>
          <a:prstGeom prst="rect">
            <a:avLst/>
          </a:prstGeom>
        </p:spPr>
        <p:txBody>
          <a:bodyPr wrap="square">
            <a:spAutoFit/>
          </a:bodyPr>
          <a:lstStyle/>
          <a:p>
            <a:pPr algn="ctr"/>
            <a:r>
              <a:rPr lang="en-CA" sz="4800" b="1" dirty="0" smtClean="0">
                <a:latin typeface="+mj-lt"/>
                <a:ea typeface="+mj-ea"/>
                <a:cs typeface="+mj-cs"/>
              </a:rPr>
              <a:t>Networking</a:t>
            </a:r>
          </a:p>
        </p:txBody>
      </p:sp>
      <p:pic>
        <p:nvPicPr>
          <p:cNvPr id="2" name="Picture 1"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6528" y="3858444"/>
            <a:ext cx="850392" cy="1685544"/>
          </a:xfrm>
          <a:prstGeom prst="rect">
            <a:avLst/>
          </a:prstGeom>
        </p:spPr>
      </p:pic>
      <p:pic>
        <p:nvPicPr>
          <p:cNvPr id="3" name="Picture 2"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7055" y="3858444"/>
            <a:ext cx="850392" cy="1685544"/>
          </a:xfrm>
          <a:prstGeom prst="rect">
            <a:avLst/>
          </a:prstGeom>
        </p:spPr>
      </p:pic>
      <p:cxnSp>
        <p:nvCxnSpPr>
          <p:cNvPr id="7" name="Straight Connector 6"/>
          <p:cNvCxnSpPr/>
          <p:nvPr/>
        </p:nvCxnSpPr>
        <p:spPr>
          <a:xfrm>
            <a:off x="4223404" y="4618737"/>
            <a:ext cx="1098708" cy="0"/>
          </a:xfrm>
          <a:prstGeom prst="line">
            <a:avLst/>
          </a:prstGeom>
          <a:ln w="88900">
            <a:headEnd type="triangle" w="lg"/>
            <a:tailEnd type="triangle" w="lg"/>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13747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1946672"/>
            <a:ext cx="7998317" cy="830997"/>
          </a:xfrm>
          <a:prstGeom prst="rect">
            <a:avLst/>
          </a:prstGeom>
        </p:spPr>
        <p:txBody>
          <a:bodyPr wrap="square">
            <a:spAutoFit/>
          </a:bodyPr>
          <a:lstStyle/>
          <a:p>
            <a:pPr algn="ctr"/>
            <a:r>
              <a:rPr lang="en-CA" sz="4800" b="1" dirty="0" smtClean="0">
                <a:latin typeface="+mj-lt"/>
                <a:ea typeface="+mj-ea"/>
                <a:cs typeface="+mj-cs"/>
              </a:rPr>
              <a:t>Networking</a:t>
            </a:r>
          </a:p>
        </p:txBody>
      </p:sp>
      <p:pic>
        <p:nvPicPr>
          <p:cNvPr id="2" name="Picture 1"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6528" y="3858444"/>
            <a:ext cx="850392" cy="1685544"/>
          </a:xfrm>
          <a:prstGeom prst="rect">
            <a:avLst/>
          </a:prstGeom>
        </p:spPr>
      </p:pic>
      <p:pic>
        <p:nvPicPr>
          <p:cNvPr id="3" name="Picture 2"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7055" y="3858444"/>
            <a:ext cx="850392" cy="1685544"/>
          </a:xfrm>
          <a:prstGeom prst="rect">
            <a:avLst/>
          </a:prstGeom>
        </p:spPr>
      </p:pic>
      <p:cxnSp>
        <p:nvCxnSpPr>
          <p:cNvPr id="7" name="Straight Connector 6"/>
          <p:cNvCxnSpPr/>
          <p:nvPr/>
        </p:nvCxnSpPr>
        <p:spPr>
          <a:xfrm>
            <a:off x="4223404" y="4618737"/>
            <a:ext cx="1098708" cy="0"/>
          </a:xfrm>
          <a:prstGeom prst="line">
            <a:avLst/>
          </a:prstGeom>
          <a:ln w="88900">
            <a:headEnd type="triangle" w="lg"/>
            <a:tailEnd type="triangle" w="lg"/>
          </a:ln>
        </p:spPr>
        <p:style>
          <a:lnRef idx="2">
            <a:schemeClr val="accent1"/>
          </a:lnRef>
          <a:fillRef idx="0">
            <a:schemeClr val="accent1"/>
          </a:fillRef>
          <a:effectRef idx="1">
            <a:schemeClr val="accent1"/>
          </a:effectRef>
          <a:fontRef idx="minor">
            <a:schemeClr val="tx1"/>
          </a:fontRef>
        </p:style>
      </p:cxnSp>
      <p:pic>
        <p:nvPicPr>
          <p:cNvPr id="10" name="Picture 9"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07443" y="3007227"/>
            <a:ext cx="463418" cy="918531"/>
          </a:xfrm>
          <a:prstGeom prst="rect">
            <a:avLst/>
          </a:prstGeom>
        </p:spPr>
      </p:pic>
      <p:pic>
        <p:nvPicPr>
          <p:cNvPr id="11" name="Picture 10"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08595" y="3925758"/>
            <a:ext cx="463418" cy="918531"/>
          </a:xfrm>
          <a:prstGeom prst="rect">
            <a:avLst/>
          </a:prstGeom>
        </p:spPr>
      </p:pic>
      <p:pic>
        <p:nvPicPr>
          <p:cNvPr id="12" name="Picture 11"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45177" y="5295426"/>
            <a:ext cx="463418" cy="918531"/>
          </a:xfrm>
          <a:prstGeom prst="rect">
            <a:avLst/>
          </a:prstGeom>
        </p:spPr>
      </p:pic>
      <p:pic>
        <p:nvPicPr>
          <p:cNvPr id="13" name="Picture 12"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7980" y="5295426"/>
            <a:ext cx="463418" cy="918531"/>
          </a:xfrm>
          <a:prstGeom prst="rect">
            <a:avLst/>
          </a:prstGeom>
        </p:spPr>
      </p:pic>
      <p:pic>
        <p:nvPicPr>
          <p:cNvPr id="14" name="Picture 13"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4562" y="4159471"/>
            <a:ext cx="463418" cy="918531"/>
          </a:xfrm>
          <a:prstGeom prst="rect">
            <a:avLst/>
          </a:prstGeom>
        </p:spPr>
      </p:pic>
      <p:pic>
        <p:nvPicPr>
          <p:cNvPr id="15" name="Picture 14"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7980" y="2894198"/>
            <a:ext cx="463418" cy="918531"/>
          </a:xfrm>
          <a:prstGeom prst="rect">
            <a:avLst/>
          </a:prstGeom>
        </p:spPr>
      </p:pic>
      <p:cxnSp>
        <p:nvCxnSpPr>
          <p:cNvPr id="16" name="Straight Connector 15"/>
          <p:cNvCxnSpPr/>
          <p:nvPr/>
        </p:nvCxnSpPr>
        <p:spPr>
          <a:xfrm flipH="1" flipV="1">
            <a:off x="2261398" y="3233116"/>
            <a:ext cx="1086652" cy="1088702"/>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797980" y="4321818"/>
            <a:ext cx="1550070" cy="137145"/>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261398" y="4321818"/>
            <a:ext cx="1086652" cy="1222170"/>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V="1">
            <a:off x="6337447" y="3347831"/>
            <a:ext cx="769996" cy="973987"/>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337447" y="4321818"/>
            <a:ext cx="1271148" cy="1"/>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337447" y="4321818"/>
            <a:ext cx="807730" cy="1222170"/>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4897356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1946672"/>
            <a:ext cx="7998317" cy="830997"/>
          </a:xfrm>
          <a:prstGeom prst="rect">
            <a:avLst/>
          </a:prstGeom>
        </p:spPr>
        <p:txBody>
          <a:bodyPr wrap="square">
            <a:spAutoFit/>
          </a:bodyPr>
          <a:lstStyle/>
          <a:p>
            <a:pPr algn="ctr"/>
            <a:r>
              <a:rPr lang="en-CA" sz="4800" b="1" dirty="0" smtClean="0">
                <a:latin typeface="+mj-lt"/>
                <a:ea typeface="+mj-ea"/>
                <a:cs typeface="+mj-cs"/>
              </a:rPr>
              <a:t>Networking</a:t>
            </a:r>
          </a:p>
        </p:txBody>
      </p:sp>
      <p:pic>
        <p:nvPicPr>
          <p:cNvPr id="2" name="Picture 1"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6528" y="3858444"/>
            <a:ext cx="850392" cy="1685544"/>
          </a:xfrm>
          <a:prstGeom prst="rect">
            <a:avLst/>
          </a:prstGeom>
        </p:spPr>
      </p:pic>
      <p:pic>
        <p:nvPicPr>
          <p:cNvPr id="3" name="Picture 2"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7055" y="3858444"/>
            <a:ext cx="850392" cy="1685544"/>
          </a:xfrm>
          <a:prstGeom prst="rect">
            <a:avLst/>
          </a:prstGeom>
        </p:spPr>
      </p:pic>
      <p:cxnSp>
        <p:nvCxnSpPr>
          <p:cNvPr id="7" name="Straight Connector 6"/>
          <p:cNvCxnSpPr/>
          <p:nvPr/>
        </p:nvCxnSpPr>
        <p:spPr>
          <a:xfrm>
            <a:off x="4223404" y="4618737"/>
            <a:ext cx="1098708" cy="0"/>
          </a:xfrm>
          <a:prstGeom prst="line">
            <a:avLst/>
          </a:prstGeom>
          <a:ln w="88900">
            <a:headEnd type="triangle" w="lg"/>
            <a:tailEnd type="triangle" w="lg"/>
          </a:ln>
        </p:spPr>
        <p:style>
          <a:lnRef idx="2">
            <a:schemeClr val="accent1"/>
          </a:lnRef>
          <a:fillRef idx="0">
            <a:schemeClr val="accent1"/>
          </a:fillRef>
          <a:effectRef idx="1">
            <a:schemeClr val="accent1"/>
          </a:effectRef>
          <a:fontRef idx="minor">
            <a:schemeClr val="tx1"/>
          </a:fontRef>
        </p:style>
      </p:cxnSp>
      <p:pic>
        <p:nvPicPr>
          <p:cNvPr id="10" name="Picture 9"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07443" y="3007227"/>
            <a:ext cx="463418" cy="918531"/>
          </a:xfrm>
          <a:prstGeom prst="rect">
            <a:avLst/>
          </a:prstGeom>
        </p:spPr>
      </p:pic>
      <p:pic>
        <p:nvPicPr>
          <p:cNvPr id="11" name="Picture 10"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08595" y="3925758"/>
            <a:ext cx="463418" cy="918531"/>
          </a:xfrm>
          <a:prstGeom prst="rect">
            <a:avLst/>
          </a:prstGeom>
        </p:spPr>
      </p:pic>
      <p:pic>
        <p:nvPicPr>
          <p:cNvPr id="12" name="Picture 11"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45177" y="5295426"/>
            <a:ext cx="463418" cy="918531"/>
          </a:xfrm>
          <a:prstGeom prst="rect">
            <a:avLst/>
          </a:prstGeom>
        </p:spPr>
      </p:pic>
      <p:pic>
        <p:nvPicPr>
          <p:cNvPr id="13" name="Picture 12"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7980" y="5295426"/>
            <a:ext cx="463418" cy="918531"/>
          </a:xfrm>
          <a:prstGeom prst="rect">
            <a:avLst/>
          </a:prstGeom>
        </p:spPr>
      </p:pic>
      <p:pic>
        <p:nvPicPr>
          <p:cNvPr id="14" name="Picture 13"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4562" y="4159471"/>
            <a:ext cx="463418" cy="918531"/>
          </a:xfrm>
          <a:prstGeom prst="rect">
            <a:avLst/>
          </a:prstGeom>
        </p:spPr>
      </p:pic>
      <p:pic>
        <p:nvPicPr>
          <p:cNvPr id="15" name="Picture 14"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7980" y="2894198"/>
            <a:ext cx="463418" cy="918531"/>
          </a:xfrm>
          <a:prstGeom prst="rect">
            <a:avLst/>
          </a:prstGeom>
        </p:spPr>
      </p:pic>
      <p:cxnSp>
        <p:nvCxnSpPr>
          <p:cNvPr id="16" name="Straight Connector 15"/>
          <p:cNvCxnSpPr/>
          <p:nvPr/>
        </p:nvCxnSpPr>
        <p:spPr>
          <a:xfrm flipH="1" flipV="1">
            <a:off x="2261398" y="3233116"/>
            <a:ext cx="1086652" cy="1088702"/>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797980" y="4321818"/>
            <a:ext cx="1550070" cy="137145"/>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261398" y="4321818"/>
            <a:ext cx="1086652" cy="1222170"/>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V="1">
            <a:off x="6337447" y="3347831"/>
            <a:ext cx="769996" cy="973987"/>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337447" y="4321818"/>
            <a:ext cx="1271148" cy="1"/>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337447" y="4321818"/>
            <a:ext cx="807730" cy="1222170"/>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pic>
        <p:nvPicPr>
          <p:cNvPr id="6" name="Picture 5" descr="FRAN0001.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34562" y="2358569"/>
            <a:ext cx="609600" cy="419100"/>
          </a:xfrm>
          <a:prstGeom prst="rect">
            <a:avLst/>
          </a:prstGeom>
        </p:spPr>
      </p:pic>
      <p:pic>
        <p:nvPicPr>
          <p:cNvPr id="8" name="Picture 7" descr="gb.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2545" y="3482699"/>
            <a:ext cx="609600" cy="609600"/>
          </a:xfrm>
          <a:prstGeom prst="rect">
            <a:avLst/>
          </a:prstGeom>
        </p:spPr>
      </p:pic>
      <p:pic>
        <p:nvPicPr>
          <p:cNvPr id="9" name="Picture 8" descr="ESTN.gi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0613" y="6072938"/>
            <a:ext cx="635000" cy="419100"/>
          </a:xfrm>
          <a:prstGeom prst="rect">
            <a:avLst/>
          </a:prstGeom>
        </p:spPr>
      </p:pic>
      <p:pic>
        <p:nvPicPr>
          <p:cNvPr id="17" name="Picture 16" descr="KYRG0001.GIF"/>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57056" y="2365948"/>
            <a:ext cx="673100" cy="419100"/>
          </a:xfrm>
          <a:prstGeom prst="rect">
            <a:avLst/>
          </a:prstGeom>
        </p:spPr>
      </p:pic>
      <p:pic>
        <p:nvPicPr>
          <p:cNvPr id="18" name="Picture 17" descr="LITH.gi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09638" y="6113517"/>
            <a:ext cx="812800" cy="419100"/>
          </a:xfrm>
          <a:prstGeom prst="rect">
            <a:avLst/>
          </a:prstGeom>
        </p:spPr>
      </p:pic>
      <p:pic>
        <p:nvPicPr>
          <p:cNvPr id="19" name="Picture 18" descr="RUSS.gif"/>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50493" y="4565429"/>
            <a:ext cx="609600" cy="419100"/>
          </a:xfrm>
          <a:prstGeom prst="rect">
            <a:avLst/>
          </a:prstGeom>
        </p:spPr>
      </p:pic>
      <p:pic>
        <p:nvPicPr>
          <p:cNvPr id="20" name="Picture 19" descr="SWDN0001.GIF"/>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258706" y="5345494"/>
            <a:ext cx="647700" cy="419100"/>
          </a:xfrm>
          <a:prstGeom prst="rect">
            <a:avLst/>
          </a:prstGeom>
        </p:spPr>
      </p:pic>
      <p:pic>
        <p:nvPicPr>
          <p:cNvPr id="21" name="Picture 20" descr="tr_01.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68513" y="5154994"/>
            <a:ext cx="609600" cy="609600"/>
          </a:xfrm>
          <a:prstGeom prst="rect">
            <a:avLst/>
          </a:prstGeom>
        </p:spPr>
      </p:pic>
      <p:pic>
        <p:nvPicPr>
          <p:cNvPr id="22" name="Picture 21" descr="ua.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430156" y="3723530"/>
            <a:ext cx="609600" cy="609600"/>
          </a:xfrm>
          <a:prstGeom prst="rect">
            <a:avLst/>
          </a:prstGeom>
        </p:spPr>
      </p:pic>
      <p:pic>
        <p:nvPicPr>
          <p:cNvPr id="23" name="Picture 22" descr="us.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68513" y="2689856"/>
            <a:ext cx="609600" cy="609600"/>
          </a:xfrm>
          <a:prstGeom prst="rect">
            <a:avLst/>
          </a:prstGeom>
        </p:spPr>
      </p:pic>
      <p:pic>
        <p:nvPicPr>
          <p:cNvPr id="24" name="Picture 23" descr="UZBK0001.GIF"/>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8147293" y="3138281"/>
            <a:ext cx="812800" cy="419100"/>
          </a:xfrm>
          <a:prstGeom prst="rect">
            <a:avLst/>
          </a:prstGeom>
        </p:spPr>
      </p:pic>
      <p:pic>
        <p:nvPicPr>
          <p:cNvPr id="29" name="Picture 28" descr="UAEM0001.GIF"/>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262987" y="4431938"/>
            <a:ext cx="812800" cy="419100"/>
          </a:xfrm>
          <a:prstGeom prst="rect">
            <a:avLst/>
          </a:prstGeom>
        </p:spPr>
      </p:pic>
    </p:spTree>
    <p:extLst>
      <p:ext uri="{BB962C8B-B14F-4D97-AF65-F5344CB8AC3E}">
        <p14:creationId xmlns:p14="http://schemas.microsoft.com/office/powerpoint/2010/main" val="8539666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1946672"/>
            <a:ext cx="7998317" cy="830997"/>
          </a:xfrm>
          <a:prstGeom prst="rect">
            <a:avLst/>
          </a:prstGeom>
        </p:spPr>
        <p:txBody>
          <a:bodyPr wrap="square">
            <a:spAutoFit/>
          </a:bodyPr>
          <a:lstStyle/>
          <a:p>
            <a:pPr algn="ctr"/>
            <a:r>
              <a:rPr lang="en-CA" sz="4800" b="1" dirty="0" smtClean="0">
                <a:latin typeface="+mj-lt"/>
                <a:ea typeface="+mj-ea"/>
                <a:cs typeface="+mj-cs"/>
              </a:rPr>
              <a:t>Networking</a:t>
            </a:r>
          </a:p>
        </p:txBody>
      </p:sp>
      <p:pic>
        <p:nvPicPr>
          <p:cNvPr id="2" name="Picture 1"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6528" y="3858444"/>
            <a:ext cx="850392" cy="1685544"/>
          </a:xfrm>
          <a:prstGeom prst="rect">
            <a:avLst/>
          </a:prstGeom>
        </p:spPr>
      </p:pic>
      <p:pic>
        <p:nvPicPr>
          <p:cNvPr id="3" name="Picture 2"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7055" y="3858444"/>
            <a:ext cx="850392" cy="1685544"/>
          </a:xfrm>
          <a:prstGeom prst="rect">
            <a:avLst/>
          </a:prstGeom>
        </p:spPr>
      </p:pic>
      <p:cxnSp>
        <p:nvCxnSpPr>
          <p:cNvPr id="7" name="Straight Connector 6"/>
          <p:cNvCxnSpPr/>
          <p:nvPr/>
        </p:nvCxnSpPr>
        <p:spPr>
          <a:xfrm>
            <a:off x="4223404" y="4618737"/>
            <a:ext cx="1098708" cy="0"/>
          </a:xfrm>
          <a:prstGeom prst="line">
            <a:avLst/>
          </a:prstGeom>
          <a:ln w="88900">
            <a:headEnd type="triangle" w="lg"/>
            <a:tailEnd type="triangle" w="lg"/>
          </a:ln>
        </p:spPr>
        <p:style>
          <a:lnRef idx="2">
            <a:schemeClr val="accent1"/>
          </a:lnRef>
          <a:fillRef idx="0">
            <a:schemeClr val="accent1"/>
          </a:fillRef>
          <a:effectRef idx="1">
            <a:schemeClr val="accent1"/>
          </a:effectRef>
          <a:fontRef idx="minor">
            <a:schemeClr val="tx1"/>
          </a:fontRef>
        </p:style>
      </p:cxnSp>
      <p:pic>
        <p:nvPicPr>
          <p:cNvPr id="10" name="Picture 9"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07443" y="3007227"/>
            <a:ext cx="463418" cy="918531"/>
          </a:xfrm>
          <a:prstGeom prst="rect">
            <a:avLst/>
          </a:prstGeom>
        </p:spPr>
      </p:pic>
      <p:pic>
        <p:nvPicPr>
          <p:cNvPr id="11" name="Picture 10"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08595" y="3925758"/>
            <a:ext cx="463418" cy="918531"/>
          </a:xfrm>
          <a:prstGeom prst="rect">
            <a:avLst/>
          </a:prstGeom>
        </p:spPr>
      </p:pic>
      <p:pic>
        <p:nvPicPr>
          <p:cNvPr id="12" name="Picture 11"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45177" y="5295426"/>
            <a:ext cx="463418" cy="918531"/>
          </a:xfrm>
          <a:prstGeom prst="rect">
            <a:avLst/>
          </a:prstGeom>
        </p:spPr>
      </p:pic>
      <p:pic>
        <p:nvPicPr>
          <p:cNvPr id="13" name="Picture 12"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7980" y="5295426"/>
            <a:ext cx="463418" cy="918531"/>
          </a:xfrm>
          <a:prstGeom prst="rect">
            <a:avLst/>
          </a:prstGeom>
        </p:spPr>
      </p:pic>
      <p:pic>
        <p:nvPicPr>
          <p:cNvPr id="14" name="Picture 13"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4562" y="4159471"/>
            <a:ext cx="463418" cy="918531"/>
          </a:xfrm>
          <a:prstGeom prst="rect">
            <a:avLst/>
          </a:prstGeom>
        </p:spPr>
      </p:pic>
      <p:pic>
        <p:nvPicPr>
          <p:cNvPr id="15" name="Picture 14" descr="m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7980" y="2894198"/>
            <a:ext cx="463418" cy="918531"/>
          </a:xfrm>
          <a:prstGeom prst="rect">
            <a:avLst/>
          </a:prstGeom>
        </p:spPr>
      </p:pic>
      <p:cxnSp>
        <p:nvCxnSpPr>
          <p:cNvPr id="16" name="Straight Connector 15"/>
          <p:cNvCxnSpPr/>
          <p:nvPr/>
        </p:nvCxnSpPr>
        <p:spPr>
          <a:xfrm flipH="1" flipV="1">
            <a:off x="2261398" y="3233116"/>
            <a:ext cx="1086652" cy="1088702"/>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797980" y="4321818"/>
            <a:ext cx="1550070" cy="137145"/>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261398" y="4321818"/>
            <a:ext cx="1086652" cy="1222170"/>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V="1">
            <a:off x="6337447" y="3347831"/>
            <a:ext cx="769996" cy="973987"/>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337447" y="4321818"/>
            <a:ext cx="1271148" cy="1"/>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337447" y="4321818"/>
            <a:ext cx="807730" cy="1222170"/>
          </a:xfrm>
          <a:prstGeom prst="line">
            <a:avLst/>
          </a:prstGeom>
          <a:ln w="63500">
            <a:tailEnd type="triangle" w="lg"/>
          </a:ln>
        </p:spPr>
        <p:style>
          <a:lnRef idx="2">
            <a:schemeClr val="accent1"/>
          </a:lnRef>
          <a:fillRef idx="0">
            <a:schemeClr val="accent1"/>
          </a:fillRef>
          <a:effectRef idx="1">
            <a:schemeClr val="accent1"/>
          </a:effectRef>
          <a:fontRef idx="minor">
            <a:schemeClr val="tx1"/>
          </a:fontRef>
        </p:style>
      </p:cxnSp>
      <p:pic>
        <p:nvPicPr>
          <p:cNvPr id="6" name="Picture 5" descr="FRAN0001.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34562" y="2358569"/>
            <a:ext cx="609600" cy="419100"/>
          </a:xfrm>
          <a:prstGeom prst="rect">
            <a:avLst/>
          </a:prstGeom>
        </p:spPr>
      </p:pic>
      <p:pic>
        <p:nvPicPr>
          <p:cNvPr id="8" name="Picture 7" descr="gb.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2545" y="3482699"/>
            <a:ext cx="609600" cy="609600"/>
          </a:xfrm>
          <a:prstGeom prst="rect">
            <a:avLst/>
          </a:prstGeom>
        </p:spPr>
      </p:pic>
      <p:pic>
        <p:nvPicPr>
          <p:cNvPr id="9" name="Picture 8" descr="ESTN.gi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0613" y="6072938"/>
            <a:ext cx="635000" cy="419100"/>
          </a:xfrm>
          <a:prstGeom prst="rect">
            <a:avLst/>
          </a:prstGeom>
        </p:spPr>
      </p:pic>
      <p:pic>
        <p:nvPicPr>
          <p:cNvPr id="17" name="Picture 16" descr="KYRG0001.GIF"/>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57056" y="2365948"/>
            <a:ext cx="673100" cy="419100"/>
          </a:xfrm>
          <a:prstGeom prst="rect">
            <a:avLst/>
          </a:prstGeom>
        </p:spPr>
      </p:pic>
      <p:pic>
        <p:nvPicPr>
          <p:cNvPr id="18" name="Picture 17" descr="LITH.gi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09638" y="6113517"/>
            <a:ext cx="812800" cy="419100"/>
          </a:xfrm>
          <a:prstGeom prst="rect">
            <a:avLst/>
          </a:prstGeom>
        </p:spPr>
      </p:pic>
      <p:pic>
        <p:nvPicPr>
          <p:cNvPr id="19" name="Picture 18" descr="RUSS.gif"/>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50493" y="4565429"/>
            <a:ext cx="609600" cy="419100"/>
          </a:xfrm>
          <a:prstGeom prst="rect">
            <a:avLst/>
          </a:prstGeom>
        </p:spPr>
      </p:pic>
      <p:pic>
        <p:nvPicPr>
          <p:cNvPr id="20" name="Picture 19" descr="SWDN0001.GIF"/>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258706" y="5345494"/>
            <a:ext cx="647700" cy="419100"/>
          </a:xfrm>
          <a:prstGeom prst="rect">
            <a:avLst/>
          </a:prstGeom>
        </p:spPr>
      </p:pic>
      <p:pic>
        <p:nvPicPr>
          <p:cNvPr id="21" name="Picture 20" descr="tr_01.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68513" y="5154994"/>
            <a:ext cx="609600" cy="609600"/>
          </a:xfrm>
          <a:prstGeom prst="rect">
            <a:avLst/>
          </a:prstGeom>
        </p:spPr>
      </p:pic>
      <p:pic>
        <p:nvPicPr>
          <p:cNvPr id="22" name="Picture 21" descr="ua.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430156" y="3723530"/>
            <a:ext cx="609600" cy="609600"/>
          </a:xfrm>
          <a:prstGeom prst="rect">
            <a:avLst/>
          </a:prstGeom>
        </p:spPr>
      </p:pic>
      <p:pic>
        <p:nvPicPr>
          <p:cNvPr id="23" name="Picture 22" descr="us.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68513" y="2689856"/>
            <a:ext cx="609600" cy="609600"/>
          </a:xfrm>
          <a:prstGeom prst="rect">
            <a:avLst/>
          </a:prstGeom>
        </p:spPr>
      </p:pic>
      <p:pic>
        <p:nvPicPr>
          <p:cNvPr id="24" name="Picture 23" descr="UZBK0001.GIF"/>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8147293" y="3138281"/>
            <a:ext cx="812800" cy="419100"/>
          </a:xfrm>
          <a:prstGeom prst="rect">
            <a:avLst/>
          </a:prstGeom>
        </p:spPr>
      </p:pic>
      <p:pic>
        <p:nvPicPr>
          <p:cNvPr id="29" name="Picture 28" descr="UAEM0001.GIF"/>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262987" y="4431938"/>
            <a:ext cx="812800" cy="419100"/>
          </a:xfrm>
          <a:prstGeom prst="rect">
            <a:avLst/>
          </a:prstGeom>
        </p:spPr>
      </p:pic>
      <p:pic>
        <p:nvPicPr>
          <p:cNvPr id="25" name="Picture 24" descr="CANA.gif"/>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784515" y="2865813"/>
            <a:ext cx="1702540" cy="877872"/>
          </a:xfrm>
          <a:prstGeom prst="rect">
            <a:avLst/>
          </a:prstGeom>
        </p:spPr>
      </p:pic>
      <p:pic>
        <p:nvPicPr>
          <p:cNvPr id="28" name="Picture 27" descr="LATV.gif"/>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926147" y="5609489"/>
            <a:ext cx="1797618" cy="926897"/>
          </a:xfrm>
          <a:prstGeom prst="rect">
            <a:avLst/>
          </a:prstGeom>
        </p:spPr>
      </p:pic>
    </p:spTree>
    <p:extLst>
      <p:ext uri="{BB962C8B-B14F-4D97-AF65-F5344CB8AC3E}">
        <p14:creationId xmlns:p14="http://schemas.microsoft.com/office/powerpoint/2010/main" val="93722055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fontScale="90000"/>
          </a:bodyPr>
          <a:lstStyle/>
          <a:p>
            <a:r>
              <a:rPr lang="lv-LV" b="1" dirty="0" smtClean="0"/>
              <a:t>Partners</a:t>
            </a:r>
            <a:r>
              <a:rPr lang="lv-LV" sz="4000" b="1" dirty="0" smtClean="0"/>
              <a:t/>
            </a:r>
            <a:br>
              <a:rPr lang="lv-LV" sz="4000" b="1" dirty="0" smtClean="0"/>
            </a:br>
            <a:r>
              <a:rPr lang="lv-LV" sz="4000" b="1" dirty="0" smtClean="0"/>
              <a:t/>
            </a:r>
            <a:br>
              <a:rPr lang="lv-LV" sz="4000" b="1" dirty="0" smtClean="0"/>
            </a:br>
            <a:r>
              <a:rPr lang="lv-LV" sz="4000" b="1" dirty="0"/>
              <a:t/>
            </a:r>
            <a:br>
              <a:rPr lang="lv-LV" sz="4000" b="1" dirty="0"/>
            </a:br>
            <a:r>
              <a:rPr lang="lv-LV" sz="4000" b="1" dirty="0" smtClean="0"/>
              <a:t/>
            </a:r>
            <a:br>
              <a:rPr lang="lv-LV" sz="4000" b="1" dirty="0" smtClean="0"/>
            </a:br>
            <a:r>
              <a:rPr lang="lv-LV" sz="4000" b="1" dirty="0"/>
              <a:t/>
            </a:r>
            <a:br>
              <a:rPr lang="lv-LV" sz="4000" b="1" dirty="0"/>
            </a:br>
            <a:r>
              <a:rPr lang="lv-LV" sz="1100" b="1" dirty="0" smtClean="0"/>
              <a:t/>
            </a:r>
            <a:br>
              <a:rPr lang="lv-LV" sz="1100" b="1" dirty="0" smtClean="0"/>
            </a:br>
            <a:r>
              <a:rPr lang="lv-LV" sz="1100" b="1" dirty="0" smtClean="0"/>
              <a:t/>
            </a:r>
            <a:br>
              <a:rPr lang="lv-LV" sz="1100" b="1" dirty="0" smtClean="0"/>
            </a:br>
            <a:r>
              <a:rPr lang="lv-LV" sz="1100" b="1" dirty="0" smtClean="0"/>
              <a:t/>
            </a:r>
            <a:br>
              <a:rPr lang="lv-LV" sz="1100" b="1" dirty="0" smtClean="0"/>
            </a:br>
            <a:r>
              <a:rPr lang="lv-LV" sz="1100" b="1" dirty="0"/>
              <a:t/>
            </a:r>
            <a:br>
              <a:rPr lang="lv-LV" sz="1100" b="1" dirty="0"/>
            </a:br>
            <a:r>
              <a:rPr lang="lv-LV" sz="1100" b="1" dirty="0" smtClean="0"/>
              <a:t/>
            </a:r>
            <a:br>
              <a:rPr lang="lv-LV" sz="1100" b="1" dirty="0" smtClean="0"/>
            </a:br>
            <a:r>
              <a:rPr lang="lv-LV" sz="1100" b="1" dirty="0"/>
              <a:t/>
            </a:r>
            <a:br>
              <a:rPr lang="lv-LV" sz="1100" b="1" dirty="0"/>
            </a:br>
            <a:r>
              <a:rPr lang="lv-LV" sz="1100" b="1" dirty="0" smtClean="0"/>
              <a:t/>
            </a:r>
            <a:br>
              <a:rPr lang="lv-LV" sz="1100" b="1" dirty="0" smtClean="0"/>
            </a:br>
            <a:endParaRPr lang="en-US" sz="27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pic>
        <p:nvPicPr>
          <p:cNvPr id="3" name="Picture 2" descr="logo CERBA 2.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34681" y="3174144"/>
            <a:ext cx="4992846" cy="1209030"/>
          </a:xfrm>
          <a:prstGeom prst="rect">
            <a:avLst/>
          </a:prstGeom>
        </p:spPr>
      </p:pic>
      <p:pic>
        <p:nvPicPr>
          <p:cNvPr id="5" name="Picture 4" descr="logo ventureLAB.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66294" y="4949364"/>
            <a:ext cx="4161233" cy="988293"/>
          </a:xfrm>
          <a:prstGeom prst="rect">
            <a:avLst/>
          </a:prstGeom>
        </p:spPr>
      </p:pic>
      <p:pic>
        <p:nvPicPr>
          <p:cNvPr id="6" name="Picture 5" descr="logo universityofguelph.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6493" y="3174144"/>
            <a:ext cx="1945358" cy="2918037"/>
          </a:xfrm>
          <a:prstGeom prst="rect">
            <a:avLst/>
          </a:prstGeom>
        </p:spPr>
      </p:pic>
    </p:spTree>
    <p:extLst>
      <p:ext uri="{BB962C8B-B14F-4D97-AF65-F5344CB8AC3E}">
        <p14:creationId xmlns:p14="http://schemas.microsoft.com/office/powerpoint/2010/main" val="29262637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a:bodyPr>
          <a:lstStyle/>
          <a:p>
            <a:r>
              <a:rPr lang="lv-LV" sz="4000" b="1" dirty="0" smtClean="0"/>
              <a:t>The CanCham is preparing its members to take advantage of the opportunity</a:t>
            </a:r>
            <a:br>
              <a:rPr lang="lv-LV" sz="4000" b="1" dirty="0" smtClean="0"/>
            </a:br>
            <a:endParaRPr lang="en-US" sz="24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33491029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a:bodyPr>
          <a:lstStyle/>
          <a:p>
            <a:pPr lvl="0"/>
            <a:r>
              <a:rPr lang="lv-LV" sz="4000" b="1" dirty="0" smtClean="0"/>
              <a:t>Programs</a:t>
            </a:r>
            <a:br>
              <a:rPr lang="lv-LV" sz="4000" b="1" dirty="0" smtClean="0"/>
            </a:br>
            <a:r>
              <a:rPr lang="lv-LV" sz="2000" b="1" dirty="0" smtClean="0"/>
              <a:t/>
            </a:r>
            <a:br>
              <a:rPr lang="lv-LV" sz="2000" b="1" dirty="0" smtClean="0"/>
            </a:br>
            <a:r>
              <a:rPr lang="en-CA" sz="2800" b="1" dirty="0" smtClean="0"/>
              <a:t>Partnering </a:t>
            </a:r>
            <a:r>
              <a:rPr lang="en-CA" sz="2800" b="1" dirty="0"/>
              <a:t>for Profit</a:t>
            </a:r>
            <a:r>
              <a:rPr lang="en-US" sz="2800" b="1" dirty="0"/>
              <a:t> </a:t>
            </a:r>
            <a:r>
              <a:rPr lang="en-US" sz="2700" dirty="0"/>
              <a:t/>
            </a:r>
            <a:br>
              <a:rPr lang="en-US" sz="2700" dirty="0"/>
            </a:br>
            <a:r>
              <a:rPr lang="en-US" sz="2400" dirty="0" smtClean="0"/>
              <a:t>Helping one another find clients</a:t>
            </a:r>
            <a:r>
              <a:rPr lang="en-US" sz="2700" dirty="0" smtClean="0"/>
              <a:t/>
            </a:r>
            <a:br>
              <a:rPr lang="en-US" sz="2700" dirty="0" smtClean="0"/>
            </a:br>
            <a:r>
              <a:rPr lang="en-US" sz="2700" dirty="0" smtClean="0"/>
              <a:t/>
            </a:r>
            <a:br>
              <a:rPr lang="en-US" sz="2700" dirty="0" smtClean="0"/>
            </a:br>
            <a:r>
              <a:rPr lang="en-CA" sz="2800" b="1" dirty="0"/>
              <a:t>Governance</a:t>
            </a:r>
            <a:r>
              <a:rPr lang="en-US" sz="2700" dirty="0" smtClean="0"/>
              <a:t/>
            </a:r>
            <a:br>
              <a:rPr lang="en-US" sz="2700" dirty="0" smtClean="0"/>
            </a:br>
            <a:r>
              <a:rPr lang="en-US" sz="2400" dirty="0" smtClean="0"/>
              <a:t>Addressing troublesome regulations</a:t>
            </a:r>
            <a:br>
              <a:rPr lang="en-US" sz="2400" dirty="0" smtClean="0"/>
            </a:br>
            <a:endParaRPr lang="en-US" sz="24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41474813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2561436" y="2405439"/>
            <a:ext cx="3603420" cy="1754327"/>
          </a:xfrm>
          <a:prstGeom prst="rect">
            <a:avLst/>
          </a:prstGeom>
        </p:spPr>
        <p:txBody>
          <a:bodyPr wrap="none">
            <a:spAutoFit/>
          </a:bodyPr>
          <a:lstStyle/>
          <a:p>
            <a:pPr algn="ctr"/>
            <a:r>
              <a:rPr lang="en-CA" sz="3600" b="1" dirty="0" smtClean="0">
                <a:latin typeface="+mj-lt"/>
                <a:ea typeface="+mj-ea"/>
                <a:cs typeface="+mj-cs"/>
              </a:rPr>
              <a:t>Exports</a:t>
            </a:r>
          </a:p>
          <a:p>
            <a:pPr algn="ctr"/>
            <a:r>
              <a:rPr lang="en-CA" sz="3600" b="1" dirty="0" smtClean="0">
                <a:latin typeface="+mj-lt"/>
                <a:ea typeface="+mj-ea"/>
                <a:cs typeface="+mj-cs"/>
              </a:rPr>
              <a:t>Investments</a:t>
            </a:r>
          </a:p>
          <a:p>
            <a:pPr algn="ctr"/>
            <a:r>
              <a:rPr lang="en-CA" sz="3600" b="1" dirty="0" smtClean="0">
                <a:latin typeface="+mj-lt"/>
                <a:ea typeface="+mj-ea"/>
                <a:cs typeface="+mj-cs"/>
              </a:rPr>
              <a:t>Strategic </a:t>
            </a:r>
            <a:r>
              <a:rPr lang="en-CA" sz="3600" b="1" dirty="0">
                <a:latin typeface="+mj-lt"/>
                <a:ea typeface="+mj-ea"/>
                <a:cs typeface="+mj-cs"/>
              </a:rPr>
              <a:t>Partners</a:t>
            </a:r>
            <a:r>
              <a:rPr lang="en-US" sz="3600" b="1" dirty="0">
                <a:latin typeface="+mj-lt"/>
                <a:ea typeface="+mj-ea"/>
                <a:cs typeface="+mj-cs"/>
              </a:rPr>
              <a:t> </a:t>
            </a:r>
          </a:p>
        </p:txBody>
      </p:sp>
      <p:pic>
        <p:nvPicPr>
          <p:cNvPr id="6" name="Picture 5" descr="logo Canada-Latvia 2.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9555" y="4490110"/>
            <a:ext cx="5446934" cy="2000617"/>
          </a:xfrm>
          <a:prstGeom prst="rect">
            <a:avLst/>
          </a:prstGeom>
        </p:spPr>
      </p:pic>
    </p:spTree>
    <p:extLst>
      <p:ext uri="{BB962C8B-B14F-4D97-AF65-F5344CB8AC3E}">
        <p14:creationId xmlns:p14="http://schemas.microsoft.com/office/powerpoint/2010/main" val="5728847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fontScale="90000"/>
          </a:bodyPr>
          <a:lstStyle/>
          <a:p>
            <a:r>
              <a:rPr lang="lv-LV" sz="4000" b="1" dirty="0" smtClean="0"/>
              <a:t>Events</a:t>
            </a:r>
            <a:r>
              <a:rPr lang="lv-LV" sz="1100" b="1" dirty="0" smtClean="0"/>
              <a:t/>
            </a:r>
            <a:br>
              <a:rPr lang="lv-LV" sz="1100" b="1" dirty="0" smtClean="0"/>
            </a:br>
            <a:r>
              <a:rPr lang="lv-LV" sz="1100" b="1" dirty="0" smtClean="0"/>
              <a:t/>
            </a:r>
            <a:br>
              <a:rPr lang="lv-LV" sz="1100" b="1" dirty="0" smtClean="0"/>
            </a:br>
            <a:r>
              <a:rPr lang="lv-LV" sz="2700" b="1" dirty="0" smtClean="0"/>
              <a:t>to develop an understanding </a:t>
            </a:r>
            <a:br>
              <a:rPr lang="lv-LV" sz="2700" b="1" dirty="0" smtClean="0"/>
            </a:br>
            <a:r>
              <a:rPr lang="lv-LV" sz="2700" b="1" dirty="0" smtClean="0"/>
              <a:t>on how to achieve results</a:t>
            </a:r>
            <a:r>
              <a:rPr lang="lv-LV" sz="1100" b="1" dirty="0" smtClean="0"/>
              <a:t/>
            </a:r>
            <a:br>
              <a:rPr lang="lv-LV" sz="1100" b="1" dirty="0" smtClean="0"/>
            </a:br>
            <a:r>
              <a:rPr lang="lv-LV" sz="1100" b="1" dirty="0" smtClean="0"/>
              <a:t/>
            </a:r>
            <a:br>
              <a:rPr lang="lv-LV" sz="1100" b="1" dirty="0" smtClean="0"/>
            </a:br>
            <a:r>
              <a:rPr lang="en-CA" sz="2400" dirty="0" smtClean="0"/>
              <a:t>“</a:t>
            </a:r>
            <a:r>
              <a:rPr lang="en-CA" sz="2400" dirty="0"/>
              <a:t>CETA – the EU-Canada Free Trade Agreement”</a:t>
            </a:r>
            <a:r>
              <a:rPr lang="en-US" sz="2400" dirty="0"/>
              <a:t> </a:t>
            </a:r>
            <a:r>
              <a:rPr lang="en-US" sz="2400" dirty="0" smtClean="0"/>
              <a:t>- January</a:t>
            </a:r>
            <a:r>
              <a:rPr lang="en-US" sz="1100" dirty="0"/>
              <a:t/>
            </a:r>
            <a:br>
              <a:rPr lang="en-US" sz="1100" dirty="0"/>
            </a:br>
            <a:r>
              <a:rPr lang="en-US" sz="1100" b="1" dirty="0"/>
              <a:t/>
            </a:r>
            <a:br>
              <a:rPr lang="en-US" sz="1100" b="1" dirty="0"/>
            </a:br>
            <a:r>
              <a:rPr lang="en-CA" sz="2400" dirty="0" smtClean="0"/>
              <a:t>Financing </a:t>
            </a:r>
            <a:r>
              <a:rPr lang="en-CA" sz="2400" dirty="0"/>
              <a:t>Development </a:t>
            </a:r>
            <a:r>
              <a:rPr lang="en-CA" sz="2400" dirty="0" smtClean="0"/>
              <a:t> - March</a:t>
            </a:r>
            <a:r>
              <a:rPr lang="lv-LV" sz="1100" dirty="0" smtClean="0"/>
              <a:t/>
            </a:r>
            <a:br>
              <a:rPr lang="lv-LV" sz="1100" dirty="0" smtClean="0"/>
            </a:br>
            <a:r>
              <a:rPr lang="lv-LV" sz="1100" b="1" dirty="0" smtClean="0"/>
              <a:t/>
            </a:r>
            <a:br>
              <a:rPr lang="lv-LV" sz="1100" b="1" dirty="0" smtClean="0"/>
            </a:br>
            <a:r>
              <a:rPr lang="en-US" sz="2400" dirty="0" smtClean="0"/>
              <a:t>Creating Visibility - May</a:t>
            </a:r>
            <a:r>
              <a:rPr lang="en-US" sz="2400" b="1" dirty="0" smtClean="0"/>
              <a:t/>
            </a:r>
            <a:br>
              <a:rPr lang="en-US" sz="2400" b="1" dirty="0" smtClean="0"/>
            </a:br>
            <a:r>
              <a:rPr lang="lv-LV" sz="1100" b="1" dirty="0" smtClean="0"/>
              <a:t/>
            </a:r>
            <a:br>
              <a:rPr lang="lv-LV" sz="1100" b="1" dirty="0" smtClean="0"/>
            </a:br>
            <a:r>
              <a:rPr lang="en-CA" sz="2400" dirty="0"/>
              <a:t>Development Opportunities and Business Environment in Riga</a:t>
            </a:r>
            <a:r>
              <a:rPr lang="en-US" sz="2400" dirty="0"/>
              <a:t> </a:t>
            </a:r>
            <a:r>
              <a:rPr lang="en-US" sz="2400" dirty="0" smtClean="0"/>
              <a:t> - June</a:t>
            </a:r>
            <a:r>
              <a:rPr lang="en-US" sz="2400" b="1" dirty="0" smtClean="0"/>
              <a:t/>
            </a:r>
            <a:br>
              <a:rPr lang="en-US" sz="2400" b="1" dirty="0" smtClean="0"/>
            </a:br>
            <a:endParaRPr lang="en-US" sz="24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192271792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fontScale="90000"/>
          </a:bodyPr>
          <a:lstStyle/>
          <a:p>
            <a:r>
              <a:rPr lang="en-CA" sz="4000" b="1" dirty="0" smtClean="0"/>
              <a:t>CETA</a:t>
            </a:r>
            <a:br>
              <a:rPr lang="en-CA" sz="4000" b="1" dirty="0" smtClean="0"/>
            </a:br>
            <a:r>
              <a:rPr lang="en-CA" sz="4000" b="1" dirty="0" smtClean="0"/>
              <a:t>the </a:t>
            </a:r>
            <a:r>
              <a:rPr lang="en-CA" sz="4000" b="1" dirty="0"/>
              <a:t>EU-Canada Free Trade </a:t>
            </a:r>
            <a:r>
              <a:rPr lang="en-CA" sz="4000" b="1" dirty="0" smtClean="0"/>
              <a:t>Agreement</a:t>
            </a:r>
            <a:r>
              <a:rPr lang="en-US" sz="1100" b="1" dirty="0"/>
              <a:t/>
            </a:r>
            <a:br>
              <a:rPr lang="en-US" sz="1100" b="1" dirty="0"/>
            </a:br>
            <a:r>
              <a:rPr lang="en-US" sz="1100" b="1" dirty="0"/>
              <a:t/>
            </a:r>
            <a:br>
              <a:rPr lang="en-US" sz="1100" b="1" dirty="0"/>
            </a:br>
            <a:r>
              <a:rPr lang="en-US" sz="2200" dirty="0" smtClean="0"/>
              <a:t>January 14</a:t>
            </a:r>
            <a:r>
              <a:rPr lang="en-US" sz="2200" baseline="30000" dirty="0" smtClean="0"/>
              <a:t>th</a:t>
            </a:r>
            <a:r>
              <a:rPr lang="en-US" sz="2200" dirty="0" smtClean="0"/>
              <a:t>, 2016</a:t>
            </a:r>
            <a:br>
              <a:rPr lang="en-US" sz="2200" dirty="0" smtClean="0"/>
            </a:br>
            <a:r>
              <a:rPr lang="en-US" sz="2200" dirty="0" smtClean="0"/>
              <a:t>with </a:t>
            </a:r>
            <a:r>
              <a:rPr lang="lv-LV" sz="4000" dirty="0" smtClean="0"/>
              <a:t/>
            </a:r>
            <a:br>
              <a:rPr lang="lv-LV" sz="4000" dirty="0" smtClean="0"/>
            </a:br>
            <a:r>
              <a:rPr lang="en-US" sz="2400" b="1" dirty="0" smtClean="0"/>
              <a:t> </a:t>
            </a:r>
            <a:r>
              <a:rPr lang="en-US" sz="4000" b="1" dirty="0" smtClean="0"/>
              <a:t>Artis Pabriks</a:t>
            </a:r>
            <a:br>
              <a:rPr lang="en-US" sz="4000" b="1" dirty="0" smtClean="0"/>
            </a:br>
            <a:r>
              <a:rPr lang="en-CA" sz="2000" dirty="0" smtClean="0"/>
              <a:t>the </a:t>
            </a:r>
            <a:r>
              <a:rPr lang="en-CA" sz="2000" dirty="0"/>
              <a:t>European Parliament Member appointed as the EP's chief rapporteur on the EU-Canada free-trade agreement (CETA). </a:t>
            </a:r>
            <a:r>
              <a:rPr lang="en-US" sz="2400" b="1" dirty="0" smtClean="0"/>
              <a:t> </a:t>
            </a:r>
            <a:br>
              <a:rPr lang="en-US" sz="2400" b="1" dirty="0" smtClean="0"/>
            </a:br>
            <a:r>
              <a:rPr lang="en-CA" sz="2400" dirty="0" smtClean="0"/>
              <a:t>CETA </a:t>
            </a:r>
            <a:r>
              <a:rPr lang="en-CA" sz="2400" dirty="0"/>
              <a:t>is </a:t>
            </a:r>
            <a:r>
              <a:rPr lang="en-CA" sz="2400" b="1" dirty="0"/>
              <a:t>particularly significant to small and medium businesses </a:t>
            </a:r>
            <a:r>
              <a:rPr lang="en-CA" sz="2400" dirty="0"/>
              <a:t>as it not only eliminates most tariffs, but it also simplifies procedures that smaller companies have not been able to afford to deal with in the past to enter these markets. </a:t>
            </a:r>
            <a:endParaRPr lang="en-US" sz="24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299322394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a:bodyPr>
          <a:lstStyle/>
          <a:p>
            <a:r>
              <a:rPr lang="en-CA" sz="4000" b="1" dirty="0" smtClean="0"/>
              <a:t>Financing Development</a:t>
            </a:r>
            <a:br>
              <a:rPr lang="en-CA" sz="4000" b="1" dirty="0" smtClean="0"/>
            </a:br>
            <a:r>
              <a:rPr lang="en-CA" sz="2000" dirty="0"/>
              <a:t>March 22</a:t>
            </a:r>
            <a:r>
              <a:rPr lang="en-CA" sz="2000" baseline="30000" dirty="0"/>
              <a:t>nd</a:t>
            </a:r>
            <a:r>
              <a:rPr lang="en-CA" sz="2000" dirty="0"/>
              <a:t>, 2016 </a:t>
            </a:r>
            <a:r>
              <a:rPr lang="en-CA" sz="2400" dirty="0" smtClean="0"/>
              <a:t/>
            </a:r>
            <a:br>
              <a:rPr lang="en-CA" sz="2400" dirty="0" smtClean="0"/>
            </a:br>
            <a:r>
              <a:rPr lang="lv-LV" sz="2400" dirty="0" smtClean="0"/>
              <a:t/>
            </a:r>
            <a:br>
              <a:rPr lang="lv-LV" sz="2400" dirty="0" smtClean="0"/>
            </a:br>
            <a:r>
              <a:rPr lang="lv-LV" sz="2400" dirty="0" smtClean="0"/>
              <a:t>with</a:t>
            </a:r>
            <a:br>
              <a:rPr lang="lv-LV" sz="2400" dirty="0" smtClean="0"/>
            </a:br>
            <a:r>
              <a:rPr lang="lv-LV" sz="2400" b="1" dirty="0" smtClean="0"/>
              <a:t/>
            </a:r>
            <a:br>
              <a:rPr lang="lv-LV" sz="2400" b="1" dirty="0" smtClean="0"/>
            </a:br>
            <a:r>
              <a:rPr lang="en-CA" sz="2400" dirty="0"/>
              <a:t>Altum </a:t>
            </a:r>
            <a:r>
              <a:rPr lang="en-CA" sz="2400" dirty="0" smtClean="0"/>
              <a:t/>
            </a:r>
            <a:br>
              <a:rPr lang="en-CA" sz="2400" dirty="0" smtClean="0"/>
            </a:br>
            <a:r>
              <a:rPr lang="en-CA" sz="2400" dirty="0"/>
              <a:t>Investment and Development Agency of Latvia</a:t>
            </a:r>
            <a:r>
              <a:rPr lang="en-US" sz="2400" dirty="0"/>
              <a:t> </a:t>
            </a:r>
            <a:r>
              <a:rPr lang="en-US" sz="2400" dirty="0" smtClean="0"/>
              <a:t> (LIAA)</a:t>
            </a:r>
            <a:r>
              <a:rPr lang="en-CA" sz="2400" dirty="0" smtClean="0"/>
              <a:t/>
            </a:r>
            <a:br>
              <a:rPr lang="en-CA" sz="2400" dirty="0" smtClean="0"/>
            </a:br>
            <a:r>
              <a:rPr lang="en-CA" sz="2400" dirty="0"/>
              <a:t>Imprimatur Capital Fund </a:t>
            </a:r>
            <a:r>
              <a:rPr lang="en-CA" sz="2400" dirty="0" smtClean="0"/>
              <a:t>Management</a:t>
            </a:r>
            <a:br>
              <a:rPr lang="en-CA" sz="2400" dirty="0" smtClean="0"/>
            </a:br>
            <a:r>
              <a:rPr lang="en-CA" sz="2400" dirty="0"/>
              <a:t>Technical Partners</a:t>
            </a:r>
            <a:r>
              <a:rPr lang="en-US" sz="2400" dirty="0"/>
              <a:t> </a:t>
            </a:r>
            <a:endParaRPr lang="en-US" sz="24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258411165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a:bodyPr>
          <a:lstStyle/>
          <a:p>
            <a:r>
              <a:rPr lang="en-US" sz="4000" b="1" dirty="0" smtClean="0"/>
              <a:t>Creating Visibility</a:t>
            </a:r>
            <a:r>
              <a:rPr lang="lv-LV" sz="4000" b="1" dirty="0"/>
              <a:t/>
            </a:r>
            <a:br>
              <a:rPr lang="lv-LV" sz="4000" b="1" dirty="0"/>
            </a:br>
            <a:r>
              <a:rPr lang="en-CA" sz="2400" dirty="0"/>
              <a:t>Thursday, May 26</a:t>
            </a:r>
            <a:r>
              <a:rPr lang="en-CA" sz="2400" baseline="30000" dirty="0"/>
              <a:t>th</a:t>
            </a:r>
            <a:r>
              <a:rPr lang="en-CA" sz="2400" dirty="0"/>
              <a:t>, </a:t>
            </a:r>
            <a:r>
              <a:rPr lang="en-CA" sz="2400" dirty="0" smtClean="0"/>
              <a:t>2016</a:t>
            </a:r>
            <a:br>
              <a:rPr lang="en-CA" sz="2400" dirty="0" smtClean="0"/>
            </a:br>
            <a:r>
              <a:rPr lang="en-CA" sz="2400" dirty="0" smtClean="0"/>
              <a:t/>
            </a:r>
            <a:br>
              <a:rPr lang="en-CA" sz="2400" dirty="0" smtClean="0"/>
            </a:br>
            <a:r>
              <a:rPr lang="en-CA" sz="2400" dirty="0" smtClean="0"/>
              <a:t>with</a:t>
            </a:r>
            <a:br>
              <a:rPr lang="en-CA" sz="2400" dirty="0" smtClean="0"/>
            </a:br>
            <a:r>
              <a:rPr lang="en-CA" sz="2400" dirty="0" smtClean="0"/>
              <a:t/>
            </a:r>
            <a:br>
              <a:rPr lang="en-CA" sz="2400" dirty="0" smtClean="0"/>
            </a:br>
            <a:r>
              <a:rPr lang="en-CA" sz="2400" dirty="0" smtClean="0"/>
              <a:t> </a:t>
            </a:r>
            <a:r>
              <a:rPr lang="en-CA" sz="2400" b="1" dirty="0" smtClean="0"/>
              <a:t>STENDERS</a:t>
            </a:r>
            <a:r>
              <a:rPr lang="en-US" sz="2400" b="1" dirty="0" smtClean="0"/>
              <a:t/>
            </a:r>
            <a:br>
              <a:rPr lang="en-US" sz="2400" b="1" dirty="0" smtClean="0"/>
            </a:br>
            <a:r>
              <a:rPr lang="en-CA" sz="2400" b="1" dirty="0"/>
              <a:t>Canadian Embassy in Latvia </a:t>
            </a:r>
            <a:r>
              <a:rPr lang="en-CA" sz="2400" b="1" dirty="0" smtClean="0"/>
              <a:t/>
            </a:r>
            <a:br>
              <a:rPr lang="en-CA" sz="2400" b="1" dirty="0" smtClean="0"/>
            </a:br>
            <a:r>
              <a:rPr lang="en-CA" sz="2400" b="1" dirty="0"/>
              <a:t>Anita Zorgenfreija </a:t>
            </a:r>
            <a:r>
              <a:rPr lang="en-CA" sz="2400" b="1" dirty="0" smtClean="0"/>
              <a:t/>
            </a:r>
            <a:br>
              <a:rPr lang="en-CA" sz="2400" b="1" dirty="0" smtClean="0"/>
            </a:br>
            <a:r>
              <a:rPr lang="en-CA" sz="2400" b="1" dirty="0"/>
              <a:t>“Prime Recruitment” SIA</a:t>
            </a:r>
            <a:r>
              <a:rPr lang="en-US" sz="2400" b="1" dirty="0"/>
              <a:t> </a:t>
            </a:r>
            <a:endParaRPr lang="en-US" sz="24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241372065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954" y="2309574"/>
            <a:ext cx="8873907" cy="4287218"/>
          </a:xfrm>
        </p:spPr>
        <p:txBody>
          <a:bodyPr>
            <a:normAutofit/>
          </a:bodyPr>
          <a:lstStyle/>
          <a:p>
            <a:r>
              <a:rPr lang="en-CA" sz="4000" b="1" dirty="0" smtClean="0"/>
              <a:t>Development </a:t>
            </a:r>
            <a:r>
              <a:rPr lang="en-CA" sz="4000" b="1" dirty="0"/>
              <a:t>Opportunities and Business Environment in </a:t>
            </a:r>
            <a:r>
              <a:rPr lang="en-CA" sz="4000" b="1" dirty="0" smtClean="0"/>
              <a:t>Riga</a:t>
            </a:r>
            <a:br>
              <a:rPr lang="en-CA" sz="4000" b="1" dirty="0" smtClean="0"/>
            </a:br>
            <a:r>
              <a:rPr lang="en-CA" sz="2400" dirty="0"/>
              <a:t>June 15th, 2016 </a:t>
            </a:r>
            <a:r>
              <a:rPr lang="en-CA" sz="2400" dirty="0" smtClean="0"/>
              <a:t/>
            </a:r>
            <a:br>
              <a:rPr lang="en-CA" sz="2400" dirty="0" smtClean="0"/>
            </a:br>
            <a:r>
              <a:rPr lang="en-CA" sz="2400" dirty="0" smtClean="0"/>
              <a:t>with</a:t>
            </a:r>
            <a:br>
              <a:rPr lang="en-CA" sz="2400" dirty="0" smtClean="0"/>
            </a:br>
            <a:r>
              <a:rPr lang="en-CA" sz="2400" dirty="0" smtClean="0"/>
              <a:t/>
            </a:r>
            <a:br>
              <a:rPr lang="en-CA" sz="2400" dirty="0" smtClean="0"/>
            </a:br>
            <a:r>
              <a:rPr lang="en-CA" sz="2400" dirty="0" smtClean="0"/>
              <a:t>Gvido </a:t>
            </a:r>
            <a:r>
              <a:rPr lang="en-CA" sz="2400" dirty="0"/>
              <a:t>Princis </a:t>
            </a:r>
            <a:r>
              <a:rPr lang="en-CA" sz="2400" dirty="0" smtClean="0"/>
              <a:t>- Riga </a:t>
            </a:r>
            <a:r>
              <a:rPr lang="en-CA" sz="2400" dirty="0"/>
              <a:t>City </a:t>
            </a:r>
            <a:r>
              <a:rPr lang="en-CA" sz="2400" dirty="0" smtClean="0"/>
              <a:t>Architect</a:t>
            </a:r>
            <a:br>
              <a:rPr lang="en-CA" sz="2400" dirty="0" smtClean="0"/>
            </a:br>
            <a:r>
              <a:rPr lang="en-CA" sz="2400" dirty="0"/>
              <a:t>Jānis Prūsis </a:t>
            </a:r>
            <a:r>
              <a:rPr lang="en-CA" sz="2400" dirty="0" smtClean="0"/>
              <a:t>- Investment </a:t>
            </a:r>
            <a:r>
              <a:rPr lang="en-CA" sz="2400" dirty="0"/>
              <a:t>Division of the Riga City Development </a:t>
            </a:r>
            <a:r>
              <a:rPr lang="en-CA" sz="2400" dirty="0" smtClean="0"/>
              <a:t>Dep</a:t>
            </a:r>
            <a:r>
              <a:rPr lang="en-CA" sz="2400" dirty="0" smtClean="0"/>
              <a:t>'</a:t>
            </a:r>
            <a:r>
              <a:rPr lang="en-CA" sz="2400" dirty="0" smtClean="0"/>
              <a:t>t </a:t>
            </a:r>
            <a:endParaRPr lang="en-US" sz="24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303889901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09574"/>
            <a:ext cx="8456711" cy="4287218"/>
          </a:xfrm>
        </p:spPr>
        <p:txBody>
          <a:bodyPr>
            <a:normAutofit fontScale="90000"/>
          </a:bodyPr>
          <a:lstStyle/>
          <a:p>
            <a:r>
              <a:rPr lang="lv-LV" sz="4000" b="1" dirty="0" smtClean="0"/>
              <a:t>Understanding Canada</a:t>
            </a:r>
            <a:br>
              <a:rPr lang="lv-LV" sz="4000" b="1" dirty="0" smtClean="0"/>
            </a:br>
            <a:r>
              <a:rPr lang="lv-LV" sz="4000" b="1" dirty="0" smtClean="0"/>
              <a:t/>
            </a:r>
            <a:br>
              <a:rPr lang="lv-LV" sz="4000" b="1" dirty="0" smtClean="0"/>
            </a:br>
            <a:r>
              <a:rPr lang="lv-LV" sz="4000" b="1" dirty="0" smtClean="0"/>
              <a:t>Regions</a:t>
            </a:r>
            <a:br>
              <a:rPr lang="lv-LV" sz="4000" b="1" dirty="0" smtClean="0"/>
            </a:br>
            <a:r>
              <a:rPr lang="lv-LV" sz="1100" b="1" dirty="0" smtClean="0"/>
              <a:t/>
            </a:r>
            <a:br>
              <a:rPr lang="lv-LV" sz="1100" b="1" dirty="0" smtClean="0"/>
            </a:br>
            <a:r>
              <a:rPr lang="lv-LV" sz="1100" b="1" dirty="0" smtClean="0"/>
              <a:t/>
            </a:r>
            <a:br>
              <a:rPr lang="lv-LV" sz="1100" b="1" dirty="0" smtClean="0"/>
            </a:br>
            <a:r>
              <a:rPr lang="lv-LV" sz="2400" b="1" dirty="0" smtClean="0"/>
              <a:t>Maritimes</a:t>
            </a:r>
            <a:br>
              <a:rPr lang="lv-LV" sz="2400" b="1" dirty="0" smtClean="0"/>
            </a:br>
            <a:r>
              <a:rPr lang="lv-LV" sz="2400" b="1" dirty="0" smtClean="0"/>
              <a:t>Quebec</a:t>
            </a:r>
            <a:br>
              <a:rPr lang="lv-LV" sz="2400" b="1" dirty="0" smtClean="0"/>
            </a:br>
            <a:r>
              <a:rPr lang="lv-LV" sz="2400" b="1" dirty="0" smtClean="0"/>
              <a:t>Ontario</a:t>
            </a:r>
            <a:br>
              <a:rPr lang="lv-LV" sz="2400" b="1" dirty="0" smtClean="0"/>
            </a:br>
            <a:r>
              <a:rPr lang="lv-LV" sz="2400" b="1" dirty="0" smtClean="0"/>
              <a:t>Praries</a:t>
            </a:r>
            <a:br>
              <a:rPr lang="lv-LV" sz="2400" b="1" dirty="0" smtClean="0"/>
            </a:br>
            <a:r>
              <a:rPr lang="lv-LV" sz="2400" b="1" dirty="0" smtClean="0"/>
              <a:t>British Columbia</a:t>
            </a:r>
            <a:br>
              <a:rPr lang="lv-LV" sz="2400" b="1" dirty="0" smtClean="0"/>
            </a:br>
            <a:r>
              <a:rPr lang="lv-LV" sz="2400" b="1" dirty="0" smtClean="0"/>
              <a:t>the North</a:t>
            </a:r>
            <a:endParaRPr lang="en-US" sz="24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303536423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2250989"/>
            <a:ext cx="7998317" cy="3323987"/>
          </a:xfrm>
          <a:prstGeom prst="rect">
            <a:avLst/>
          </a:prstGeom>
        </p:spPr>
        <p:txBody>
          <a:bodyPr wrap="square">
            <a:spAutoFit/>
          </a:bodyPr>
          <a:lstStyle/>
          <a:p>
            <a:pPr algn="ctr"/>
            <a:endParaRPr lang="en-CA" sz="3600" b="1" dirty="0" smtClean="0">
              <a:latin typeface="+mj-lt"/>
              <a:ea typeface="+mj-ea"/>
              <a:cs typeface="+mj-cs"/>
            </a:endParaRPr>
          </a:p>
          <a:p>
            <a:pPr algn="ctr"/>
            <a:r>
              <a:rPr lang="en-CA" sz="4800" b="1" dirty="0" smtClean="0">
                <a:latin typeface="+mj-lt"/>
                <a:ea typeface="+mj-ea"/>
                <a:cs typeface="+mj-cs"/>
              </a:rPr>
              <a:t>Kārlis Eihenbaums</a:t>
            </a:r>
            <a:endParaRPr lang="en-CA" sz="4800" b="1" dirty="0">
              <a:latin typeface="+mj-lt"/>
              <a:ea typeface="+mj-ea"/>
              <a:cs typeface="+mj-cs"/>
            </a:endParaRPr>
          </a:p>
          <a:p>
            <a:pPr algn="ctr"/>
            <a:endParaRPr lang="en-CA" sz="3600" b="1" dirty="0" smtClean="0">
              <a:latin typeface="+mj-lt"/>
              <a:ea typeface="+mj-ea"/>
              <a:cs typeface="+mj-cs"/>
            </a:endParaRPr>
          </a:p>
          <a:p>
            <a:pPr algn="ctr"/>
            <a:r>
              <a:rPr lang="en-CA" sz="4000" dirty="0" smtClean="0">
                <a:latin typeface="+mj-lt"/>
                <a:ea typeface="+mj-ea"/>
                <a:cs typeface="+mj-cs"/>
              </a:rPr>
              <a:t>Latvian </a:t>
            </a:r>
            <a:r>
              <a:rPr lang="en-CA" sz="4000" dirty="0">
                <a:latin typeface="+mj-lt"/>
                <a:ea typeface="+mj-ea"/>
                <a:cs typeface="+mj-cs"/>
              </a:rPr>
              <a:t>Ambassador designate to Canada</a:t>
            </a:r>
            <a:endParaRPr lang="en-US" sz="4000" dirty="0">
              <a:latin typeface="+mj-lt"/>
              <a:ea typeface="+mj-ea"/>
              <a:cs typeface="+mj-cs"/>
            </a:endParaRPr>
          </a:p>
          <a:p>
            <a:pPr algn="ctr"/>
            <a:endParaRPr lang="lv-LV" sz="1000" b="1" dirty="0" smtClean="0">
              <a:latin typeface="+mj-lt"/>
              <a:ea typeface="+mj-ea"/>
              <a:cs typeface="+mj-cs"/>
            </a:endParaRPr>
          </a:p>
        </p:txBody>
      </p:sp>
    </p:spTree>
    <p:extLst>
      <p:ext uri="{BB962C8B-B14F-4D97-AF65-F5344CB8AC3E}">
        <p14:creationId xmlns:p14="http://schemas.microsoft.com/office/powerpoint/2010/main" val="422122691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2547908"/>
            <a:ext cx="7998317" cy="3847207"/>
          </a:xfrm>
          <a:prstGeom prst="rect">
            <a:avLst/>
          </a:prstGeom>
        </p:spPr>
        <p:txBody>
          <a:bodyPr wrap="square">
            <a:spAutoFit/>
          </a:bodyPr>
          <a:lstStyle/>
          <a:p>
            <a:pPr algn="ctr"/>
            <a:r>
              <a:rPr lang="lv-LV" sz="4800" b="1" dirty="0" smtClean="0">
                <a:latin typeface="+mj-lt"/>
                <a:ea typeface="+mj-ea"/>
                <a:cs typeface="+mj-cs"/>
              </a:rPr>
              <a:t>Arvils Zeltiņš</a:t>
            </a:r>
            <a:endParaRPr lang="lv-LV" sz="4800" b="1" dirty="0">
              <a:latin typeface="+mj-lt"/>
              <a:ea typeface="+mj-ea"/>
              <a:cs typeface="+mj-cs"/>
            </a:endParaRPr>
          </a:p>
          <a:p>
            <a:pPr algn="ctr"/>
            <a:endParaRPr lang="lv-LV" sz="3600" b="1" dirty="0" smtClean="0">
              <a:latin typeface="+mj-lt"/>
              <a:ea typeface="+mj-ea"/>
              <a:cs typeface="+mj-cs"/>
            </a:endParaRPr>
          </a:p>
          <a:p>
            <a:pPr algn="ctr"/>
            <a:r>
              <a:rPr lang="lv-LV" sz="4000" dirty="0">
                <a:latin typeface="+mj-lt"/>
                <a:ea typeface="+mj-ea"/>
                <a:cs typeface="+mj-cs"/>
              </a:rPr>
              <a:t>Ministry </a:t>
            </a:r>
            <a:r>
              <a:rPr lang="lv-LV" sz="4000" dirty="0">
                <a:latin typeface="+mj-lt"/>
                <a:ea typeface="+mj-ea"/>
                <a:cs typeface="+mj-cs"/>
              </a:rPr>
              <a:t>of Foreign Affairs, </a:t>
            </a:r>
            <a:endParaRPr lang="lv-LV" sz="4000" dirty="0" smtClean="0">
              <a:latin typeface="+mj-lt"/>
              <a:ea typeface="+mj-ea"/>
              <a:cs typeface="+mj-cs"/>
            </a:endParaRPr>
          </a:p>
          <a:p>
            <a:pPr algn="ctr"/>
            <a:r>
              <a:rPr lang="lv-LV" sz="4000" dirty="0" smtClean="0">
                <a:latin typeface="+mj-lt"/>
                <a:ea typeface="+mj-ea"/>
                <a:cs typeface="+mj-cs"/>
              </a:rPr>
              <a:t>Head </a:t>
            </a:r>
            <a:r>
              <a:rPr lang="lv-LV" sz="4000" dirty="0">
                <a:latin typeface="+mj-lt"/>
                <a:ea typeface="+mj-ea"/>
                <a:cs typeface="+mj-cs"/>
              </a:rPr>
              <a:t>of the Foreign </a:t>
            </a:r>
            <a:endParaRPr lang="lv-LV" sz="4000" dirty="0" smtClean="0">
              <a:latin typeface="+mj-lt"/>
              <a:ea typeface="+mj-ea"/>
              <a:cs typeface="+mj-cs"/>
            </a:endParaRPr>
          </a:p>
          <a:p>
            <a:pPr algn="ctr"/>
            <a:r>
              <a:rPr lang="lv-LV" sz="4000" dirty="0" smtClean="0">
                <a:latin typeface="+mj-lt"/>
                <a:ea typeface="+mj-ea"/>
                <a:cs typeface="+mj-cs"/>
              </a:rPr>
              <a:t>Economic </a:t>
            </a:r>
            <a:r>
              <a:rPr lang="lv-LV" sz="4000" dirty="0">
                <a:latin typeface="+mj-lt"/>
                <a:ea typeface="+mj-ea"/>
                <a:cs typeface="+mj-cs"/>
              </a:rPr>
              <a:t>Relations Promotion </a:t>
            </a:r>
            <a:r>
              <a:rPr lang="lv-LV" sz="4000" dirty="0" smtClean="0">
                <a:latin typeface="+mj-lt"/>
                <a:ea typeface="+mj-ea"/>
                <a:cs typeface="+mj-cs"/>
              </a:rPr>
              <a:t>Department</a:t>
            </a:r>
            <a:endParaRPr lang="en-US" sz="4000" b="1" dirty="0">
              <a:latin typeface="+mj-lt"/>
              <a:ea typeface="+mj-ea"/>
              <a:cs typeface="+mj-cs"/>
            </a:endParaRPr>
          </a:p>
        </p:txBody>
      </p:sp>
    </p:spTree>
    <p:extLst>
      <p:ext uri="{BB962C8B-B14F-4D97-AF65-F5344CB8AC3E}">
        <p14:creationId xmlns:p14="http://schemas.microsoft.com/office/powerpoint/2010/main" val="163944119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2250989"/>
            <a:ext cx="7998317" cy="4001095"/>
          </a:xfrm>
          <a:prstGeom prst="rect">
            <a:avLst/>
          </a:prstGeom>
        </p:spPr>
        <p:txBody>
          <a:bodyPr wrap="square">
            <a:spAutoFit/>
          </a:bodyPr>
          <a:lstStyle/>
          <a:p>
            <a:pPr algn="ctr"/>
            <a:endParaRPr lang="en-US" sz="1000" b="1" dirty="0">
              <a:latin typeface="+mj-lt"/>
              <a:ea typeface="+mj-ea"/>
              <a:cs typeface="+mj-cs"/>
            </a:endParaRPr>
          </a:p>
          <a:p>
            <a:pPr algn="ctr"/>
            <a:r>
              <a:rPr lang="en-CA" sz="4800" b="1" dirty="0" smtClean="0">
                <a:latin typeface="+mj-lt"/>
                <a:ea typeface="+mj-ea"/>
                <a:cs typeface="+mj-cs"/>
              </a:rPr>
              <a:t>Mark </a:t>
            </a:r>
            <a:r>
              <a:rPr lang="en-CA" sz="4800" b="1" dirty="0" err="1" smtClean="0">
                <a:latin typeface="+mj-lt"/>
                <a:ea typeface="+mj-ea"/>
                <a:cs typeface="+mj-cs"/>
              </a:rPr>
              <a:t>Deiton</a:t>
            </a:r>
            <a:endParaRPr lang="en-CA" sz="4800" b="1" dirty="0" smtClean="0">
              <a:latin typeface="+mj-lt"/>
              <a:ea typeface="+mj-ea"/>
              <a:cs typeface="+mj-cs"/>
            </a:endParaRPr>
          </a:p>
          <a:p>
            <a:pPr algn="ctr"/>
            <a:endParaRPr lang="en-CA" sz="3600" b="1" dirty="0" smtClean="0">
              <a:latin typeface="+mj-lt"/>
              <a:ea typeface="+mj-ea"/>
              <a:cs typeface="+mj-cs"/>
            </a:endParaRPr>
          </a:p>
          <a:p>
            <a:pPr algn="ctr"/>
            <a:r>
              <a:rPr lang="en-CA" sz="4000" dirty="0">
                <a:latin typeface="+mj-lt"/>
                <a:ea typeface="+mj-ea"/>
                <a:cs typeface="+mj-cs"/>
              </a:rPr>
              <a:t>Latvian Embassy in Canada </a:t>
            </a:r>
            <a:endParaRPr lang="en-CA" sz="4000" dirty="0" smtClean="0">
              <a:latin typeface="+mj-lt"/>
              <a:ea typeface="+mj-ea"/>
              <a:cs typeface="+mj-cs"/>
            </a:endParaRPr>
          </a:p>
          <a:p>
            <a:pPr algn="ctr"/>
            <a:r>
              <a:rPr lang="en-CA" sz="4000" dirty="0" smtClean="0">
                <a:latin typeface="+mj-lt"/>
                <a:ea typeface="+mj-ea"/>
                <a:cs typeface="+mj-cs"/>
              </a:rPr>
              <a:t>First </a:t>
            </a:r>
            <a:r>
              <a:rPr lang="en-CA" sz="4000" dirty="0">
                <a:latin typeface="+mj-lt"/>
                <a:ea typeface="+mj-ea"/>
                <a:cs typeface="+mj-cs"/>
              </a:rPr>
              <a:t>Secretary designate </a:t>
            </a:r>
            <a:endParaRPr lang="en-CA" sz="4000" dirty="0" smtClean="0">
              <a:latin typeface="+mj-lt"/>
              <a:ea typeface="+mj-ea"/>
              <a:cs typeface="+mj-cs"/>
            </a:endParaRPr>
          </a:p>
          <a:p>
            <a:pPr algn="ctr"/>
            <a:r>
              <a:rPr lang="en-CA" sz="4000" dirty="0" smtClean="0">
                <a:latin typeface="+mj-lt"/>
                <a:ea typeface="+mj-ea"/>
                <a:cs typeface="+mj-cs"/>
              </a:rPr>
              <a:t>responsible </a:t>
            </a:r>
            <a:r>
              <a:rPr lang="en-CA" sz="4000" dirty="0">
                <a:latin typeface="+mj-lt"/>
                <a:ea typeface="+mj-ea"/>
                <a:cs typeface="+mj-cs"/>
              </a:rPr>
              <a:t>for promotion of business, trade and </a:t>
            </a:r>
            <a:r>
              <a:rPr lang="en-CA" sz="4000" dirty="0" smtClean="0">
                <a:latin typeface="+mj-lt"/>
                <a:ea typeface="+mj-ea"/>
                <a:cs typeface="+mj-cs"/>
              </a:rPr>
              <a:t>investment</a:t>
            </a:r>
            <a:endParaRPr lang="en-US" sz="4000" b="1" dirty="0">
              <a:latin typeface="+mj-lt"/>
              <a:ea typeface="+mj-ea"/>
              <a:cs typeface="+mj-cs"/>
            </a:endParaRPr>
          </a:p>
        </p:txBody>
      </p:sp>
    </p:spTree>
    <p:extLst>
      <p:ext uri="{BB962C8B-B14F-4D97-AF65-F5344CB8AC3E}">
        <p14:creationId xmlns:p14="http://schemas.microsoft.com/office/powerpoint/2010/main" val="169411920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2250989"/>
            <a:ext cx="7998317" cy="4001095"/>
          </a:xfrm>
          <a:prstGeom prst="rect">
            <a:avLst/>
          </a:prstGeom>
        </p:spPr>
        <p:txBody>
          <a:bodyPr wrap="square">
            <a:spAutoFit/>
          </a:bodyPr>
          <a:lstStyle/>
          <a:p>
            <a:pPr algn="ctr"/>
            <a:endParaRPr lang="en-US" sz="1000" b="1" dirty="0">
              <a:latin typeface="+mj-lt"/>
              <a:ea typeface="+mj-ea"/>
              <a:cs typeface="+mj-cs"/>
            </a:endParaRPr>
          </a:p>
          <a:p>
            <a:pPr algn="ctr"/>
            <a:r>
              <a:rPr lang="en-CA" sz="4800" b="1" dirty="0" smtClean="0">
                <a:latin typeface="+mj-lt"/>
                <a:ea typeface="+mj-ea"/>
                <a:cs typeface="+mj-cs"/>
              </a:rPr>
              <a:t>Participant Introductions</a:t>
            </a:r>
          </a:p>
          <a:p>
            <a:pPr algn="ctr"/>
            <a:endParaRPr lang="en-CA" sz="3600" b="1" dirty="0" smtClean="0">
              <a:latin typeface="+mj-lt"/>
              <a:ea typeface="+mj-ea"/>
              <a:cs typeface="+mj-cs"/>
            </a:endParaRPr>
          </a:p>
          <a:p>
            <a:pPr algn="ctr"/>
            <a:r>
              <a:rPr lang="en-CA" sz="3200" dirty="0" smtClean="0">
                <a:latin typeface="+mj-lt"/>
                <a:ea typeface="+mj-ea"/>
                <a:cs typeface="+mj-cs"/>
              </a:rPr>
              <a:t>Company</a:t>
            </a:r>
            <a:r>
              <a:rPr lang="en-CA" sz="3200" dirty="0" smtClean="0">
                <a:latin typeface="+mj-lt"/>
                <a:ea typeface="+mj-ea"/>
                <a:cs typeface="+mj-cs"/>
              </a:rPr>
              <a:t>’s product or service</a:t>
            </a:r>
          </a:p>
          <a:p>
            <a:pPr algn="ctr"/>
            <a:endParaRPr lang="en-CA" sz="3200" dirty="0" smtClean="0">
              <a:latin typeface="+mj-lt"/>
              <a:ea typeface="+mj-ea"/>
              <a:cs typeface="+mj-cs"/>
            </a:endParaRPr>
          </a:p>
          <a:p>
            <a:pPr algn="ctr"/>
            <a:r>
              <a:rPr lang="en-CA" sz="3200" dirty="0">
                <a:latin typeface="+mj-lt"/>
                <a:ea typeface="+mj-ea"/>
                <a:cs typeface="+mj-cs"/>
              </a:rPr>
              <a:t>What would you like from </a:t>
            </a:r>
            <a:r>
              <a:rPr lang="en-CA" sz="3200" dirty="0" smtClean="0">
                <a:latin typeface="+mj-lt"/>
                <a:ea typeface="+mj-ea"/>
                <a:cs typeface="+mj-cs"/>
              </a:rPr>
              <a:t>Canada?</a:t>
            </a:r>
          </a:p>
          <a:p>
            <a:pPr algn="ctr"/>
            <a:endParaRPr lang="en-CA" sz="3200" dirty="0">
              <a:latin typeface="+mj-lt"/>
              <a:ea typeface="+mj-ea"/>
              <a:cs typeface="+mj-cs"/>
            </a:endParaRPr>
          </a:p>
          <a:p>
            <a:pPr algn="ctr"/>
            <a:r>
              <a:rPr lang="en-CA" sz="3200" dirty="0" smtClean="0">
                <a:latin typeface="+mj-lt"/>
                <a:ea typeface="+mj-ea"/>
                <a:cs typeface="+mj-cs"/>
              </a:rPr>
              <a:t>Suggest how our Embassy can help</a:t>
            </a:r>
            <a:endParaRPr lang="en-US" sz="3200" dirty="0">
              <a:latin typeface="+mj-lt"/>
              <a:ea typeface="+mj-ea"/>
              <a:cs typeface="+mj-cs"/>
            </a:endParaRPr>
          </a:p>
        </p:txBody>
      </p:sp>
    </p:spTree>
    <p:extLst>
      <p:ext uri="{BB962C8B-B14F-4D97-AF65-F5344CB8AC3E}">
        <p14:creationId xmlns:p14="http://schemas.microsoft.com/office/powerpoint/2010/main" val="57169128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669387" y="2250989"/>
            <a:ext cx="7998317" cy="3908762"/>
          </a:xfrm>
          <a:prstGeom prst="rect">
            <a:avLst/>
          </a:prstGeom>
        </p:spPr>
        <p:txBody>
          <a:bodyPr wrap="square">
            <a:spAutoFit/>
          </a:bodyPr>
          <a:lstStyle/>
          <a:p>
            <a:pPr algn="ctr"/>
            <a:r>
              <a:rPr lang="en-CA" sz="3600" b="1" dirty="0" smtClean="0">
                <a:latin typeface="+mj-lt"/>
                <a:ea typeface="+mj-ea"/>
                <a:cs typeface="+mj-cs"/>
              </a:rPr>
              <a:t>Kārlis Eihenbaums</a:t>
            </a:r>
          </a:p>
          <a:p>
            <a:pPr algn="ctr"/>
            <a:r>
              <a:rPr lang="en-CA" sz="2400" dirty="0" smtClean="0">
                <a:latin typeface="+mj-lt"/>
                <a:ea typeface="+mj-ea"/>
                <a:cs typeface="+mj-cs"/>
              </a:rPr>
              <a:t>Latvian </a:t>
            </a:r>
            <a:r>
              <a:rPr lang="en-CA" sz="2400" dirty="0">
                <a:latin typeface="+mj-lt"/>
                <a:ea typeface="+mj-ea"/>
                <a:cs typeface="+mj-cs"/>
              </a:rPr>
              <a:t>Ambassador designate to Canada</a:t>
            </a:r>
            <a:endParaRPr lang="en-US" sz="2400" dirty="0">
              <a:latin typeface="+mj-lt"/>
              <a:ea typeface="+mj-ea"/>
              <a:cs typeface="+mj-cs"/>
            </a:endParaRPr>
          </a:p>
          <a:p>
            <a:pPr algn="ctr"/>
            <a:endParaRPr lang="lv-LV" sz="1000" b="1" dirty="0" smtClean="0">
              <a:latin typeface="+mj-lt"/>
              <a:ea typeface="+mj-ea"/>
              <a:cs typeface="+mj-cs"/>
            </a:endParaRPr>
          </a:p>
          <a:p>
            <a:pPr algn="ctr"/>
            <a:r>
              <a:rPr lang="lv-LV" sz="3600" b="1" dirty="0" smtClean="0">
                <a:latin typeface="+mj-lt"/>
                <a:ea typeface="+mj-ea"/>
                <a:cs typeface="+mj-cs"/>
              </a:rPr>
              <a:t>Arvils Zeltiņš</a:t>
            </a:r>
          </a:p>
          <a:p>
            <a:pPr algn="ctr"/>
            <a:r>
              <a:rPr lang="lv-LV" sz="2400" dirty="0">
                <a:latin typeface="+mj-lt"/>
                <a:ea typeface="+mj-ea"/>
                <a:cs typeface="+mj-cs"/>
              </a:rPr>
              <a:t>Ministry </a:t>
            </a:r>
            <a:r>
              <a:rPr lang="lv-LV" sz="2400" dirty="0">
                <a:latin typeface="+mj-lt"/>
                <a:ea typeface="+mj-ea"/>
                <a:cs typeface="+mj-cs"/>
              </a:rPr>
              <a:t>of Foreign Affairs, Head of the Foreign Economic Relations Promotion </a:t>
            </a:r>
            <a:r>
              <a:rPr lang="lv-LV" sz="2400" dirty="0" smtClean="0">
                <a:latin typeface="+mj-lt"/>
                <a:ea typeface="+mj-ea"/>
                <a:cs typeface="+mj-cs"/>
              </a:rPr>
              <a:t>Department</a:t>
            </a:r>
          </a:p>
          <a:p>
            <a:pPr algn="ctr"/>
            <a:endParaRPr lang="en-US" sz="1000" b="1" dirty="0">
              <a:latin typeface="+mj-lt"/>
              <a:ea typeface="+mj-ea"/>
              <a:cs typeface="+mj-cs"/>
            </a:endParaRPr>
          </a:p>
          <a:p>
            <a:pPr algn="ctr"/>
            <a:r>
              <a:rPr lang="en-CA" sz="3600" b="1" dirty="0" smtClean="0">
                <a:latin typeface="+mj-lt"/>
                <a:ea typeface="+mj-ea"/>
                <a:cs typeface="+mj-cs"/>
              </a:rPr>
              <a:t>Mark </a:t>
            </a:r>
            <a:r>
              <a:rPr lang="en-CA" sz="3600" b="1" dirty="0" err="1" smtClean="0">
                <a:latin typeface="+mj-lt"/>
                <a:ea typeface="+mj-ea"/>
                <a:cs typeface="+mj-cs"/>
              </a:rPr>
              <a:t>Deiton</a:t>
            </a:r>
            <a:endParaRPr lang="en-CA" sz="3600" b="1" dirty="0" smtClean="0">
              <a:latin typeface="+mj-lt"/>
              <a:ea typeface="+mj-ea"/>
              <a:cs typeface="+mj-cs"/>
            </a:endParaRPr>
          </a:p>
          <a:p>
            <a:pPr algn="ctr"/>
            <a:r>
              <a:rPr lang="en-CA" sz="2400" dirty="0">
                <a:latin typeface="+mj-lt"/>
                <a:ea typeface="+mj-ea"/>
                <a:cs typeface="+mj-cs"/>
              </a:rPr>
              <a:t>Latvian Embassy in Canada First Secretary designate responsible for promotion of business, trade and </a:t>
            </a:r>
            <a:r>
              <a:rPr lang="en-CA" sz="2400" dirty="0" smtClean="0">
                <a:latin typeface="+mj-lt"/>
                <a:ea typeface="+mj-ea"/>
                <a:cs typeface="+mj-cs"/>
              </a:rPr>
              <a:t>investment</a:t>
            </a:r>
            <a:endParaRPr lang="en-US" sz="3600" b="1" dirty="0">
              <a:latin typeface="+mj-lt"/>
              <a:ea typeface="+mj-ea"/>
              <a:cs typeface="+mj-cs"/>
            </a:endParaRPr>
          </a:p>
        </p:txBody>
      </p:sp>
    </p:spTree>
    <p:extLst>
      <p:ext uri="{BB962C8B-B14F-4D97-AF65-F5344CB8AC3E}">
        <p14:creationId xmlns:p14="http://schemas.microsoft.com/office/powerpoint/2010/main" val="147999640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6819" y="2554905"/>
            <a:ext cx="8165736" cy="3083895"/>
          </a:xfrm>
        </p:spPr>
        <p:txBody>
          <a:bodyPr>
            <a:normAutofit/>
          </a:bodyPr>
          <a:lstStyle/>
          <a:p>
            <a:r>
              <a:rPr lang="en-CA" dirty="0">
                <a:solidFill>
                  <a:schemeClr val="tx1"/>
                </a:solidFill>
              </a:rPr>
              <a:t>The Canadian Chamber of Commerce in Latvia</a:t>
            </a:r>
            <a:endParaRPr lang="en-US" dirty="0">
              <a:solidFill>
                <a:schemeClr val="tx1"/>
              </a:solidFill>
            </a:endParaRPr>
          </a:p>
          <a:p>
            <a:endParaRPr lang="en-CA" dirty="0" smtClean="0">
              <a:solidFill>
                <a:schemeClr val="tx1"/>
              </a:solidFill>
            </a:endParaRPr>
          </a:p>
          <a:p>
            <a:r>
              <a:rPr lang="en-CA" dirty="0" smtClean="0">
                <a:solidFill>
                  <a:schemeClr val="tx1"/>
                </a:solidFill>
              </a:rPr>
              <a:t>welcomes</a:t>
            </a:r>
          </a:p>
          <a:p>
            <a:endParaRPr lang="en-US" dirty="0">
              <a:solidFill>
                <a:schemeClr val="tx1"/>
              </a:solidFill>
            </a:endParaRPr>
          </a:p>
          <a:p>
            <a:r>
              <a:rPr lang="en-CA" dirty="0">
                <a:solidFill>
                  <a:schemeClr val="tx1"/>
                </a:solidFill>
              </a:rPr>
              <a:t>active participants</a:t>
            </a:r>
            <a:endParaRPr lang="en-US" dirty="0">
              <a:solidFill>
                <a:schemeClr val="tx1"/>
              </a:solidFill>
            </a:endParaRPr>
          </a:p>
          <a:p>
            <a:endParaRPr lang="en-US"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30355764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131954" y="2531412"/>
            <a:ext cx="8758447" cy="3354765"/>
          </a:xfrm>
          <a:prstGeom prst="rect">
            <a:avLst/>
          </a:prstGeom>
        </p:spPr>
        <p:txBody>
          <a:bodyPr wrap="square">
            <a:spAutoFit/>
          </a:bodyPr>
          <a:lstStyle/>
          <a:p>
            <a:pPr algn="ctr"/>
            <a:r>
              <a:rPr lang="en-CA" sz="3600" b="1" dirty="0">
                <a:latin typeface="+mj-lt"/>
                <a:ea typeface="+mj-ea"/>
                <a:cs typeface="+mj-cs"/>
              </a:rPr>
              <a:t>H. E. Alain Hausser</a:t>
            </a:r>
            <a:endParaRPr lang="en-US" sz="3600" b="1" dirty="0">
              <a:latin typeface="+mj-lt"/>
              <a:ea typeface="+mj-ea"/>
              <a:cs typeface="+mj-cs"/>
            </a:endParaRPr>
          </a:p>
          <a:p>
            <a:pPr algn="ctr"/>
            <a:r>
              <a:rPr lang="en-CA" sz="2400" dirty="0" smtClean="0">
                <a:latin typeface="+mj-lt"/>
                <a:ea typeface="+mj-ea"/>
                <a:cs typeface="+mj-cs"/>
              </a:rPr>
              <a:t>Canadian Ambassador </a:t>
            </a:r>
            <a:r>
              <a:rPr lang="en-CA" sz="2400" dirty="0">
                <a:latin typeface="+mj-lt"/>
                <a:ea typeface="+mj-ea"/>
                <a:cs typeface="+mj-cs"/>
              </a:rPr>
              <a:t>to </a:t>
            </a:r>
            <a:r>
              <a:rPr lang="en-CA" sz="2400" dirty="0" smtClean="0">
                <a:latin typeface="+mj-lt"/>
                <a:ea typeface="+mj-ea"/>
                <a:cs typeface="+mj-cs"/>
              </a:rPr>
              <a:t>Latvia</a:t>
            </a:r>
          </a:p>
          <a:p>
            <a:pPr algn="ctr"/>
            <a:r>
              <a:rPr lang="en-CA" sz="2400" dirty="0" smtClean="0">
                <a:latin typeface="+mj-lt"/>
                <a:ea typeface="+mj-ea"/>
                <a:cs typeface="+mj-cs"/>
              </a:rPr>
              <a:t>Honorary </a:t>
            </a:r>
            <a:r>
              <a:rPr lang="en-CA" sz="2400" dirty="0">
                <a:latin typeface="+mj-lt"/>
                <a:ea typeface="+mj-ea"/>
                <a:cs typeface="+mj-cs"/>
              </a:rPr>
              <a:t>Chairman of the Canadian Chamber of Commerce in </a:t>
            </a:r>
            <a:r>
              <a:rPr lang="en-CA" sz="2400" dirty="0" smtClean="0">
                <a:latin typeface="+mj-lt"/>
                <a:ea typeface="+mj-ea"/>
                <a:cs typeface="+mj-cs"/>
              </a:rPr>
              <a:t>Latvia</a:t>
            </a:r>
          </a:p>
          <a:p>
            <a:pPr algn="ctr"/>
            <a:endParaRPr lang="en-US" sz="1000" dirty="0">
              <a:latin typeface="+mj-lt"/>
              <a:ea typeface="+mj-ea"/>
              <a:cs typeface="+mj-cs"/>
            </a:endParaRPr>
          </a:p>
          <a:p>
            <a:pPr algn="ctr"/>
            <a:r>
              <a:rPr lang="en-CA" sz="3600" b="1" dirty="0">
                <a:latin typeface="+mj-lt"/>
                <a:ea typeface="+mj-ea"/>
                <a:cs typeface="+mj-cs"/>
              </a:rPr>
              <a:t>Irena </a:t>
            </a:r>
            <a:r>
              <a:rPr lang="en-CA" sz="3600" b="1" dirty="0" smtClean="0">
                <a:latin typeface="+mj-lt"/>
                <a:ea typeface="+mj-ea"/>
                <a:cs typeface="+mj-cs"/>
              </a:rPr>
              <a:t>Cirule</a:t>
            </a:r>
            <a:endParaRPr lang="en-US" sz="3600" b="1" dirty="0">
              <a:latin typeface="+mj-lt"/>
              <a:ea typeface="+mj-ea"/>
              <a:cs typeface="+mj-cs"/>
            </a:endParaRPr>
          </a:p>
          <a:p>
            <a:pPr algn="ctr"/>
            <a:r>
              <a:rPr lang="lv-LV" sz="2400" dirty="0" smtClean="0"/>
              <a:t>Commercial </a:t>
            </a:r>
            <a:r>
              <a:rPr lang="lv-LV" sz="2400" dirty="0"/>
              <a:t>Officer, </a:t>
            </a:r>
            <a:r>
              <a:rPr lang="en-CA" sz="2400" dirty="0"/>
              <a:t>Canadian Embassy in </a:t>
            </a:r>
            <a:r>
              <a:rPr lang="en-CA" sz="2400" dirty="0" smtClean="0"/>
              <a:t>Latvia</a:t>
            </a:r>
          </a:p>
          <a:p>
            <a:pPr algn="ctr"/>
            <a:r>
              <a:rPr lang="en-CA" sz="2400" dirty="0" smtClean="0"/>
              <a:t>Director (CanCham) </a:t>
            </a:r>
            <a:r>
              <a:rPr lang="en-CA" sz="2400" dirty="0"/>
              <a:t>- Liaison with Canadian Embassy</a:t>
            </a:r>
            <a:endParaRPr lang="en-US" sz="2400" dirty="0"/>
          </a:p>
          <a:p>
            <a:endParaRPr lang="en-US" sz="2400" dirty="0">
              <a:latin typeface="+mj-lt"/>
              <a:ea typeface="+mj-ea"/>
              <a:cs typeface="+mj-cs"/>
            </a:endParaRPr>
          </a:p>
          <a:p>
            <a:pPr algn="ctr"/>
            <a:endParaRPr lang="en-US" sz="1000" b="1" dirty="0" smtClean="0">
              <a:latin typeface="+mj-lt"/>
              <a:ea typeface="+mj-ea"/>
              <a:cs typeface="+mj-cs"/>
            </a:endParaRPr>
          </a:p>
        </p:txBody>
      </p:sp>
    </p:spTree>
    <p:extLst>
      <p:ext uri="{BB962C8B-B14F-4D97-AF65-F5344CB8AC3E}">
        <p14:creationId xmlns:p14="http://schemas.microsoft.com/office/powerpoint/2010/main" val="41303059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18019"/>
            <a:ext cx="8456711" cy="3915871"/>
          </a:xfrm>
        </p:spPr>
        <p:txBody>
          <a:bodyPr>
            <a:normAutofit/>
          </a:bodyPr>
          <a:lstStyle/>
          <a:p>
            <a:r>
              <a:rPr lang="lv-LV" sz="4000" b="1" dirty="0" smtClean="0"/>
              <a:t>Established </a:t>
            </a:r>
            <a:r>
              <a:rPr lang="lv-LV" sz="4000" b="1" dirty="0" smtClean="0"/>
              <a:t>1999</a:t>
            </a:r>
            <a:r>
              <a:rPr lang="lv-LV" sz="1000" b="1" dirty="0" smtClean="0"/>
              <a:t/>
            </a:r>
            <a:br>
              <a:rPr lang="lv-LV" sz="1000" b="1" dirty="0" smtClean="0"/>
            </a:br>
            <a:r>
              <a:rPr lang="lv-LV" sz="1000" b="1" dirty="0"/>
              <a:t/>
            </a:r>
            <a:br>
              <a:rPr lang="lv-LV" sz="1000" b="1" dirty="0"/>
            </a:br>
            <a:r>
              <a:rPr lang="lv-LV" sz="4000" b="1" dirty="0"/>
              <a:t>9</a:t>
            </a:r>
            <a:r>
              <a:rPr lang="lv-LV" sz="4000" b="1" dirty="0" smtClean="0"/>
              <a:t> </a:t>
            </a:r>
            <a:r>
              <a:rPr lang="lv-LV" sz="4000" b="1" dirty="0" smtClean="0"/>
              <a:t>months </a:t>
            </a:r>
            <a:r>
              <a:rPr lang="lv-LV" sz="4000" b="1" dirty="0" smtClean="0"/>
              <a:t>old</a:t>
            </a:r>
            <a:r>
              <a:rPr lang="lv-LV" sz="1000" b="1" dirty="0" smtClean="0"/>
              <a:t/>
            </a:r>
            <a:br>
              <a:rPr lang="lv-LV" sz="1000" b="1" dirty="0" smtClean="0"/>
            </a:br>
            <a:r>
              <a:rPr lang="lv-LV" sz="1000" b="1" dirty="0"/>
              <a:t/>
            </a:r>
            <a:br>
              <a:rPr lang="lv-LV" sz="1000" b="1" dirty="0"/>
            </a:br>
            <a:r>
              <a:rPr lang="lv-LV" sz="4000" b="1" dirty="0" smtClean="0"/>
              <a:t>Strategy change </a:t>
            </a:r>
            <a:br>
              <a:rPr lang="lv-LV" sz="4000" b="1" dirty="0" smtClean="0"/>
            </a:br>
            <a:r>
              <a:rPr lang="lv-LV" sz="4000" b="1" dirty="0" smtClean="0"/>
              <a:t>to take advantage of a </a:t>
            </a:r>
            <a:br>
              <a:rPr lang="lv-LV" sz="4000" b="1" dirty="0" smtClean="0"/>
            </a:br>
            <a:r>
              <a:rPr lang="lv-LV" sz="4000" b="1" dirty="0" smtClean="0"/>
              <a:t>once in a life time opportunity</a:t>
            </a:r>
            <a:endParaRPr lang="en-US" sz="40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313501539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1259401" y="2405439"/>
            <a:ext cx="6207499" cy="6555641"/>
          </a:xfrm>
          <a:prstGeom prst="rect">
            <a:avLst/>
          </a:prstGeom>
        </p:spPr>
        <p:txBody>
          <a:bodyPr wrap="none">
            <a:spAutoFit/>
          </a:bodyPr>
          <a:lstStyle/>
          <a:p>
            <a:pPr algn="ctr"/>
            <a:r>
              <a:rPr lang="lv-LV" sz="4800" b="1" dirty="0" smtClean="0">
                <a:latin typeface="+mj-lt"/>
                <a:ea typeface="+mj-ea"/>
                <a:cs typeface="+mj-cs"/>
              </a:rPr>
              <a:t>CETA</a:t>
            </a:r>
          </a:p>
          <a:p>
            <a:pPr algn="ctr"/>
            <a:r>
              <a:rPr lang="lv-LV" sz="2400" dirty="0"/>
              <a:t>the</a:t>
            </a:r>
          </a:p>
          <a:p>
            <a:pPr algn="ctr"/>
            <a:r>
              <a:rPr lang="en-CA" sz="3600" b="1" dirty="0"/>
              <a:t>Comprehensive </a:t>
            </a:r>
            <a:endParaRPr lang="en-CA" sz="3600" b="1" dirty="0" smtClean="0"/>
          </a:p>
          <a:p>
            <a:pPr algn="ctr"/>
            <a:r>
              <a:rPr lang="en-CA" sz="3600" b="1" dirty="0" smtClean="0"/>
              <a:t>Economic </a:t>
            </a:r>
            <a:r>
              <a:rPr lang="en-CA" sz="3600" b="1" dirty="0"/>
              <a:t>and Trade </a:t>
            </a:r>
            <a:endParaRPr lang="en-CA" sz="3600" b="1" dirty="0" smtClean="0"/>
          </a:p>
          <a:p>
            <a:pPr algn="ctr"/>
            <a:r>
              <a:rPr lang="en-CA" sz="3600" b="1" dirty="0" smtClean="0"/>
              <a:t>Agreement</a:t>
            </a:r>
            <a:r>
              <a:rPr lang="en-US" sz="3600" dirty="0" smtClean="0"/>
              <a:t> </a:t>
            </a:r>
          </a:p>
          <a:p>
            <a:pPr algn="ctr"/>
            <a:endParaRPr lang="en-CA" sz="3600" dirty="0" smtClean="0"/>
          </a:p>
          <a:p>
            <a:pPr algn="ctr"/>
            <a:r>
              <a:rPr lang="en-CA" sz="2400" dirty="0"/>
              <a:t>(</a:t>
            </a:r>
            <a:r>
              <a:rPr lang="en-CA" sz="2400" dirty="0" smtClean="0"/>
              <a:t>Canada</a:t>
            </a:r>
            <a:r>
              <a:rPr lang="en-CA" sz="2400" dirty="0"/>
              <a:t>/European Union free trade </a:t>
            </a:r>
            <a:r>
              <a:rPr lang="en-CA" sz="2400" dirty="0" smtClean="0"/>
              <a:t>agreement) </a:t>
            </a:r>
            <a:endParaRPr lang="en-US" sz="2400" b="1" dirty="0">
              <a:latin typeface="+mj-lt"/>
              <a:ea typeface="+mj-ea"/>
              <a:cs typeface="+mj-cs"/>
            </a:endParaRPr>
          </a:p>
          <a:p>
            <a:pPr algn="ctr"/>
            <a:endParaRPr lang="lv-LV" sz="3600" b="1" dirty="0" smtClean="0">
              <a:latin typeface="+mj-lt"/>
              <a:ea typeface="+mj-ea"/>
              <a:cs typeface="+mj-cs"/>
            </a:endParaRPr>
          </a:p>
          <a:p>
            <a:pPr algn="ctr"/>
            <a:endParaRPr lang="lv-LV" sz="3600" b="1" dirty="0">
              <a:latin typeface="+mj-lt"/>
              <a:ea typeface="+mj-ea"/>
              <a:cs typeface="+mj-cs"/>
            </a:endParaRPr>
          </a:p>
          <a:p>
            <a:pPr algn="ctr"/>
            <a:endParaRPr lang="lv-LV" sz="3600" b="1" dirty="0" smtClean="0">
              <a:latin typeface="+mj-lt"/>
              <a:ea typeface="+mj-ea"/>
              <a:cs typeface="+mj-cs"/>
            </a:endParaRPr>
          </a:p>
          <a:p>
            <a:pPr algn="ctr"/>
            <a:endParaRPr lang="lv-LV" sz="3600" b="1" dirty="0">
              <a:latin typeface="+mj-lt"/>
              <a:ea typeface="+mj-ea"/>
              <a:cs typeface="+mj-cs"/>
            </a:endParaRPr>
          </a:p>
          <a:p>
            <a:pPr algn="ctr"/>
            <a:endParaRPr lang="en-US" sz="3600" b="1" dirty="0">
              <a:latin typeface="+mj-lt"/>
              <a:ea typeface="+mj-ea"/>
              <a:cs typeface="+mj-cs"/>
            </a:endParaRPr>
          </a:p>
        </p:txBody>
      </p:sp>
    </p:spTree>
    <p:extLst>
      <p:ext uri="{BB962C8B-B14F-4D97-AF65-F5344CB8AC3E}">
        <p14:creationId xmlns:p14="http://schemas.microsoft.com/office/powerpoint/2010/main" val="7951550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
        <p:nvSpPr>
          <p:cNvPr id="5" name="Rectangle 4"/>
          <p:cNvSpPr/>
          <p:nvPr/>
        </p:nvSpPr>
        <p:spPr>
          <a:xfrm>
            <a:off x="933779" y="3282602"/>
            <a:ext cx="6858744" cy="1754327"/>
          </a:xfrm>
          <a:prstGeom prst="rect">
            <a:avLst/>
          </a:prstGeom>
        </p:spPr>
        <p:txBody>
          <a:bodyPr wrap="none">
            <a:spAutoFit/>
          </a:bodyPr>
          <a:lstStyle/>
          <a:p>
            <a:pPr algn="ctr"/>
            <a:r>
              <a:rPr lang="lv-LV" sz="3600" b="1" dirty="0" smtClean="0">
                <a:latin typeface="+mj-lt"/>
                <a:ea typeface="+mj-ea"/>
                <a:cs typeface="+mj-cs"/>
              </a:rPr>
              <a:t>Terms agreed</a:t>
            </a:r>
          </a:p>
          <a:p>
            <a:pPr algn="ctr"/>
            <a:endParaRPr lang="lv-LV" sz="3600" b="1" dirty="0">
              <a:latin typeface="+mj-lt"/>
              <a:ea typeface="+mj-ea"/>
              <a:cs typeface="+mj-cs"/>
            </a:endParaRPr>
          </a:p>
          <a:p>
            <a:pPr algn="ctr"/>
            <a:r>
              <a:rPr lang="lv-LV" sz="3600" b="1" dirty="0" smtClean="0">
                <a:latin typeface="+mj-lt"/>
                <a:ea typeface="+mj-ea"/>
                <a:cs typeface="+mj-cs"/>
              </a:rPr>
              <a:t>Ratification expected within a year</a:t>
            </a:r>
            <a:endParaRPr lang="en-US" sz="3600" dirty="0" smtClean="0"/>
          </a:p>
        </p:txBody>
      </p:sp>
    </p:spTree>
    <p:extLst>
      <p:ext uri="{BB962C8B-B14F-4D97-AF65-F5344CB8AC3E}">
        <p14:creationId xmlns:p14="http://schemas.microsoft.com/office/powerpoint/2010/main" val="23356806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1808612"/>
            <a:ext cx="8456711" cy="4287218"/>
          </a:xfrm>
        </p:spPr>
        <p:txBody>
          <a:bodyPr>
            <a:normAutofit/>
          </a:bodyPr>
          <a:lstStyle/>
          <a:p>
            <a:pPr lvl="1" algn="ctr" defTabSz="457200" rtl="0">
              <a:spcBef>
                <a:spcPct val="0"/>
              </a:spcBef>
            </a:pPr>
            <a:r>
              <a:rPr lang="lv-LV" sz="3200" b="1" dirty="0" smtClean="0"/>
              <a:t>Latvia </a:t>
            </a:r>
            <a:r>
              <a:rPr lang="lv-LV" sz="3200" b="1" dirty="0"/>
              <a:t>is positioned for potential</a:t>
            </a:r>
            <a:r>
              <a:rPr lang="en-US" sz="4000" b="1" dirty="0"/>
              <a:t/>
            </a:r>
            <a:br>
              <a:rPr lang="en-US" sz="4000" b="1" dirty="0"/>
            </a:br>
            <a:r>
              <a:rPr lang="lv-LV" sz="4000" b="1" dirty="0"/>
              <a:t/>
            </a:r>
            <a:br>
              <a:rPr lang="lv-LV" sz="4000" b="1" dirty="0"/>
            </a:br>
            <a:r>
              <a:rPr lang="lv-LV" sz="4000" b="1" dirty="0" smtClean="0"/>
              <a:t/>
            </a:r>
            <a:br>
              <a:rPr lang="lv-LV" sz="4000" b="1" dirty="0" smtClean="0"/>
            </a:br>
            <a:r>
              <a:rPr lang="lv-LV" sz="4000" b="1" dirty="0"/>
              <a:t/>
            </a:r>
            <a:br>
              <a:rPr lang="lv-LV" sz="4000" b="1" dirty="0"/>
            </a:br>
            <a:r>
              <a:rPr lang="lv-LV" sz="4000" b="1" dirty="0" smtClean="0"/>
              <a:t/>
            </a:r>
            <a:br>
              <a:rPr lang="lv-LV" sz="4000" b="1" dirty="0" smtClean="0"/>
            </a:br>
            <a:endParaRPr lang="en-US" sz="40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pic>
        <p:nvPicPr>
          <p:cNvPr id="5" name="Picture 4" descr="Map.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56964" y="3018633"/>
            <a:ext cx="6526253" cy="3615396"/>
          </a:xfrm>
          <a:prstGeom prst="rect">
            <a:avLst/>
          </a:prstGeom>
        </p:spPr>
      </p:pic>
      <p:sp>
        <p:nvSpPr>
          <p:cNvPr id="7" name="Rectangle 6"/>
          <p:cNvSpPr/>
          <p:nvPr/>
        </p:nvSpPr>
        <p:spPr>
          <a:xfrm>
            <a:off x="331919" y="3979910"/>
            <a:ext cx="1803762" cy="923330"/>
          </a:xfrm>
          <a:prstGeom prst="rect">
            <a:avLst/>
          </a:prstGeom>
        </p:spPr>
        <p:txBody>
          <a:bodyPr wrap="none">
            <a:spAutoFit/>
          </a:bodyPr>
          <a:lstStyle/>
          <a:p>
            <a:r>
              <a:rPr lang="en-US" dirty="0" smtClean="0"/>
              <a:t>Population:</a:t>
            </a:r>
            <a:endParaRPr lang="en-US" dirty="0"/>
          </a:p>
          <a:p>
            <a:r>
              <a:rPr lang="en-US" dirty="0" smtClean="0"/>
              <a:t>Total EU      499.8</a:t>
            </a:r>
            <a:endParaRPr lang="en-US" dirty="0"/>
          </a:p>
          <a:p>
            <a:r>
              <a:rPr lang="lv-LV" dirty="0"/>
              <a:t>Canada/US</a:t>
            </a:r>
            <a:r>
              <a:rPr lang="en-US" dirty="0"/>
              <a:t> </a:t>
            </a:r>
            <a:r>
              <a:rPr lang="lv-LV" dirty="0"/>
              <a:t>345.8 </a:t>
            </a:r>
            <a:endParaRPr lang="en-US" dirty="0"/>
          </a:p>
        </p:txBody>
      </p:sp>
      <p:sp>
        <p:nvSpPr>
          <p:cNvPr id="8" name="Rectangle 7"/>
          <p:cNvSpPr/>
          <p:nvPr/>
        </p:nvSpPr>
        <p:spPr>
          <a:xfrm>
            <a:off x="5017685" y="3425912"/>
            <a:ext cx="1756000" cy="1477328"/>
          </a:xfrm>
          <a:prstGeom prst="rect">
            <a:avLst/>
          </a:prstGeom>
        </p:spPr>
        <p:txBody>
          <a:bodyPr wrap="square">
            <a:spAutoFit/>
          </a:bodyPr>
          <a:lstStyle/>
          <a:p>
            <a:r>
              <a:rPr lang="en-US" dirty="0" smtClean="0"/>
              <a:t>Population:</a:t>
            </a:r>
            <a:endParaRPr lang="en-US" dirty="0"/>
          </a:p>
          <a:p>
            <a:r>
              <a:rPr lang="en-US" dirty="0" smtClean="0"/>
              <a:t>Russia</a:t>
            </a:r>
            <a:r>
              <a:rPr lang="en-US" dirty="0"/>
              <a:t>	</a:t>
            </a:r>
            <a:r>
              <a:rPr lang="en-US" dirty="0" smtClean="0"/>
              <a:t> 142.9</a:t>
            </a:r>
            <a:endParaRPr lang="en-US" dirty="0"/>
          </a:p>
          <a:p>
            <a:r>
              <a:rPr lang="en-US" dirty="0"/>
              <a:t>Ukraine	</a:t>
            </a:r>
            <a:r>
              <a:rPr lang="en-US" dirty="0" smtClean="0"/>
              <a:t> 45.9 </a:t>
            </a:r>
            <a:endParaRPr lang="en-US" dirty="0"/>
          </a:p>
          <a:p>
            <a:r>
              <a:rPr lang="en-US" dirty="0"/>
              <a:t>Belarus	</a:t>
            </a:r>
            <a:r>
              <a:rPr lang="en-US" dirty="0" smtClean="0"/>
              <a:t> 9.5 </a:t>
            </a:r>
          </a:p>
          <a:p>
            <a:r>
              <a:rPr lang="en-US" dirty="0" smtClean="0">
                <a:solidFill>
                  <a:srgbClr val="CCFFCC"/>
                </a:solidFill>
              </a:rPr>
              <a:t>Total </a:t>
            </a:r>
            <a:r>
              <a:rPr lang="en-US" dirty="0">
                <a:solidFill>
                  <a:srgbClr val="CCFFCC"/>
                </a:solidFill>
              </a:rPr>
              <a:t>East	</a:t>
            </a:r>
            <a:r>
              <a:rPr lang="en-US" dirty="0" smtClean="0">
                <a:solidFill>
                  <a:srgbClr val="CCFFCC"/>
                </a:solidFill>
              </a:rPr>
              <a:t> 198.3</a:t>
            </a:r>
            <a:endParaRPr lang="en-US" dirty="0">
              <a:solidFill>
                <a:srgbClr val="CCFFCC"/>
              </a:solidFill>
            </a:endParaRPr>
          </a:p>
        </p:txBody>
      </p:sp>
    </p:spTree>
    <p:extLst>
      <p:ext uri="{BB962C8B-B14F-4D97-AF65-F5344CB8AC3E}">
        <p14:creationId xmlns:p14="http://schemas.microsoft.com/office/powerpoint/2010/main" val="28966313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19" y="2318019"/>
            <a:ext cx="8456711" cy="3915871"/>
          </a:xfrm>
        </p:spPr>
        <p:txBody>
          <a:bodyPr>
            <a:normAutofit fontScale="90000"/>
          </a:bodyPr>
          <a:lstStyle/>
          <a:p>
            <a:r>
              <a:rPr lang="lv-LV" sz="4000" b="1" dirty="0" smtClean="0"/>
              <a:t>For Latvians</a:t>
            </a:r>
            <a:r>
              <a:rPr lang="lv-LV" sz="1100" b="1" dirty="0" smtClean="0"/>
              <a:t/>
            </a:r>
            <a:br>
              <a:rPr lang="lv-LV" sz="1100" b="1" dirty="0" smtClean="0"/>
            </a:br>
            <a:r>
              <a:rPr lang="lv-LV" sz="1100" b="1" dirty="0" smtClean="0"/>
              <a:t/>
            </a:r>
            <a:br>
              <a:rPr lang="lv-LV" sz="1100" b="1" dirty="0" smtClean="0"/>
            </a:br>
            <a:r>
              <a:rPr lang="en-CA" sz="2700" dirty="0" smtClean="0"/>
              <a:t>exporting </a:t>
            </a:r>
            <a:r>
              <a:rPr lang="en-CA" sz="2700" dirty="0"/>
              <a:t>products, services or innovations to </a:t>
            </a:r>
            <a:r>
              <a:rPr lang="en-CA" sz="2700" dirty="0" smtClean="0"/>
              <a:t>Canada</a:t>
            </a:r>
            <a:r>
              <a:rPr lang="en-CA" sz="2700" dirty="0"/>
              <a:t/>
            </a:r>
            <a:br>
              <a:rPr lang="en-CA" sz="2700" dirty="0"/>
            </a:br>
            <a:r>
              <a:rPr lang="en-US" sz="1100" dirty="0"/>
              <a:t/>
            </a:r>
            <a:br>
              <a:rPr lang="en-US" sz="1100" dirty="0"/>
            </a:br>
            <a:r>
              <a:rPr lang="en-CA" sz="2700" dirty="0" smtClean="0"/>
              <a:t>increasing </a:t>
            </a:r>
            <a:r>
              <a:rPr lang="en-CA" sz="2700" dirty="0"/>
              <a:t>export sales to Canada</a:t>
            </a:r>
            <a:br>
              <a:rPr lang="en-CA" sz="2700" dirty="0"/>
            </a:br>
            <a:r>
              <a:rPr lang="en-CA" sz="1100" dirty="0"/>
              <a:t/>
            </a:r>
            <a:br>
              <a:rPr lang="en-CA" sz="1100" dirty="0"/>
            </a:br>
            <a:r>
              <a:rPr lang="en-CA" sz="2700" dirty="0" smtClean="0"/>
              <a:t>finding </a:t>
            </a:r>
            <a:r>
              <a:rPr lang="en-CA" sz="2700" dirty="0"/>
              <a:t>strategic partners </a:t>
            </a:r>
            <a:r>
              <a:rPr lang="en-CA" sz="2700" dirty="0"/>
              <a:t>from </a:t>
            </a:r>
            <a:r>
              <a:rPr lang="en-CA" sz="2700" dirty="0" smtClean="0"/>
              <a:t>Canada for </a:t>
            </a:r>
            <a:br>
              <a:rPr lang="en-CA" sz="2700" dirty="0" smtClean="0"/>
            </a:br>
            <a:r>
              <a:rPr lang="en-CA" sz="2700" dirty="0" smtClean="0"/>
              <a:t>development </a:t>
            </a:r>
            <a:r>
              <a:rPr lang="en-CA" sz="2700" dirty="0"/>
              <a:t>projects or investments </a:t>
            </a:r>
            <a:r>
              <a:rPr lang="en-CA" sz="2700" dirty="0"/>
              <a:t/>
            </a:r>
            <a:br>
              <a:rPr lang="en-CA" sz="2700" dirty="0"/>
            </a:br>
            <a:r>
              <a:rPr lang="en-CA" sz="1100" dirty="0" smtClean="0"/>
              <a:t/>
            </a:r>
            <a:br>
              <a:rPr lang="en-CA" sz="1100" dirty="0" smtClean="0"/>
            </a:br>
            <a:r>
              <a:rPr lang="en-CA" sz="2700" dirty="0" smtClean="0"/>
              <a:t>providing </a:t>
            </a:r>
            <a:r>
              <a:rPr lang="en-CA" sz="2700" dirty="0"/>
              <a:t>services to Canadian companies doing business in </a:t>
            </a:r>
            <a:r>
              <a:rPr lang="en-CA" sz="2700" dirty="0" smtClean="0"/>
              <a:t>Latvia</a:t>
            </a:r>
            <a:r>
              <a:rPr lang="en-CA" sz="1100" dirty="0" smtClean="0"/>
              <a:t/>
            </a:r>
            <a:br>
              <a:rPr lang="en-CA" sz="1100" dirty="0" smtClean="0"/>
            </a:br>
            <a:r>
              <a:rPr lang="en-US" sz="1100" dirty="0"/>
              <a:t/>
            </a:r>
            <a:br>
              <a:rPr lang="en-US" sz="1100" dirty="0"/>
            </a:br>
            <a:r>
              <a:rPr lang="en-CA" sz="2700" dirty="0"/>
              <a:t>representing Canadian companies in Latvia or the Baltic </a:t>
            </a:r>
            <a:r>
              <a:rPr lang="en-CA" sz="2700" dirty="0" smtClean="0"/>
              <a:t>region</a:t>
            </a:r>
            <a:r>
              <a:rPr lang="lv-LV" sz="2700" b="1" dirty="0" smtClean="0"/>
              <a:t/>
            </a:r>
            <a:br>
              <a:rPr lang="lv-LV" sz="2700" b="1" dirty="0" smtClean="0"/>
            </a:br>
            <a:endParaRPr lang="en-US" sz="2700" b="1" dirty="0"/>
          </a:p>
        </p:txBody>
      </p:sp>
      <p:pic>
        <p:nvPicPr>
          <p:cNvPr id="4" name="Picture 3" descr="CCCL_n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946672"/>
          </a:xfrm>
          <a:prstGeom prst="rect">
            <a:avLst/>
          </a:prstGeom>
        </p:spPr>
      </p:pic>
    </p:spTree>
    <p:extLst>
      <p:ext uri="{BB962C8B-B14F-4D97-AF65-F5344CB8AC3E}">
        <p14:creationId xmlns:p14="http://schemas.microsoft.com/office/powerpoint/2010/main" val="15687855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452</TotalTime>
  <Words>258</Words>
  <Application>Microsoft Macintosh PowerPoint</Application>
  <PresentationFormat>On-screen Show (4:3)</PresentationFormat>
  <Paragraphs>121</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the  Canadian Chamber of Commerce in Latvia  (CanCham)</vt:lpstr>
      <vt:lpstr>PowerPoint Presentation</vt:lpstr>
      <vt:lpstr>PowerPoint Presentation</vt:lpstr>
      <vt:lpstr>PowerPoint Presentation</vt:lpstr>
      <vt:lpstr>Established 1999  9 months old  Strategy change  to take advantage of a  once in a life time opportunity</vt:lpstr>
      <vt:lpstr>PowerPoint Presentation</vt:lpstr>
      <vt:lpstr>PowerPoint Presentation</vt:lpstr>
      <vt:lpstr>Latvia is positioned for potential     </vt:lpstr>
      <vt:lpstr>For Latvians  exporting products, services or innovations to Canada  increasing export sales to Canada  finding strategic partners from Canada for  development projects or investments   providing services to Canadian companies doing business in Latvia  representing Canadian companies in Latvia or the Baltic region </vt:lpstr>
      <vt:lpstr>For Canadians  exporting products or services to Europe  increasing export sales to Europe   finding strategic partners for development projects or investments in Northern Europe  finding strategic partners who will assist to enter the Russian and Central Asian markets   representing Northern European companies in Canada  providing services to Northern European companies doing business in Canada  </vt:lpstr>
      <vt:lpstr>Our Challenge   presenting what we have to offer and what we can do  developing contacts  selling, doing business and making money</vt:lpstr>
      <vt:lpstr>PowerPoint Presentation</vt:lpstr>
      <vt:lpstr>PowerPoint Presentation</vt:lpstr>
      <vt:lpstr>PowerPoint Presentation</vt:lpstr>
      <vt:lpstr>PowerPoint Presentation</vt:lpstr>
      <vt:lpstr>PowerPoint Presentation</vt:lpstr>
      <vt:lpstr>Partners            </vt:lpstr>
      <vt:lpstr>The CanCham is preparing its members to take advantage of the opportunity </vt:lpstr>
      <vt:lpstr>Programs  Partnering for Profit  Helping one another find clients  Governance Addressing troublesome regulations </vt:lpstr>
      <vt:lpstr>Events  to develop an understanding  on how to achieve results  “CETA – the EU-Canada Free Trade Agreement” - January  Financing Development  - March  Creating Visibility - May  Development Opportunities and Business Environment in Riga  - June </vt:lpstr>
      <vt:lpstr>CETA the EU-Canada Free Trade Agreement  January 14th, 2016 with   Artis Pabriks the European Parliament Member appointed as the EP's chief rapporteur on the EU-Canada free-trade agreement (CETA).   CETA is particularly significant to small and medium businesses as it not only eliminates most tariffs, but it also simplifies procedures that smaller companies have not been able to afford to deal with in the past to enter these markets. </vt:lpstr>
      <vt:lpstr>Financing Development March 22nd, 2016   with  Altum  Investment and Development Agency of Latvia  (LIAA) Imprimatur Capital Fund Management Technical Partners </vt:lpstr>
      <vt:lpstr>Creating Visibility Thursday, May 26th, 2016  with   STENDERS Canadian Embassy in Latvia  Anita Zorgenfreija  “Prime Recruitment” SIA </vt:lpstr>
      <vt:lpstr>Development Opportunities and Business Environment in Riga June 15th, 2016  with  Gvido Princis - Riga City Architect Jānis Prūsis - Investment Division of the Riga City Development Dep't </vt:lpstr>
      <vt:lpstr>Understanding Canada  Regions   Maritimes Quebec Ontario Praries British Columbia the North</vt:lpstr>
      <vt:lpstr>PowerPoint Presentation</vt:lpstr>
      <vt:lpstr>PowerPoint Presentation</vt:lpstr>
      <vt:lpstr>PowerPoint Presentation</vt:lpstr>
      <vt:lpstr>PowerPoint Presentation</vt:lpstr>
      <vt:lpstr>PowerPoint Presentation</vt:lpstr>
    </vt:vector>
  </TitlesOfParts>
  <Company>Technical Partners International Inc. / "TP Riga" 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the  Partnering for Profit program  of the  Canadian Chamber of Commerce in Latvia </dc:title>
  <dc:creator>Ed Kalvins</dc:creator>
  <cp:lastModifiedBy>Ed Kalvins</cp:lastModifiedBy>
  <cp:revision>38</cp:revision>
  <dcterms:created xsi:type="dcterms:W3CDTF">2016-01-24T14:12:55Z</dcterms:created>
  <dcterms:modified xsi:type="dcterms:W3CDTF">2016-07-19T13:17:03Z</dcterms:modified>
</cp:coreProperties>
</file>