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2"/>
  </p:notesMasterIdLst>
  <p:sldIdLst>
    <p:sldId id="379" r:id="rId2"/>
    <p:sldId id="484" r:id="rId3"/>
    <p:sldId id="485" r:id="rId4"/>
    <p:sldId id="486" r:id="rId5"/>
    <p:sldId id="487" r:id="rId6"/>
    <p:sldId id="491" r:id="rId7"/>
    <p:sldId id="492" r:id="rId8"/>
    <p:sldId id="493" r:id="rId9"/>
    <p:sldId id="489" r:id="rId10"/>
    <p:sldId id="480" r:id="rId11"/>
  </p:sldIdLst>
  <p:sldSz cx="9144000" cy="6858000" type="screen4x3"/>
  <p:notesSz cx="6797675" cy="9926638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6EFF"/>
    <a:srgbClr val="CCCCCC"/>
    <a:srgbClr val="FF6699"/>
    <a:srgbClr val="FF9999"/>
    <a:srgbClr val="4D4D4D"/>
    <a:srgbClr val="FD0303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8" autoAdjust="0"/>
    <p:restoredTop sz="94604" autoAdjust="0"/>
  </p:normalViewPr>
  <p:slideViewPr>
    <p:cSldViewPr>
      <p:cViewPr>
        <p:scale>
          <a:sx n="75" d="100"/>
          <a:sy n="75" d="100"/>
        </p:scale>
        <p:origin x="-1998" y="-8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flatTx/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sv-SE" alt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flatTx/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sv-SE" altLang="en-US"/>
          </a:p>
        </p:txBody>
      </p:sp>
      <p:sp>
        <p:nvSpPr>
          <p:cNvPr id="389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flatTx/>
          </a:bodyPr>
          <a:lstStyle/>
          <a:p>
            <a:pPr lvl="0"/>
            <a:r>
              <a:rPr lang="sv-SE" altLang="en-US" smtClean="0"/>
              <a:t>Klicka här för att ändra format på bakgrundstexten</a:t>
            </a:r>
          </a:p>
          <a:p>
            <a:pPr lvl="1"/>
            <a:r>
              <a:rPr lang="sv-SE" altLang="en-US" smtClean="0"/>
              <a:t>Nivå två</a:t>
            </a:r>
          </a:p>
          <a:p>
            <a:pPr lvl="2"/>
            <a:r>
              <a:rPr lang="sv-SE" altLang="en-US" smtClean="0"/>
              <a:t>Nivå tre</a:t>
            </a:r>
          </a:p>
          <a:p>
            <a:pPr lvl="3"/>
            <a:r>
              <a:rPr lang="sv-SE" altLang="en-US" smtClean="0"/>
              <a:t>Nivå fyra</a:t>
            </a:r>
          </a:p>
          <a:p>
            <a:pPr lvl="4"/>
            <a:r>
              <a:rPr lang="sv-SE" altLang="en-US" smtClean="0"/>
              <a:t>Nivå fem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flatTx/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sv-SE" alt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flatTx/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69DAF1F2-E502-4328-844D-FB1381AECD92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482659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7F79BB-8F9E-4752-9B6B-67A735352264}" type="slidenum">
              <a:rPr lang="sv-SE" altLang="en-US"/>
              <a:pPr/>
              <a:t>1</a:t>
            </a:fld>
            <a:endParaRPr lang="sv-SE" altLang="en-US"/>
          </a:p>
        </p:txBody>
      </p:sp>
      <p:sp>
        <p:nvSpPr>
          <p:cNvPr id="2908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C3D932-9E3A-4CD5-98E2-46380E9FFF8F}" type="slidenum">
              <a:rPr lang="sv-SE" altLang="en-US"/>
              <a:pPr/>
              <a:t>10</a:t>
            </a:fld>
            <a:endParaRPr lang="sv-SE" altLang="en-US"/>
          </a:p>
        </p:txBody>
      </p:sp>
      <p:sp>
        <p:nvSpPr>
          <p:cNvPr id="8212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04567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70726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75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01507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66750" y="1981200"/>
            <a:ext cx="7772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93077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87675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763642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675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71989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03893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43099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32659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8111571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5534281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2" name="Rectangle 2"/>
          <p:cNvSpPr>
            <a:spLocks noChangeArrowheads="1"/>
          </p:cNvSpPr>
          <p:nvPr/>
        </p:nvSpPr>
        <p:spPr bwMode="auto">
          <a:xfrm>
            <a:off x="152400" y="152400"/>
            <a:ext cx="990600" cy="6553200"/>
          </a:xfrm>
          <a:prstGeom prst="rect">
            <a:avLst/>
          </a:prstGeom>
          <a:noFill/>
          <a:ln w="25400">
            <a:solidFill>
              <a:schemeClr val="bg1">
                <a:alpha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1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6675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</a:t>
            </a:r>
          </a:p>
        </p:txBody>
      </p:sp>
      <p:sp>
        <p:nvSpPr>
          <p:cNvPr id="8601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 på bakgrundstexten</a:t>
            </a:r>
          </a:p>
          <a:p>
            <a:pPr lvl="1"/>
            <a:r>
              <a:rPr lang="sv-SE" altLang="en-US" smtClean="0"/>
              <a:t>Nivå två</a:t>
            </a:r>
          </a:p>
          <a:p>
            <a:pPr lvl="2"/>
            <a:r>
              <a:rPr lang="sv-SE" altLang="en-US" smtClean="0"/>
              <a:t>Nivå tre</a:t>
            </a:r>
          </a:p>
          <a:p>
            <a:pPr lvl="3"/>
            <a:r>
              <a:rPr lang="sv-SE" altLang="en-US" smtClean="0"/>
              <a:t>Nivå fyra</a:t>
            </a:r>
          </a:p>
          <a:p>
            <a:pPr lvl="4"/>
            <a:r>
              <a:rPr lang="sv-SE" altLang="en-US" smtClean="0"/>
              <a:t>Nivå fem</a:t>
            </a:r>
          </a:p>
        </p:txBody>
      </p:sp>
      <p:pic>
        <p:nvPicPr>
          <p:cNvPr id="860165" name="Picture 5" descr="NVV-logo-05_cmy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88" y="6345238"/>
            <a:ext cx="1274762" cy="28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66" name="Line 6"/>
          <p:cNvSpPr>
            <a:spLocks noChangeShapeType="1"/>
          </p:cNvSpPr>
          <p:nvPr/>
        </p:nvSpPr>
        <p:spPr bwMode="auto">
          <a:xfrm flipH="1">
            <a:off x="133350" y="6172200"/>
            <a:ext cx="88392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0167" name="Picture 7" descr="prefix-skuggat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650" y="115888"/>
            <a:ext cx="2093913" cy="209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ransition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lv/url?sa=i&amp;rct=j&amp;q=&amp;esrc=s&amp;source=images&amp;cd=&amp;cad=rja&amp;uact=8&amp;ved=0ahUKEwjgxN6-6ozQAhVCdCwKHWMUDoEQjRwIBw&amp;url=http%3A%2F%2Fwww.eea.europa.eu%2Fdata-and-maps%2Findicators%2Frenewable-electricity-consumption%2Frenewable-electricity-consumption-assessment-published-3&amp;psig=AFQjCNFGg0uRm-ZKzoVzPP88GKAQkOYcSg&amp;ust=1478270870420205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be.eu/Products/AirWater-heat-pumps/nibe-f212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52" name="Text Box 60"/>
          <p:cNvSpPr txBox="1">
            <a:spLocks noChangeArrowheads="1"/>
          </p:cNvSpPr>
          <p:nvPr/>
        </p:nvSpPr>
        <p:spPr bwMode="auto">
          <a:xfrm>
            <a:off x="827088" y="1700213"/>
            <a:ext cx="7777162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endParaRPr lang="en-GB" altLang="en-US" sz="2400" b="1" dirty="0"/>
          </a:p>
          <a:p>
            <a:pPr algn="ctr">
              <a:spcBef>
                <a:spcPct val="50000"/>
              </a:spcBef>
            </a:pPr>
            <a:r>
              <a:rPr lang="en-GB" altLang="en-US" sz="3200" b="1" dirty="0"/>
              <a:t>Stefan Westberg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b="1" dirty="0"/>
              <a:t>Divine Heat Company</a:t>
            </a:r>
            <a:endParaRPr lang="en-GB" altLang="en-US" sz="3200" dirty="0"/>
          </a:p>
          <a:p>
            <a:pPr algn="ctr">
              <a:spcBef>
                <a:spcPct val="50000"/>
              </a:spcBef>
            </a:pPr>
            <a:r>
              <a:rPr lang="lv-LV" altLang="en-US" sz="3200" dirty="0" smtClean="0"/>
              <a:t>www.nibe.lv</a:t>
            </a:r>
            <a:endParaRPr lang="en-GB" altLang="en-US" sz="32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Text Box 2"/>
          <p:cNvSpPr txBox="1">
            <a:spLocks noChangeArrowheads="1"/>
          </p:cNvSpPr>
          <p:nvPr/>
        </p:nvSpPr>
        <p:spPr bwMode="auto">
          <a:xfrm>
            <a:off x="827088" y="1700213"/>
            <a:ext cx="7777162" cy="310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endParaRPr lang="en-GB" altLang="en-US" sz="2400" b="1" dirty="0"/>
          </a:p>
          <a:p>
            <a:pPr algn="ctr">
              <a:spcBef>
                <a:spcPct val="50000"/>
              </a:spcBef>
            </a:pPr>
            <a:r>
              <a:rPr lang="en-GB" altLang="en-US" sz="3200" b="1" dirty="0"/>
              <a:t>Stefan Westberg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b="1" dirty="0"/>
              <a:t>Divine Heat Company</a:t>
            </a:r>
            <a:endParaRPr lang="en-GB" altLang="en-US" sz="3200" dirty="0"/>
          </a:p>
          <a:p>
            <a:pPr algn="ctr">
              <a:spcBef>
                <a:spcPct val="50000"/>
              </a:spcBef>
            </a:pPr>
            <a:r>
              <a:rPr lang="lv-LV" altLang="en-US" sz="3200" dirty="0"/>
              <a:t>www.nibe.lv</a:t>
            </a:r>
            <a:endParaRPr lang="en-GB" altLang="en-US" sz="3200" dirty="0"/>
          </a:p>
          <a:p>
            <a:pPr algn="ctr">
              <a:spcBef>
                <a:spcPct val="50000"/>
              </a:spcBef>
            </a:pPr>
            <a:r>
              <a:rPr lang="lv-LV" altLang="en-US" sz="2800" i="1" dirty="0"/>
              <a:t>t. </a:t>
            </a:r>
            <a:r>
              <a:rPr lang="sv-SE" altLang="en-US" sz="2800" i="1" dirty="0" smtClean="0"/>
              <a:t>2646 4488</a:t>
            </a:r>
            <a:endParaRPr lang="en-GB" altLang="en-US" sz="28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br>
              <a:rPr lang="en-US" dirty="0" smtClean="0"/>
            </a:br>
            <a:r>
              <a:rPr lang="en-US" dirty="0" smtClean="0"/>
              <a:t>self-sufficiency in Latvia</a:t>
            </a:r>
            <a:endParaRPr lang="en-US" dirty="0"/>
          </a:p>
        </p:txBody>
      </p:sp>
      <p:pic>
        <p:nvPicPr>
          <p:cNvPr id="861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463930" cy="421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-36512" y="6025852"/>
            <a:ext cx="309634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00" kern="0" dirty="0" smtClean="0"/>
              <a:t>Source: Latvian Bioenergy Association</a:t>
            </a:r>
            <a:endParaRPr lang="en-US" sz="1100" kern="0" dirty="0"/>
          </a:p>
        </p:txBody>
      </p:sp>
    </p:spTree>
    <p:extLst>
      <p:ext uri="{BB962C8B-B14F-4D97-AF65-F5344CB8AC3E}">
        <p14:creationId xmlns:p14="http://schemas.microsoft.com/office/powerpoint/2010/main" val="198298430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nergy</a:t>
            </a:r>
            <a:br>
              <a:rPr lang="en-US" dirty="0" smtClean="0"/>
            </a:br>
            <a:r>
              <a:rPr lang="en-US" dirty="0" smtClean="0"/>
              <a:t>costs from different fuels</a:t>
            </a:r>
            <a:endParaRPr lang="en-US" dirty="0"/>
          </a:p>
        </p:txBody>
      </p:sp>
      <p:pic>
        <p:nvPicPr>
          <p:cNvPr id="8622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669698" cy="4553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-36512" y="6023570"/>
            <a:ext cx="309634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00" kern="0" dirty="0" smtClean="0"/>
              <a:t>Source: Latvian Bioenergy Association</a:t>
            </a:r>
            <a:endParaRPr lang="en-US" sz="1100" kern="0" dirty="0"/>
          </a:p>
        </p:txBody>
      </p:sp>
    </p:spTree>
    <p:extLst>
      <p:ext uri="{BB962C8B-B14F-4D97-AF65-F5344CB8AC3E}">
        <p14:creationId xmlns:p14="http://schemas.microsoft.com/office/powerpoint/2010/main" val="99945946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Export-Import</a:t>
            </a:r>
            <a:br>
              <a:rPr lang="en-US" dirty="0" smtClean="0"/>
            </a:br>
            <a:r>
              <a:rPr lang="en-US" dirty="0" smtClean="0"/>
              <a:t>balance of energy sources</a:t>
            </a:r>
            <a:endParaRPr lang="en-US" dirty="0"/>
          </a:p>
        </p:txBody>
      </p:sp>
      <p:pic>
        <p:nvPicPr>
          <p:cNvPr id="863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41524"/>
            <a:ext cx="7917632" cy="445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-36512" y="6020990"/>
            <a:ext cx="309634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00" kern="0" dirty="0" smtClean="0"/>
              <a:t>Source: Latvian Bioenergy Association</a:t>
            </a:r>
            <a:endParaRPr lang="en-US" sz="1100" kern="0" dirty="0"/>
          </a:p>
        </p:txBody>
      </p:sp>
    </p:spTree>
    <p:extLst>
      <p:ext uri="{BB962C8B-B14F-4D97-AF65-F5344CB8AC3E}">
        <p14:creationId xmlns:p14="http://schemas.microsoft.com/office/powerpoint/2010/main" val="243271423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nergy</a:t>
            </a:r>
            <a:br>
              <a:rPr lang="en-US" dirty="0" smtClean="0"/>
            </a:br>
            <a:r>
              <a:rPr lang="en-US" dirty="0" smtClean="0"/>
              <a:t>costs from different fuels</a:t>
            </a:r>
            <a:endParaRPr lang="en-US" dirty="0"/>
          </a:p>
        </p:txBody>
      </p:sp>
      <p:pic>
        <p:nvPicPr>
          <p:cNvPr id="8622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669698" cy="4553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-36512" y="6021288"/>
            <a:ext cx="309634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00" kern="0" dirty="0" smtClean="0"/>
              <a:t>Source: Latvian Bioenergy Association</a:t>
            </a:r>
            <a:endParaRPr lang="en-US" sz="1100" kern="0" dirty="0"/>
          </a:p>
        </p:txBody>
      </p:sp>
    </p:spTree>
    <p:extLst>
      <p:ext uri="{BB962C8B-B14F-4D97-AF65-F5344CB8AC3E}">
        <p14:creationId xmlns:p14="http://schemas.microsoft.com/office/powerpoint/2010/main" val="412493647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187624" y="524000"/>
            <a:ext cx="727280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>
            <a:defPPr>
              <a:defRPr lang="sv-S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b="1" dirty="0">
                <a:latin typeface="Arial" charset="0"/>
              </a:rPr>
              <a:t>Share of </a:t>
            </a:r>
            <a:r>
              <a:rPr lang="en-GB" altLang="en-US" b="1" dirty="0" smtClean="0">
                <a:latin typeface="Arial" charset="0"/>
              </a:rPr>
              <a:t>energy from renewable sources 2014</a:t>
            </a:r>
            <a:r>
              <a:rPr lang="en-GB" altLang="en-US" sz="2000" b="1" dirty="0" smtClean="0">
                <a:latin typeface="Arial" charset="0"/>
              </a:rPr>
              <a:t/>
            </a:r>
            <a:br>
              <a:rPr lang="en-GB" altLang="en-US" sz="2000" b="1" dirty="0" smtClean="0">
                <a:latin typeface="Arial" charset="0"/>
              </a:rPr>
            </a:br>
            <a:endParaRPr lang="en-GB" altLang="en-US" sz="2000" b="1" dirty="0">
              <a:latin typeface="Arial" charset="0"/>
            </a:endParaRPr>
          </a:p>
        </p:txBody>
      </p:sp>
      <p:pic>
        <p:nvPicPr>
          <p:cNvPr id="869378" name="Picture 2" descr="https://richardbrenneman.files.wordpress.com/2016/02/blog-eurore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41" y="1916832"/>
            <a:ext cx="830362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062346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Share of renewable electricity %</a:t>
            </a:r>
            <a:endParaRPr lang="en-US" dirty="0"/>
          </a:p>
        </p:txBody>
      </p:sp>
      <p:pic>
        <p:nvPicPr>
          <p:cNvPr id="865282" name="Picture 2" descr="Image result for Share of renewables in EU27 energy consumpt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848475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900868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         NIBE F2120</a:t>
            </a:r>
            <a:endParaRPr lang="en-US" dirty="0"/>
          </a:p>
        </p:txBody>
      </p:sp>
      <p:pic>
        <p:nvPicPr>
          <p:cNvPr id="870402" name="Picture 2" descr="NIBE F2120, 12-20 kW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35088"/>
            <a:ext cx="4927405" cy="431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nibe.eu/upload/NEW/factory/F2120-house-banner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980" y="794792"/>
            <a:ext cx="1714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504514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629816"/>
            <a:ext cx="7772400" cy="1143000"/>
          </a:xfrm>
        </p:spPr>
        <p:txBody>
          <a:bodyPr/>
          <a:lstStyle/>
          <a:p>
            <a:r>
              <a:rPr lang="sv-SE" sz="8800" dirty="0" smtClean="0"/>
              <a:t>A+++</a:t>
            </a:r>
            <a:endParaRPr lang="en-US" sz="8800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67544" y="1700808"/>
            <a:ext cx="835292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000" kern="0" dirty="0" smtClean="0"/>
              <a:t>Our new F2120-series of air/water heat pumps represent a real breakthrough in housewarming with a SCOP-value of more than 5.0.</a:t>
            </a:r>
          </a:p>
          <a:p>
            <a:pPr algn="just" eaLnBrk="1" hangingPunct="1"/>
            <a:endParaRPr lang="en-US" sz="2000" kern="0" dirty="0" smtClean="0"/>
          </a:p>
          <a:p>
            <a:pPr algn="just" eaLnBrk="1" hangingPunct="1"/>
            <a:r>
              <a:rPr lang="en-US" sz="2000" kern="0" dirty="0" smtClean="0"/>
              <a:t>Or in other words; the pumps deliver more than five times as much heat, on an annual basis, as an electric heater using the same energy.</a:t>
            </a:r>
          </a:p>
          <a:p>
            <a:pPr algn="just" eaLnBrk="1" hangingPunct="1"/>
            <a:endParaRPr lang="en-US" sz="2000" kern="0" dirty="0" smtClean="0"/>
          </a:p>
          <a:p>
            <a:pPr algn="just" eaLnBrk="1" hangingPunct="1"/>
            <a:r>
              <a:rPr lang="en-US" sz="2000" kern="0" dirty="0" smtClean="0"/>
              <a:t>And what’s more, they have a class leading working range with a supply temperature of up to 65°C and deliver an amazing 63°C at ambient temperatures as low as -25°C.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2056885823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NIBE Villavärme">
  <a:themeElements>
    <a:clrScheme name="NIBE Villavär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IBE Villavär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"/>
          <a:lightRig rig="legacyFlat3" dir="b"/>
        </a:scene3d>
        <a:sp3d extrusionH="121893000" prstMaterial="legacyMatte">
          <a:bevelT w="13500" h="13500" prst="angle"/>
          <a:bevelB w="13500" h="13500" prst="angle"/>
          <a:extrusionClr>
            <a:schemeClr val="accent1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"/>
          <a:lightRig rig="legacyFlat3" dir="b"/>
        </a:scene3d>
        <a:sp3d extrusionH="121893000" prstMaterial="legacyMatte">
          <a:bevelT w="13500" h="13500" prst="angle"/>
          <a:bevelB w="13500" h="13500" prst="angle"/>
          <a:extrusionClr>
            <a:schemeClr val="accent1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IBE Villavär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BE Villavär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BE Villavär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BE Villavär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BE Villavär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BE Villavär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BE Villavär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BE Villavär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BE Villavär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BE Villavär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BE Villavär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BE Villavär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13321</TotalTime>
  <Words>143</Words>
  <Application>Microsoft Office PowerPoint</Application>
  <PresentationFormat>On-screen Show (4:3)</PresentationFormat>
  <Paragraphs>28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Times New Roman</vt:lpstr>
      <vt:lpstr>Arial</vt:lpstr>
      <vt:lpstr>Times</vt:lpstr>
      <vt:lpstr>Wingdings</vt:lpstr>
      <vt:lpstr>ＭＳ Ｐゴシック</vt:lpstr>
      <vt:lpstr>Symbol</vt:lpstr>
      <vt:lpstr>NIBE Villavärme</vt:lpstr>
      <vt:lpstr>PowerPoint Presentation</vt:lpstr>
      <vt:lpstr>Energy self-sufficiency in Latvia</vt:lpstr>
      <vt:lpstr>Energy costs from different fuels</vt:lpstr>
      <vt:lpstr>Export-Import balance of energy sources</vt:lpstr>
      <vt:lpstr>Energy costs from different fuels</vt:lpstr>
      <vt:lpstr>Share of energy from renewable sources 2014 </vt:lpstr>
      <vt:lpstr>Share of renewable electricity %</vt:lpstr>
      <vt:lpstr>         NIBE F2120</vt:lpstr>
      <vt:lpstr>A+++</vt:lpstr>
      <vt:lpstr>PowerPoint Presentation</vt:lpstr>
    </vt:vector>
  </TitlesOfParts>
  <Company>NIBE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Ingen bildrubrik</dc:title>
  <dc:creator>Ola Abrahamsson</dc:creator>
  <cp:lastModifiedBy>Stefan</cp:lastModifiedBy>
  <cp:revision>457</cp:revision>
  <cp:lastPrinted>2005-03-29T13:26:10Z</cp:lastPrinted>
  <dcterms:created xsi:type="dcterms:W3CDTF">2000-02-29T15:34:18Z</dcterms:created>
  <dcterms:modified xsi:type="dcterms:W3CDTF">2016-11-03T15:07:07Z</dcterms:modified>
</cp:coreProperties>
</file>