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3" r:id="rId4"/>
    <p:sldId id="262" r:id="rId5"/>
    <p:sldId id="261" r:id="rId6"/>
    <p:sldId id="260" r:id="rId7"/>
    <p:sldId id="288" r:id="rId8"/>
    <p:sldId id="264" r:id="rId9"/>
    <p:sldId id="289" r:id="rId10"/>
    <p:sldId id="267" r:id="rId11"/>
    <p:sldId id="278" r:id="rId12"/>
    <p:sldId id="283" r:id="rId13"/>
    <p:sldId id="277" r:id="rId14"/>
    <p:sldId id="269" r:id="rId15"/>
    <p:sldId id="280" r:id="rId16"/>
    <p:sldId id="273" r:id="rId17"/>
    <p:sldId id="281" r:id="rId18"/>
    <p:sldId id="274" r:id="rId19"/>
    <p:sldId id="275" r:id="rId20"/>
    <p:sldId id="271" r:id="rId21"/>
    <p:sldId id="282" r:id="rId22"/>
    <p:sldId id="270" r:id="rId23"/>
    <p:sldId id="272" r:id="rId24"/>
    <p:sldId id="279" r:id="rId25"/>
    <p:sldId id="268" r:id="rId26"/>
    <p:sldId id="284" r:id="rId27"/>
    <p:sldId id="286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C015-8886-A741-B044-C0DF4B7DD66D}" type="datetimeFigureOut">
              <a:rPr lang="en-US" smtClean="0"/>
              <a:t>20/02/17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9843-DA25-8840-9BB0-8BCEA94A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61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63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4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75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5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39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2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2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0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0C6B-5976-4ADA-9A82-133A9F90B2D4}" type="datetimeFigureOut">
              <a:rPr lang="en-CA" smtClean="0"/>
              <a:t>20/02/17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D257-F5BD-4429-AE93-045596956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jpg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GIF"/><Relationship Id="rId15" Type="http://schemas.openxmlformats.org/officeDocument/2006/relationships/image" Target="../media/image32.GIF"/><Relationship Id="rId16" Type="http://schemas.openxmlformats.org/officeDocument/2006/relationships/image" Target="../media/image19.GIF"/><Relationship Id="rId17" Type="http://schemas.openxmlformats.org/officeDocument/2006/relationships/image" Target="../media/image33.gif"/><Relationship Id="rId18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18.jpg"/><Relationship Id="rId5" Type="http://schemas.openxmlformats.org/officeDocument/2006/relationships/image" Target="../media/image22.png"/><Relationship Id="rId6" Type="http://schemas.openxmlformats.org/officeDocument/2006/relationships/image" Target="../media/image23.gif"/><Relationship Id="rId7" Type="http://schemas.openxmlformats.org/officeDocument/2006/relationships/image" Target="../media/image24.GIF"/><Relationship Id="rId8" Type="http://schemas.openxmlformats.org/officeDocument/2006/relationships/image" Target="../media/image25.gif"/><Relationship Id="rId9" Type="http://schemas.openxmlformats.org/officeDocument/2006/relationships/image" Target="../media/image26.gif"/><Relationship Id="rId10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89248" y="180720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Partnering for Profit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Canadian Chamber of Commerce in Latvia (CCCL)</a:t>
            </a:r>
            <a:endParaRPr lang="en-C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41562"/>
          </a:xfrm>
        </p:spPr>
        <p:txBody>
          <a:bodyPr>
            <a:normAutofit fontScale="92500" lnSpcReduction="10000"/>
          </a:bodyPr>
          <a:lstStyle/>
          <a:p>
            <a:r>
              <a:rPr lang="en-CA" sz="3000" dirty="0" smtClean="0"/>
              <a:t>Presentation for the</a:t>
            </a:r>
          </a:p>
          <a:p>
            <a:r>
              <a:rPr lang="en-CA" sz="5200" dirty="0" smtClean="0"/>
              <a:t>Taipei Mission in Riga</a:t>
            </a:r>
          </a:p>
          <a:p>
            <a:endParaRPr lang="en-CA" sz="4800" dirty="0" smtClean="0"/>
          </a:p>
          <a:p>
            <a:r>
              <a:rPr lang="en-CA" sz="3000" dirty="0" smtClean="0"/>
              <a:t>February 20, 2017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8589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2-19 at 23.2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" y="14941"/>
            <a:ext cx="10393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0 at 00.0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1" y="0"/>
            <a:ext cx="1075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9 at 23.5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" y="0"/>
            <a:ext cx="1022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4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5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9 at 23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9 at 23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1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4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44112" y="180720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Assistance offered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8318" y="2311698"/>
            <a:ext cx="10515600" cy="338804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Supporting Taiwanese business operations in Latvia &amp; the Baltic region</a:t>
            </a:r>
          </a:p>
          <a:p>
            <a:r>
              <a:rPr lang="en-CA" dirty="0" smtClean="0"/>
              <a:t>Construction related services</a:t>
            </a:r>
          </a:p>
          <a:p>
            <a:r>
              <a:rPr lang="en-CA" dirty="0" smtClean="0"/>
              <a:t>Finding Latvian export goods and services for Taiwan market</a:t>
            </a:r>
          </a:p>
          <a:p>
            <a:r>
              <a:rPr lang="en-CA" dirty="0" smtClean="0"/>
              <a:t>Helping with tourism, business travel and </a:t>
            </a:r>
            <a:r>
              <a:rPr lang="en-CA" dirty="0" smtClean="0"/>
              <a:t>recreational activities</a:t>
            </a:r>
            <a:endParaRPr lang="en-CA" dirty="0" smtClean="0"/>
          </a:p>
          <a:p>
            <a:r>
              <a:rPr lang="en-CA" dirty="0" smtClean="0"/>
              <a:t>Organizing medical services and medical tourism</a:t>
            </a:r>
          </a:p>
          <a:p>
            <a:r>
              <a:rPr lang="en-CA" dirty="0" smtClean="0"/>
              <a:t>Liaison between Taiwanese businesses and Canadian market</a:t>
            </a:r>
          </a:p>
          <a:p>
            <a:r>
              <a:rPr lang="en-CA" dirty="0" smtClean="0"/>
              <a:t>Liaison between Taiwanese businesses and European Union market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43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70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4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2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3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3.4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517" y="1946673"/>
            <a:ext cx="10664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b="1" dirty="0" smtClean="0">
                <a:latin typeface="+mj-lt"/>
                <a:ea typeface="+mj-ea"/>
                <a:cs typeface="+mj-cs"/>
              </a:rPr>
              <a:t>Networking</a:t>
            </a:r>
          </a:p>
        </p:txBody>
      </p:sp>
      <p:pic>
        <p:nvPicPr>
          <p:cNvPr id="2" name="Picture 1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71" y="3858444"/>
            <a:ext cx="1133856" cy="1685544"/>
          </a:xfrm>
          <a:prstGeom prst="rect">
            <a:avLst/>
          </a:prstGeom>
        </p:spPr>
      </p:pic>
      <p:pic>
        <p:nvPicPr>
          <p:cNvPr id="3" name="Picture 2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73" y="3858444"/>
            <a:ext cx="1133856" cy="16855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31205" y="4618737"/>
            <a:ext cx="1464944" cy="0"/>
          </a:xfrm>
          <a:prstGeom prst="line">
            <a:avLst/>
          </a:prstGeom>
          <a:ln w="88900"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AIW00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33" y="4618737"/>
            <a:ext cx="1041400" cy="536972"/>
          </a:xfrm>
          <a:prstGeom prst="rect">
            <a:avLst/>
          </a:prstGeom>
        </p:spPr>
      </p:pic>
      <p:pic>
        <p:nvPicPr>
          <p:cNvPr id="6" name="Picture 5" descr="LATV00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34" y="4664075"/>
            <a:ext cx="108373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6672"/>
          </a:xfrm>
          <a:prstGeom prst="rect">
            <a:avLst/>
          </a:prstGeom>
        </p:spPr>
      </p:pic>
      <p:pic>
        <p:nvPicPr>
          <p:cNvPr id="8" name="Picture 7" descr="TAIW00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33" y="4618737"/>
            <a:ext cx="1041400" cy="536972"/>
          </a:xfrm>
          <a:prstGeom prst="rect">
            <a:avLst/>
          </a:prstGeom>
        </p:spPr>
      </p:pic>
      <p:pic>
        <p:nvPicPr>
          <p:cNvPr id="6" name="Picture 5" descr="LATV00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34" y="4664075"/>
            <a:ext cx="1083733" cy="419100"/>
          </a:xfrm>
          <a:prstGeom prst="rect">
            <a:avLst/>
          </a:prstGeom>
        </p:spPr>
      </p:pic>
      <p:pic>
        <p:nvPicPr>
          <p:cNvPr id="10" name="Picture 9" descr="Dealhandshak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60" y="2512035"/>
            <a:ext cx="3173965" cy="33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517" y="1946673"/>
            <a:ext cx="10664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latin typeface="+mj-lt"/>
                <a:ea typeface="+mj-ea"/>
                <a:cs typeface="+mj-cs"/>
              </a:rPr>
              <a:t>Business Opportunities</a:t>
            </a:r>
          </a:p>
        </p:txBody>
      </p:sp>
      <p:pic>
        <p:nvPicPr>
          <p:cNvPr id="2" name="Picture 1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71" y="3858444"/>
            <a:ext cx="1133856" cy="1685544"/>
          </a:xfrm>
          <a:prstGeom prst="rect">
            <a:avLst/>
          </a:prstGeom>
        </p:spPr>
      </p:pic>
      <p:pic>
        <p:nvPicPr>
          <p:cNvPr id="3" name="Picture 2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73" y="3858444"/>
            <a:ext cx="1133856" cy="16855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31205" y="4618737"/>
            <a:ext cx="1464944" cy="0"/>
          </a:xfrm>
          <a:prstGeom prst="line">
            <a:avLst/>
          </a:prstGeom>
          <a:ln w="88900"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91" y="3007227"/>
            <a:ext cx="617891" cy="918531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93" y="3925759"/>
            <a:ext cx="617891" cy="918531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03" y="5295427"/>
            <a:ext cx="617891" cy="918531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07" y="5295427"/>
            <a:ext cx="617891" cy="918531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16" y="4159472"/>
            <a:ext cx="617891" cy="918531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07" y="2894199"/>
            <a:ext cx="617891" cy="9185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3015197" y="3233116"/>
            <a:ext cx="1448869" cy="1088702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97307" y="4321819"/>
            <a:ext cx="2066760" cy="137145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15197" y="4321818"/>
            <a:ext cx="1448869" cy="1222170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449930" y="3347832"/>
            <a:ext cx="1026661" cy="973987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49929" y="4321819"/>
            <a:ext cx="1694864" cy="1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49930" y="4321818"/>
            <a:ext cx="1076973" cy="1222170"/>
          </a:xfrm>
          <a:prstGeom prst="line">
            <a:avLst/>
          </a:prstGeom>
          <a:ln w="63500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7" y="3482699"/>
            <a:ext cx="812800" cy="609600"/>
          </a:xfrm>
          <a:prstGeom prst="rect">
            <a:avLst/>
          </a:prstGeom>
        </p:spPr>
      </p:pic>
      <p:pic>
        <p:nvPicPr>
          <p:cNvPr id="9" name="Picture 8" descr="EST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4" y="6072938"/>
            <a:ext cx="846667" cy="419100"/>
          </a:xfrm>
          <a:prstGeom prst="rect">
            <a:avLst/>
          </a:prstGeom>
        </p:spPr>
      </p:pic>
      <p:pic>
        <p:nvPicPr>
          <p:cNvPr id="17" name="Picture 16" descr="KYRG000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41" y="2365948"/>
            <a:ext cx="897467" cy="419100"/>
          </a:xfrm>
          <a:prstGeom prst="rect">
            <a:avLst/>
          </a:prstGeom>
        </p:spPr>
      </p:pic>
      <p:pic>
        <p:nvPicPr>
          <p:cNvPr id="18" name="Picture 17" descr="LITH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851" y="6113517"/>
            <a:ext cx="1083733" cy="419100"/>
          </a:xfrm>
          <a:prstGeom prst="rect">
            <a:avLst/>
          </a:prstGeom>
        </p:spPr>
      </p:pic>
      <p:pic>
        <p:nvPicPr>
          <p:cNvPr id="19" name="Picture 18" descr="RUSS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991" y="4565429"/>
            <a:ext cx="812800" cy="419100"/>
          </a:xfrm>
          <a:prstGeom prst="rect">
            <a:avLst/>
          </a:prstGeom>
        </p:spPr>
      </p:pic>
      <p:pic>
        <p:nvPicPr>
          <p:cNvPr id="20" name="Picture 19" descr="SWDN0001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08" y="5345494"/>
            <a:ext cx="863600" cy="419100"/>
          </a:xfrm>
          <a:prstGeom prst="rect">
            <a:avLst/>
          </a:prstGeom>
        </p:spPr>
      </p:pic>
      <p:pic>
        <p:nvPicPr>
          <p:cNvPr id="21" name="Picture 20" descr="tr_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7" y="5154994"/>
            <a:ext cx="812800" cy="609600"/>
          </a:xfrm>
          <a:prstGeom prst="rect">
            <a:avLst/>
          </a:prstGeom>
        </p:spPr>
      </p:pic>
      <p:pic>
        <p:nvPicPr>
          <p:cNvPr id="22" name="Picture 21" descr="u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208" y="3723530"/>
            <a:ext cx="812800" cy="609600"/>
          </a:xfrm>
          <a:prstGeom prst="rect">
            <a:avLst/>
          </a:prstGeom>
        </p:spPr>
      </p:pic>
      <p:pic>
        <p:nvPicPr>
          <p:cNvPr id="23" name="Picture 22" descr="u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7" y="2689856"/>
            <a:ext cx="812800" cy="609600"/>
          </a:xfrm>
          <a:prstGeom prst="rect">
            <a:avLst/>
          </a:prstGeom>
        </p:spPr>
      </p:pic>
      <p:pic>
        <p:nvPicPr>
          <p:cNvPr id="24" name="Picture 23" descr="UZBK0001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58" y="3138281"/>
            <a:ext cx="1083733" cy="419100"/>
          </a:xfrm>
          <a:prstGeom prst="rect">
            <a:avLst/>
          </a:prstGeom>
        </p:spPr>
      </p:pic>
      <p:pic>
        <p:nvPicPr>
          <p:cNvPr id="29" name="Picture 28" descr="UAEM0001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0" y="4431938"/>
            <a:ext cx="1083733" cy="419100"/>
          </a:xfrm>
          <a:prstGeom prst="rect">
            <a:avLst/>
          </a:prstGeom>
        </p:spPr>
      </p:pic>
      <p:pic>
        <p:nvPicPr>
          <p:cNvPr id="25" name="Picture 24" descr="TAIW0001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74" y="3033619"/>
            <a:ext cx="1041400" cy="536972"/>
          </a:xfrm>
          <a:prstGeom prst="rect">
            <a:avLst/>
          </a:prstGeom>
        </p:spPr>
      </p:pic>
      <p:pic>
        <p:nvPicPr>
          <p:cNvPr id="33" name="Picture 32" descr="CANA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28" y="2209721"/>
            <a:ext cx="1093626" cy="463346"/>
          </a:xfrm>
          <a:prstGeom prst="rect">
            <a:avLst/>
          </a:prstGeom>
        </p:spPr>
      </p:pic>
      <p:pic>
        <p:nvPicPr>
          <p:cNvPr id="34" name="Picture 33" descr="LATV0001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10" y="3080310"/>
            <a:ext cx="108373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6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42708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5051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61816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Business Support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376" y="1643528"/>
            <a:ext cx="11383683" cy="5035177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Setting up a business</a:t>
            </a:r>
            <a:r>
              <a:rPr lang="en-CA" dirty="0" smtClean="0"/>
              <a:t>: finding real estate, staff recruitment, </a:t>
            </a:r>
            <a:r>
              <a:rPr lang="en-CA" dirty="0" smtClean="0"/>
              <a:t>translation</a:t>
            </a:r>
          </a:p>
          <a:p>
            <a:endParaRPr lang="en-CA" dirty="0"/>
          </a:p>
          <a:p>
            <a:r>
              <a:rPr lang="en-CA" b="1" dirty="0" smtClean="0"/>
              <a:t>Ongoing business support</a:t>
            </a:r>
            <a:r>
              <a:rPr lang="en-CA" dirty="0" smtClean="0"/>
              <a:t>: </a:t>
            </a:r>
            <a:r>
              <a:rPr lang="en-CA" dirty="0" smtClean="0"/>
              <a:t>accounting, </a:t>
            </a:r>
            <a:r>
              <a:rPr lang="en-CA" dirty="0" smtClean="0"/>
              <a:t>work safety, project </a:t>
            </a:r>
            <a:r>
              <a:rPr lang="en-CA" dirty="0" smtClean="0"/>
              <a:t>management</a:t>
            </a:r>
          </a:p>
          <a:p>
            <a:endParaRPr lang="en-CA" dirty="0" smtClean="0"/>
          </a:p>
          <a:p>
            <a:r>
              <a:rPr lang="en-CA" b="1" dirty="0" smtClean="0"/>
              <a:t>Advisory services</a:t>
            </a:r>
            <a:r>
              <a:rPr lang="en-CA" dirty="0" smtClean="0"/>
              <a:t>: legal, business consulting, market research, organizational </a:t>
            </a:r>
            <a:r>
              <a:rPr lang="en-CA" dirty="0" smtClean="0"/>
              <a:t>behaviour</a:t>
            </a:r>
          </a:p>
          <a:p>
            <a:endParaRPr lang="en-CA" dirty="0" smtClean="0"/>
          </a:p>
          <a:p>
            <a:r>
              <a:rPr lang="en-CA" b="1" dirty="0" smtClean="0"/>
              <a:t>Business promotion</a:t>
            </a:r>
            <a:r>
              <a:rPr lang="en-CA" dirty="0" smtClean="0"/>
              <a:t>: marketing (IT, websites, online shopping, packaging), advertising, promotional products, outreach support (trade shows, PR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Assistance with </a:t>
            </a:r>
            <a:r>
              <a:rPr lang="en-CA" b="1" dirty="0" smtClean="0"/>
              <a:t>facilities maintenance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8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16680" y="180720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Construction Related services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529" y="1568824"/>
            <a:ext cx="11669059" cy="5065057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Supply of construction materials</a:t>
            </a:r>
            <a:r>
              <a:rPr lang="en-CA" dirty="0" smtClean="0"/>
              <a:t>, e.g., lumber, </a:t>
            </a:r>
            <a:r>
              <a:rPr lang="en-CA" dirty="0" smtClean="0"/>
              <a:t>foundations</a:t>
            </a:r>
          </a:p>
          <a:p>
            <a:endParaRPr lang="en-CA" dirty="0" smtClean="0"/>
          </a:p>
          <a:p>
            <a:r>
              <a:rPr lang="en-CA" b="1" dirty="0" smtClean="0"/>
              <a:t>Supply of equipment</a:t>
            </a:r>
            <a:r>
              <a:rPr lang="en-CA" dirty="0" smtClean="0"/>
              <a:t>, e.g., electrical &amp; heating, furniture &amp; </a:t>
            </a:r>
            <a:r>
              <a:rPr lang="en-CA" dirty="0" smtClean="0"/>
              <a:t>fixtures</a:t>
            </a:r>
          </a:p>
          <a:p>
            <a:endParaRPr lang="en-CA" dirty="0" smtClean="0"/>
          </a:p>
          <a:p>
            <a:r>
              <a:rPr lang="en-CA" b="1" dirty="0" smtClean="0"/>
              <a:t>Engineering services</a:t>
            </a:r>
            <a:r>
              <a:rPr lang="en-CA" dirty="0" smtClean="0"/>
              <a:t>: construction, architectural design, project </a:t>
            </a:r>
            <a:r>
              <a:rPr lang="en-CA" dirty="0" smtClean="0"/>
              <a:t>management</a:t>
            </a:r>
          </a:p>
          <a:p>
            <a:endParaRPr lang="en-CA" dirty="0" smtClean="0"/>
          </a:p>
          <a:p>
            <a:r>
              <a:rPr lang="en-CA" b="1" dirty="0" smtClean="0"/>
              <a:t>Plant construction</a:t>
            </a:r>
            <a:r>
              <a:rPr lang="en-CA" dirty="0" smtClean="0"/>
              <a:t>, e.g., for food, pharmaceuticals, sawmills, </a:t>
            </a:r>
            <a:r>
              <a:rPr lang="en-CA" dirty="0" smtClean="0"/>
              <a:t>furniture</a:t>
            </a:r>
          </a:p>
          <a:p>
            <a:endParaRPr lang="en-CA" dirty="0" smtClean="0"/>
          </a:p>
          <a:p>
            <a:r>
              <a:rPr lang="en-CA" b="1" dirty="0" smtClean="0"/>
              <a:t>Environmental services</a:t>
            </a:r>
            <a:r>
              <a:rPr lang="en-CA" dirty="0" smtClean="0"/>
              <a:t>: water management, environmental </a:t>
            </a:r>
            <a:r>
              <a:rPr lang="en-CA" dirty="0" smtClean="0"/>
              <a:t>protection</a:t>
            </a:r>
          </a:p>
          <a:p>
            <a:endParaRPr lang="en-CA" dirty="0" smtClean="0"/>
          </a:p>
          <a:p>
            <a:r>
              <a:rPr lang="en-CA" b="1" dirty="0" smtClean="0"/>
              <a:t>Support services</a:t>
            </a:r>
            <a:r>
              <a:rPr lang="en-CA" dirty="0" smtClean="0"/>
              <a:t>: </a:t>
            </a:r>
            <a:r>
              <a:rPr lang="en-CA" dirty="0" smtClean="0"/>
              <a:t>logistics</a:t>
            </a:r>
            <a:r>
              <a:rPr lang="en-CA" dirty="0"/>
              <a:t>, warehousing</a:t>
            </a:r>
            <a:r>
              <a:rPr lang="en-CA" dirty="0" smtClean="0"/>
              <a:t>, maintenance</a:t>
            </a:r>
            <a:r>
              <a:rPr lang="en-CA" dirty="0" smtClean="0"/>
              <a:t>, leasing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38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44112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Exports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3259" y="1897110"/>
            <a:ext cx="10875682" cy="4243713"/>
          </a:xfrm>
        </p:spPr>
        <p:txBody>
          <a:bodyPr>
            <a:normAutofit fontScale="92500"/>
          </a:bodyPr>
          <a:lstStyle/>
          <a:p>
            <a:r>
              <a:rPr lang="en-CA" b="1" dirty="0" smtClean="0"/>
              <a:t>Manufactured products</a:t>
            </a:r>
            <a:r>
              <a:rPr lang="en-CA" dirty="0" smtClean="0"/>
              <a:t>: construction materials, furniture &amp; fixtures, health care items, home </a:t>
            </a:r>
            <a:r>
              <a:rPr lang="en-CA" dirty="0" smtClean="0"/>
              <a:t>items</a:t>
            </a:r>
          </a:p>
          <a:p>
            <a:endParaRPr lang="en-CA" dirty="0" smtClean="0"/>
          </a:p>
          <a:p>
            <a:r>
              <a:rPr lang="en-CA" b="1" dirty="0" smtClean="0"/>
              <a:t>Food and drink</a:t>
            </a:r>
            <a:r>
              <a:rPr lang="en-CA" dirty="0" smtClean="0"/>
              <a:t>, e.g., beer, frozen </a:t>
            </a:r>
            <a:r>
              <a:rPr lang="en-CA" dirty="0" smtClean="0"/>
              <a:t>foods</a:t>
            </a:r>
          </a:p>
          <a:p>
            <a:endParaRPr lang="en-CA" dirty="0" smtClean="0"/>
          </a:p>
          <a:p>
            <a:r>
              <a:rPr lang="en-CA" b="1" dirty="0" smtClean="0"/>
              <a:t>Technical services</a:t>
            </a:r>
            <a:r>
              <a:rPr lang="en-CA" dirty="0" smtClean="0"/>
              <a:t>: energy </a:t>
            </a:r>
            <a:r>
              <a:rPr lang="en-CA" dirty="0" smtClean="0"/>
              <a:t>know-how, </a:t>
            </a:r>
            <a:r>
              <a:rPr lang="en-CA" dirty="0" smtClean="0"/>
              <a:t>project management, environmental services, medical services, film &amp; </a:t>
            </a:r>
            <a:r>
              <a:rPr lang="en-CA" dirty="0" smtClean="0"/>
              <a:t>art</a:t>
            </a:r>
          </a:p>
          <a:p>
            <a:endParaRPr lang="en-CA" dirty="0" smtClean="0"/>
          </a:p>
          <a:p>
            <a:r>
              <a:rPr lang="en-CA" b="1" dirty="0" smtClean="0"/>
              <a:t>Business support</a:t>
            </a:r>
            <a:r>
              <a:rPr lang="en-CA" dirty="0" smtClean="0"/>
              <a:t>: IT &amp; web design, shipping &amp; warehousing, financial services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37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62400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Travel and Recreation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3142" y="1672993"/>
            <a:ext cx="10515600" cy="4512654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Hotels and </a:t>
            </a:r>
            <a:r>
              <a:rPr lang="en-CA" b="1" dirty="0" smtClean="0"/>
              <a:t>restaurants</a:t>
            </a:r>
          </a:p>
          <a:p>
            <a:endParaRPr lang="en-CA" b="1" dirty="0" smtClean="0"/>
          </a:p>
          <a:p>
            <a:r>
              <a:rPr lang="en-CA" b="1" dirty="0" smtClean="0"/>
              <a:t>Concierge </a:t>
            </a:r>
            <a:r>
              <a:rPr lang="en-CA" b="1" dirty="0" smtClean="0"/>
              <a:t>services</a:t>
            </a:r>
          </a:p>
          <a:p>
            <a:endParaRPr lang="en-CA" b="1" dirty="0" smtClean="0"/>
          </a:p>
          <a:p>
            <a:r>
              <a:rPr lang="en-CA" b="1" dirty="0" smtClean="0"/>
              <a:t>Transportation: </a:t>
            </a:r>
            <a:r>
              <a:rPr lang="en-CA" dirty="0" smtClean="0"/>
              <a:t>regional airline and </a:t>
            </a:r>
            <a:r>
              <a:rPr lang="en-CA" dirty="0" smtClean="0"/>
              <a:t>helicopters</a:t>
            </a:r>
          </a:p>
          <a:p>
            <a:endParaRPr lang="en-CA" dirty="0" smtClean="0"/>
          </a:p>
          <a:p>
            <a:r>
              <a:rPr lang="en-CA" b="1" dirty="0" smtClean="0"/>
              <a:t>Assistance with business activities</a:t>
            </a:r>
            <a:r>
              <a:rPr lang="en-CA" dirty="0" smtClean="0"/>
              <a:t>: trade shows, conferences, </a:t>
            </a:r>
            <a:r>
              <a:rPr lang="en-CA" dirty="0" smtClean="0"/>
              <a:t>exhibitions</a:t>
            </a:r>
          </a:p>
          <a:p>
            <a:endParaRPr lang="en-CA" dirty="0" smtClean="0"/>
          </a:p>
          <a:p>
            <a:r>
              <a:rPr lang="en-CA" b="1" dirty="0" smtClean="0"/>
              <a:t>Organizing leisure activities</a:t>
            </a:r>
            <a:r>
              <a:rPr lang="en-CA" dirty="0" smtClean="0"/>
              <a:t>: equestrian sports, motorsports, helicopter tours, hunting expeditions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593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62400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Healthcare &amp; </a:t>
            </a:r>
            <a:r>
              <a:rPr lang="en-CA" sz="4000" b="1" dirty="0">
                <a:solidFill>
                  <a:schemeClr val="bg1"/>
                </a:solidFill>
              </a:rPr>
              <a:t>Medical Tourism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56876"/>
            <a:ext cx="10515600" cy="3653218"/>
          </a:xfrm>
        </p:spPr>
        <p:txBody>
          <a:bodyPr>
            <a:normAutofit/>
          </a:bodyPr>
          <a:lstStyle/>
          <a:p>
            <a:r>
              <a:rPr lang="en-CA" b="1" dirty="0"/>
              <a:t>Medical services</a:t>
            </a:r>
            <a:r>
              <a:rPr lang="en-CA" dirty="0"/>
              <a:t>: vision, dental, virotherapy, </a:t>
            </a:r>
            <a:r>
              <a:rPr lang="en-CA" dirty="0" smtClean="0"/>
              <a:t>operations</a:t>
            </a:r>
          </a:p>
          <a:p>
            <a:endParaRPr lang="en-CA" dirty="0"/>
          </a:p>
          <a:p>
            <a:r>
              <a:rPr lang="en-CA" b="1" dirty="0"/>
              <a:t>Medical supplies</a:t>
            </a:r>
            <a:r>
              <a:rPr lang="en-CA" dirty="0"/>
              <a:t>: equipment, health care products, engineering </a:t>
            </a:r>
            <a:r>
              <a:rPr lang="en-CA" dirty="0" smtClean="0"/>
              <a:t>systems</a:t>
            </a:r>
          </a:p>
          <a:p>
            <a:endParaRPr lang="en-CA" dirty="0"/>
          </a:p>
          <a:p>
            <a:r>
              <a:rPr lang="en-CA" b="1" dirty="0"/>
              <a:t>Support services</a:t>
            </a:r>
            <a:r>
              <a:rPr lang="en-CA" dirty="0"/>
              <a:t>: </a:t>
            </a:r>
            <a:r>
              <a:rPr lang="en-CA" dirty="0" smtClean="0"/>
              <a:t>product and business </a:t>
            </a:r>
            <a:r>
              <a:rPr lang="en-CA" dirty="0"/>
              <a:t>development, health &amp; safety, regulatory &amp; compliance</a:t>
            </a:r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81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62400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International Networking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10770"/>
            <a:ext cx="10515600" cy="3424618"/>
          </a:xfrm>
        </p:spPr>
        <p:txBody>
          <a:bodyPr>
            <a:normAutofit/>
          </a:bodyPr>
          <a:lstStyle/>
          <a:p>
            <a:pPr lvl="1"/>
            <a:r>
              <a:rPr lang="en-CA" sz="2800" dirty="0"/>
              <a:t>CCCL member ties with EU and Canadian businesses to benefit from Canada-European Union (EU) Comprehensive Economic and Trade Agreement (CETA)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/>
              <a:t>CCCL Director in Toronto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/>
              <a:t>CCCL participation with the Canada Eurasia Russia Business Association (CERBA)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ancham.lv/imgs/961/CCCL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180721"/>
            <a:ext cx="3790696" cy="102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62400" y="180721"/>
            <a:ext cx="8159496" cy="1028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What the CCCL needs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737240"/>
            <a:ext cx="10515600" cy="4448406"/>
          </a:xfrm>
        </p:spPr>
        <p:txBody>
          <a:bodyPr>
            <a:normAutofit/>
          </a:bodyPr>
          <a:lstStyle/>
          <a:p>
            <a:pPr lvl="1"/>
            <a:r>
              <a:rPr lang="en-CA" sz="2800" dirty="0"/>
              <a:t>Strategic partnerships to do business in EU, Asia, Canada or </a:t>
            </a:r>
            <a:r>
              <a:rPr lang="en-CA" sz="2800" dirty="0" smtClean="0"/>
              <a:t>Taiwan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 smtClean="0"/>
              <a:t>Investment and strategic </a:t>
            </a:r>
            <a:r>
              <a:rPr lang="en-CA" sz="2800" dirty="0"/>
              <a:t>partnerships for </a:t>
            </a:r>
            <a:r>
              <a:rPr lang="en-CA" sz="2800" dirty="0" smtClean="0"/>
              <a:t>development projects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 smtClean="0"/>
              <a:t>Partners for increasing </a:t>
            </a:r>
            <a:r>
              <a:rPr lang="en-CA" sz="2800" dirty="0"/>
              <a:t>export sales to the European </a:t>
            </a:r>
            <a:r>
              <a:rPr lang="en-CA" sz="2800" dirty="0" smtClean="0"/>
              <a:t>markets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 smtClean="0"/>
              <a:t>Representatives for </a:t>
            </a:r>
            <a:r>
              <a:rPr lang="en-CA" sz="2800" dirty="0"/>
              <a:t>Latvian businesses in </a:t>
            </a:r>
            <a:r>
              <a:rPr lang="en-CA" sz="2800" dirty="0" smtClean="0"/>
              <a:t>Taiwan</a:t>
            </a:r>
          </a:p>
          <a:p>
            <a:pPr lvl="1"/>
            <a:endParaRPr lang="en-CA" sz="2800" dirty="0"/>
          </a:p>
          <a:p>
            <a:pPr lvl="1"/>
            <a:r>
              <a:rPr lang="en-CA" sz="2800" dirty="0"/>
              <a:t>S</a:t>
            </a:r>
            <a:r>
              <a:rPr lang="en-CA" sz="2800" dirty="0" smtClean="0"/>
              <a:t>ervice providers </a:t>
            </a:r>
            <a:r>
              <a:rPr lang="en-CA" sz="2800" dirty="0"/>
              <a:t>to Latvian businesses in </a:t>
            </a:r>
            <a:r>
              <a:rPr lang="en-CA" sz="2800" dirty="0" smtClean="0"/>
              <a:t>Taiwan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3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458</Words>
  <Application>Microsoft Macintosh PowerPoint</Application>
  <PresentationFormat>Custom</PresentationFormat>
  <Paragraphs>92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Canadian Chamber of Commerce in Latvia (CCCL)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Inta Cinite</dc:creator>
  <cp:lastModifiedBy>Ed Kalvins</cp:lastModifiedBy>
  <cp:revision>43</cp:revision>
  <dcterms:created xsi:type="dcterms:W3CDTF">2017-02-14T21:48:22Z</dcterms:created>
  <dcterms:modified xsi:type="dcterms:W3CDTF">2017-02-20T13:45:07Z</dcterms:modified>
</cp:coreProperties>
</file>