
<file path=[Content_Types].xml><?xml version="1.0" encoding="utf-8"?>
<Types xmlns="http://schemas.openxmlformats.org/package/2006/content-types">
  <Default Extension="png" ContentType="image/png"/>
  <Default Extension="png&amp;ehk=Lqap4d"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7" r:id="rId5"/>
  </p:sldMasterIdLst>
  <p:notesMasterIdLst>
    <p:notesMasterId r:id="rId24"/>
  </p:notesMasterIdLst>
  <p:handoutMasterIdLst>
    <p:handoutMasterId r:id="rId25"/>
  </p:handoutMasterIdLst>
  <p:sldIdLst>
    <p:sldId id="283" r:id="rId6"/>
    <p:sldId id="400" r:id="rId7"/>
    <p:sldId id="399" r:id="rId8"/>
    <p:sldId id="397" r:id="rId9"/>
    <p:sldId id="398" r:id="rId10"/>
    <p:sldId id="396" r:id="rId11"/>
    <p:sldId id="401" r:id="rId12"/>
    <p:sldId id="365" r:id="rId13"/>
    <p:sldId id="367" r:id="rId14"/>
    <p:sldId id="376" r:id="rId15"/>
    <p:sldId id="372" r:id="rId16"/>
    <p:sldId id="366" r:id="rId17"/>
    <p:sldId id="368" r:id="rId18"/>
    <p:sldId id="402" r:id="rId19"/>
    <p:sldId id="357" r:id="rId20"/>
    <p:sldId id="387" r:id="rId21"/>
    <p:sldId id="388" r:id="rId22"/>
    <p:sldId id="380" r:id="rId23"/>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88994" autoAdjust="0"/>
  </p:normalViewPr>
  <p:slideViewPr>
    <p:cSldViewPr snapToGrid="0" snapToObjects="1">
      <p:cViewPr varScale="1">
        <p:scale>
          <a:sx n="60" d="100"/>
          <a:sy n="60" d="100"/>
        </p:scale>
        <p:origin x="777" y="3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showGuides="1">
      <p:cViewPr>
        <p:scale>
          <a:sx n="124" d="100"/>
          <a:sy n="124" d="100"/>
        </p:scale>
        <p:origin x="11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DE0F50FD-F4CF-4527-B01B-476FBDC854D5}" type="datetimeFigureOut">
              <a:rPr lang="en-US" smtClean="0"/>
              <a:t>4/10/2017</a:t>
            </a:fld>
            <a:endParaRPr lang="en-US"/>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6B0842A8-2525-4424-B21F-F1E873451222}" type="slidenum">
              <a:rPr lang="en-US" smtClean="0"/>
              <a:t>‹#›</a:t>
            </a:fld>
            <a:endParaRPr lang="en-US"/>
          </a:p>
        </p:txBody>
      </p:sp>
    </p:spTree>
    <p:extLst>
      <p:ext uri="{BB962C8B-B14F-4D97-AF65-F5344CB8AC3E}">
        <p14:creationId xmlns:p14="http://schemas.microsoft.com/office/powerpoint/2010/main" val="9239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8F9004A1-3E29-4140-9549-BF2DDDEFDF9D}" type="datetimeFigureOut">
              <a:rPr lang="en-US" smtClean="0"/>
              <a:t>4/10/2017</a:t>
            </a:fld>
            <a:endParaRPr lang="en-US"/>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2215DA46-1F77-514D-980E-49C05DC5F7C1}" type="slidenum">
              <a:rPr lang="en-US" smtClean="0"/>
              <a:t>‹#›</a:t>
            </a:fld>
            <a:endParaRPr lang="en-US"/>
          </a:p>
        </p:txBody>
      </p:sp>
    </p:spTree>
    <p:extLst>
      <p:ext uri="{BB962C8B-B14F-4D97-AF65-F5344CB8AC3E}">
        <p14:creationId xmlns:p14="http://schemas.microsoft.com/office/powerpoint/2010/main" val="139691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1435100"/>
            <a:ext cx="2484438" cy="1398588"/>
          </a:xfrm>
        </p:spPr>
      </p:sp>
      <p:sp>
        <p:nvSpPr>
          <p:cNvPr id="3" name="Notes Placeholder 2"/>
          <p:cNvSpPr>
            <a:spLocks noGrp="1"/>
          </p:cNvSpPr>
          <p:nvPr>
            <p:ph type="body" idx="1"/>
          </p:nvPr>
        </p:nvSpPr>
        <p:spPr>
          <a:xfrm>
            <a:off x="592830" y="2970251"/>
            <a:ext cx="5449570" cy="1674747"/>
          </a:xfrm>
        </p:spPr>
        <p:txBody>
          <a:bodyPr/>
          <a:lstStyle/>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1</a:t>
            </a:fld>
            <a:endParaRPr lang="en-US"/>
          </a:p>
        </p:txBody>
      </p:sp>
      <p:sp>
        <p:nvSpPr>
          <p:cNvPr id="5" name="TextBox 4"/>
          <p:cNvSpPr txBox="1"/>
          <p:nvPr/>
        </p:nvSpPr>
        <p:spPr>
          <a:xfrm>
            <a:off x="561023" y="467833"/>
            <a:ext cx="5212456" cy="830997"/>
          </a:xfrm>
          <a:prstGeom prst="rect">
            <a:avLst/>
          </a:prstGeom>
          <a:noFill/>
        </p:spPr>
        <p:txBody>
          <a:bodyPr wrap="square" rtlCol="0">
            <a:spAutoFit/>
          </a:bodyPr>
          <a:lstStyle/>
          <a:p>
            <a:r>
              <a:rPr lang="lv-LV" sz="1200" b="1" dirty="0"/>
              <a:t>Rail </a:t>
            </a:r>
            <a:r>
              <a:rPr lang="lv-LV" sz="1200" b="1" dirty="0" err="1"/>
              <a:t>Baltic</a:t>
            </a:r>
            <a:r>
              <a:rPr lang="lv-LV" sz="1200" b="1" dirty="0"/>
              <a:t>/Rail </a:t>
            </a:r>
            <a:r>
              <a:rPr lang="lv-LV" sz="1200" b="1" dirty="0" err="1"/>
              <a:t>Baltica</a:t>
            </a:r>
            <a:r>
              <a:rPr lang="lv-LV" sz="1200" b="1" dirty="0"/>
              <a:t>: Project </a:t>
            </a:r>
            <a:r>
              <a:rPr lang="lv-LV" sz="1200" b="1" dirty="0" err="1"/>
              <a:t>of</a:t>
            </a:r>
            <a:r>
              <a:rPr lang="lv-LV" sz="1200" b="1" dirty="0"/>
              <a:t> </a:t>
            </a:r>
            <a:r>
              <a:rPr lang="lv-LV" sz="1200" b="1" dirty="0" err="1"/>
              <a:t>the</a:t>
            </a:r>
            <a:r>
              <a:rPr lang="lv-LV" sz="1200" b="1" dirty="0"/>
              <a:t> </a:t>
            </a:r>
            <a:r>
              <a:rPr lang="lv-LV" sz="1200" b="1" dirty="0" err="1"/>
              <a:t>Century</a:t>
            </a:r>
            <a:r>
              <a:rPr lang="lv-LV" sz="1200" b="1" dirty="0"/>
              <a:t> </a:t>
            </a:r>
            <a:r>
              <a:rPr lang="lv-LV" sz="1200" b="1" dirty="0" err="1"/>
              <a:t>for</a:t>
            </a:r>
            <a:r>
              <a:rPr lang="lv-LV" sz="1200" b="1" dirty="0"/>
              <a:t> </a:t>
            </a:r>
            <a:r>
              <a:rPr lang="lv-LV" sz="1200" b="1" dirty="0" err="1"/>
              <a:t>the</a:t>
            </a:r>
            <a:r>
              <a:rPr lang="lv-LV" sz="1200" b="1" dirty="0"/>
              <a:t> </a:t>
            </a:r>
            <a:r>
              <a:rPr lang="lv-LV" sz="1200" b="1" dirty="0" err="1"/>
              <a:t>Baltic</a:t>
            </a:r>
            <a:r>
              <a:rPr lang="lv-LV" sz="1200" b="1" dirty="0"/>
              <a:t> </a:t>
            </a:r>
            <a:r>
              <a:rPr lang="lv-LV" sz="1200" b="1" dirty="0" err="1"/>
              <a:t>Region</a:t>
            </a:r>
            <a:endParaRPr lang="lv-LV" sz="1200" b="1" dirty="0"/>
          </a:p>
          <a:p>
            <a:r>
              <a:rPr lang="lv-LV" sz="1200" b="1" dirty="0"/>
              <a:t>Baiba Rubesa, </a:t>
            </a:r>
            <a:r>
              <a:rPr lang="lv-LV" sz="1200" b="1" dirty="0" err="1"/>
              <a:t>Chairperson</a:t>
            </a:r>
            <a:r>
              <a:rPr lang="lv-LV" sz="1200" b="1" dirty="0"/>
              <a:t>, RB Rail</a:t>
            </a:r>
          </a:p>
          <a:p>
            <a:pPr algn="just"/>
            <a:r>
              <a:rPr lang="lv-LV" sz="1200" dirty="0" err="1"/>
              <a:t>Business</a:t>
            </a:r>
            <a:r>
              <a:rPr lang="lv-LV" sz="1200" dirty="0"/>
              <a:t> Forum </a:t>
            </a:r>
            <a:r>
              <a:rPr lang="lv-LV" sz="1200" dirty="0" err="1"/>
              <a:t>of</a:t>
            </a:r>
            <a:r>
              <a:rPr lang="lv-LV" sz="1200" dirty="0"/>
              <a:t> 5th </a:t>
            </a:r>
            <a:r>
              <a:rPr lang="lv-LV" sz="1200" dirty="0" err="1"/>
              <a:t>Meeting</a:t>
            </a:r>
            <a:r>
              <a:rPr lang="lv-LV" sz="1200" dirty="0"/>
              <a:t> </a:t>
            </a:r>
            <a:r>
              <a:rPr lang="lv-LV" sz="1200" dirty="0" err="1"/>
              <a:t>of</a:t>
            </a:r>
            <a:r>
              <a:rPr lang="lv-LV" sz="1200" dirty="0"/>
              <a:t> </a:t>
            </a:r>
            <a:r>
              <a:rPr lang="lv-LV" sz="1200" dirty="0" err="1"/>
              <a:t>the</a:t>
            </a:r>
            <a:r>
              <a:rPr lang="lv-LV" sz="1200" dirty="0"/>
              <a:t> </a:t>
            </a:r>
            <a:r>
              <a:rPr lang="lv-LV" sz="1200" dirty="0" err="1"/>
              <a:t>heads</a:t>
            </a:r>
            <a:r>
              <a:rPr lang="lv-LV" sz="1200" dirty="0"/>
              <a:t> </a:t>
            </a:r>
            <a:r>
              <a:rPr lang="lv-LV" sz="1200" dirty="0" err="1"/>
              <a:t>of</a:t>
            </a:r>
            <a:r>
              <a:rPr lang="lv-LV" sz="1200" dirty="0"/>
              <a:t> </a:t>
            </a:r>
            <a:r>
              <a:rPr lang="lv-LV" sz="1200" dirty="0" err="1"/>
              <a:t>the</a:t>
            </a:r>
            <a:r>
              <a:rPr lang="lv-LV" sz="1200" dirty="0"/>
              <a:t> </a:t>
            </a:r>
            <a:r>
              <a:rPr lang="lv-LV" sz="1200" dirty="0" err="1"/>
              <a:t>Government</a:t>
            </a:r>
            <a:r>
              <a:rPr lang="lv-LV" sz="1200" dirty="0"/>
              <a:t> </a:t>
            </a:r>
            <a:r>
              <a:rPr lang="lv-LV" sz="1200" dirty="0" err="1"/>
              <a:t>of</a:t>
            </a:r>
            <a:r>
              <a:rPr lang="lv-LV" sz="1200" dirty="0"/>
              <a:t> </a:t>
            </a:r>
            <a:r>
              <a:rPr lang="lv-LV" sz="1200" dirty="0" err="1"/>
              <a:t>Central</a:t>
            </a:r>
            <a:r>
              <a:rPr lang="lv-LV" sz="1200" dirty="0"/>
              <a:t> </a:t>
            </a:r>
            <a:r>
              <a:rPr lang="lv-LV" sz="1200" dirty="0" err="1"/>
              <a:t>and</a:t>
            </a:r>
            <a:r>
              <a:rPr lang="lv-LV" sz="1200" dirty="0"/>
              <a:t> </a:t>
            </a:r>
            <a:r>
              <a:rPr lang="lv-LV" sz="1200" dirty="0" err="1"/>
              <a:t>Eastern</a:t>
            </a:r>
            <a:r>
              <a:rPr lang="lv-LV" sz="1200" dirty="0"/>
              <a:t> </a:t>
            </a:r>
            <a:r>
              <a:rPr lang="lv-LV" sz="1200" dirty="0" err="1"/>
              <a:t>European</a:t>
            </a:r>
            <a:r>
              <a:rPr lang="lv-LV" sz="1200" dirty="0"/>
              <a:t> </a:t>
            </a:r>
            <a:r>
              <a:rPr lang="lv-LV" sz="1200" dirty="0" err="1"/>
              <a:t>Countries</a:t>
            </a:r>
            <a:r>
              <a:rPr lang="lv-LV" sz="1200" dirty="0"/>
              <a:t> </a:t>
            </a:r>
            <a:r>
              <a:rPr lang="lv-LV" sz="1200" dirty="0" err="1"/>
              <a:t>and</a:t>
            </a:r>
            <a:r>
              <a:rPr lang="lv-LV" sz="1200" dirty="0"/>
              <a:t> China, </a:t>
            </a:r>
            <a:r>
              <a:rPr lang="lv-LV" sz="1200" dirty="0" err="1"/>
              <a:t>November</a:t>
            </a:r>
            <a:r>
              <a:rPr lang="lv-LV" sz="1200" dirty="0"/>
              <a:t> 5, 2016</a:t>
            </a:r>
            <a:endParaRPr lang="en-US" sz="1200" dirty="0"/>
          </a:p>
        </p:txBody>
      </p:sp>
    </p:spTree>
    <p:extLst>
      <p:ext uri="{BB962C8B-B14F-4D97-AF65-F5344CB8AC3E}">
        <p14:creationId xmlns:p14="http://schemas.microsoft.com/office/powerpoint/2010/main" val="245809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Now</a:t>
            </a:r>
            <a:r>
              <a:rPr lang="lv-LV" dirty="0"/>
              <a:t> </a:t>
            </a:r>
            <a:r>
              <a:rPr lang="lv-LV" dirty="0" err="1"/>
              <a:t>from</a:t>
            </a:r>
            <a:r>
              <a:rPr lang="lv-LV" dirty="0"/>
              <a:t> </a:t>
            </a:r>
            <a:r>
              <a:rPr lang="lv-LV" dirty="0" err="1"/>
              <a:t>practical</a:t>
            </a:r>
            <a:r>
              <a:rPr lang="lv-LV" baseline="0" dirty="0"/>
              <a:t> </a:t>
            </a:r>
            <a:r>
              <a:rPr lang="lv-LV" baseline="0" dirty="0" err="1"/>
              <a:t>information</a:t>
            </a:r>
            <a:r>
              <a:rPr lang="lv-LV" baseline="0" dirty="0"/>
              <a:t> I </a:t>
            </a:r>
            <a:r>
              <a:rPr lang="lv-LV" baseline="0" dirty="0" err="1"/>
              <a:t>would</a:t>
            </a:r>
            <a:r>
              <a:rPr lang="lv-LV" baseline="0" dirty="0"/>
              <a:t> </a:t>
            </a:r>
            <a:r>
              <a:rPr lang="lv-LV" baseline="0" dirty="0" err="1"/>
              <a:t>like</a:t>
            </a:r>
            <a:r>
              <a:rPr lang="lv-LV" baseline="0" dirty="0"/>
              <a:t> to </a:t>
            </a:r>
            <a:r>
              <a:rPr lang="lv-LV" baseline="0" dirty="0" err="1"/>
              <a:t>turn</a:t>
            </a:r>
            <a:r>
              <a:rPr lang="lv-LV" baseline="0" dirty="0"/>
              <a:t> THE VISION OF Rail </a:t>
            </a:r>
            <a:r>
              <a:rPr lang="lv-LV" baseline="0" dirty="0" err="1"/>
              <a:t>Baltic</a:t>
            </a:r>
            <a:r>
              <a:rPr lang="lv-LV" baseline="0" dirty="0"/>
              <a:t>/Rail </a:t>
            </a:r>
            <a:r>
              <a:rPr lang="lv-LV" baseline="0" dirty="0" err="1"/>
              <a:t>Baltica</a:t>
            </a:r>
            <a:r>
              <a:rPr lang="lv-LV" baseline="0" dirty="0"/>
              <a:t>.</a:t>
            </a:r>
          </a:p>
          <a:p>
            <a:endParaRPr lang="lv-LV" baseline="0" dirty="0"/>
          </a:p>
          <a:p>
            <a:r>
              <a:rPr lang="lv-LV" dirty="0"/>
              <a:t>George</a:t>
            </a:r>
            <a:r>
              <a:rPr lang="lv-LV" baseline="0" dirty="0"/>
              <a:t> </a:t>
            </a:r>
            <a:r>
              <a:rPr lang="lv-LV" baseline="0" dirty="0" err="1"/>
              <a:t>Bush</a:t>
            </a:r>
            <a:r>
              <a:rPr lang="lv-LV" baseline="0" dirty="0"/>
              <a:t> </a:t>
            </a:r>
            <a:r>
              <a:rPr lang="lv-LV" baseline="0" dirty="0" err="1"/>
              <a:t>Sr</a:t>
            </a:r>
            <a:r>
              <a:rPr lang="lv-LV" baseline="0" dirty="0"/>
              <a:t>. </a:t>
            </a:r>
            <a:r>
              <a:rPr lang="lv-LV" baseline="0" dirty="0" err="1"/>
              <a:t>Famously</a:t>
            </a:r>
            <a:r>
              <a:rPr lang="lv-LV" baseline="0" dirty="0"/>
              <a:t> </a:t>
            </a:r>
            <a:r>
              <a:rPr lang="lv-LV" baseline="0" dirty="0" err="1"/>
              <a:t>lost</a:t>
            </a:r>
            <a:r>
              <a:rPr lang="lv-LV" baseline="0" dirty="0"/>
              <a:t> </a:t>
            </a:r>
            <a:r>
              <a:rPr lang="lv-LV" baseline="0" dirty="0" err="1"/>
              <a:t>the</a:t>
            </a:r>
            <a:r>
              <a:rPr lang="lv-LV" baseline="0" dirty="0"/>
              <a:t> </a:t>
            </a:r>
            <a:r>
              <a:rPr lang="lv-LV" baseline="0" dirty="0" err="1"/>
              <a:t>Presidential</a:t>
            </a:r>
            <a:r>
              <a:rPr lang="lv-LV" baseline="0" dirty="0"/>
              <a:t> </a:t>
            </a:r>
            <a:r>
              <a:rPr lang="lv-LV" baseline="0" dirty="0" err="1"/>
              <a:t>election</a:t>
            </a:r>
            <a:r>
              <a:rPr lang="lv-LV" baseline="0" dirty="0"/>
              <a:t> 1992 to </a:t>
            </a:r>
            <a:r>
              <a:rPr lang="lv-LV" baseline="0" dirty="0" err="1"/>
              <a:t>Bill</a:t>
            </a:r>
            <a:r>
              <a:rPr lang="lv-LV" baseline="0" dirty="0"/>
              <a:t> </a:t>
            </a:r>
            <a:r>
              <a:rPr lang="lv-LV" baseline="0" dirty="0" err="1"/>
              <a:t>Clinton</a:t>
            </a:r>
            <a:r>
              <a:rPr lang="lv-LV" baseline="0" dirty="0"/>
              <a:t>, </a:t>
            </a:r>
            <a:r>
              <a:rPr lang="lv-LV" baseline="0" dirty="0" err="1"/>
              <a:t>when</a:t>
            </a:r>
            <a:r>
              <a:rPr lang="lv-LV" baseline="0" dirty="0"/>
              <a:t> </a:t>
            </a:r>
            <a:r>
              <a:rPr lang="lv-LV" baseline="0" dirty="0" err="1"/>
              <a:t>he</a:t>
            </a:r>
            <a:r>
              <a:rPr lang="lv-LV" baseline="0" dirty="0"/>
              <a:t> </a:t>
            </a:r>
            <a:r>
              <a:rPr lang="lv-LV" baseline="0" dirty="0" err="1"/>
              <a:t>said</a:t>
            </a:r>
            <a:r>
              <a:rPr lang="lv-LV" baseline="0" dirty="0"/>
              <a:t> </a:t>
            </a:r>
            <a:r>
              <a:rPr lang="lv-LV" baseline="0" dirty="0" err="1"/>
              <a:t>he</a:t>
            </a:r>
            <a:r>
              <a:rPr lang="lv-LV" baseline="0" dirty="0"/>
              <a:t> </a:t>
            </a:r>
            <a:r>
              <a:rPr lang="lv-LV" baseline="0" dirty="0" err="1"/>
              <a:t>does</a:t>
            </a:r>
            <a:r>
              <a:rPr lang="lv-LV" baseline="0" dirty="0"/>
              <a:t> </a:t>
            </a:r>
            <a:r>
              <a:rPr lang="lv-LV" baseline="0" dirty="0" err="1"/>
              <a:t>not</a:t>
            </a:r>
            <a:r>
              <a:rPr lang="lv-LV" baseline="0" dirty="0"/>
              <a:t> </a:t>
            </a:r>
            <a:r>
              <a:rPr lang="lv-LV" baseline="0" dirty="0" err="1"/>
              <a:t>believe</a:t>
            </a:r>
            <a:r>
              <a:rPr lang="lv-LV" baseline="0" dirty="0"/>
              <a:t> </a:t>
            </a:r>
            <a:r>
              <a:rPr lang="lv-LV" baseline="0" dirty="0" err="1"/>
              <a:t>in</a:t>
            </a:r>
            <a:r>
              <a:rPr lang="lv-LV" baseline="0" dirty="0"/>
              <a:t> </a:t>
            </a:r>
            <a:r>
              <a:rPr lang="lv-LV" baseline="0" dirty="0" err="1"/>
              <a:t>that</a:t>
            </a:r>
            <a:r>
              <a:rPr lang="lv-LV" baseline="0" dirty="0"/>
              <a:t> Vision </a:t>
            </a:r>
            <a:r>
              <a:rPr lang="lv-LV" baseline="0" dirty="0" err="1"/>
              <a:t>Thing</a:t>
            </a:r>
            <a:r>
              <a:rPr lang="lv-LV" baseline="0" dirty="0"/>
              <a:t>.</a:t>
            </a:r>
          </a:p>
          <a:p>
            <a:r>
              <a:rPr lang="lv-LV" baseline="0" dirty="0"/>
              <a:t>I </a:t>
            </a:r>
            <a:r>
              <a:rPr lang="lv-LV" baseline="0" dirty="0" err="1"/>
              <a:t>strongly</a:t>
            </a:r>
            <a:r>
              <a:rPr lang="lv-LV" baseline="0" dirty="0"/>
              <a:t> </a:t>
            </a:r>
            <a:r>
              <a:rPr lang="lv-LV" baseline="0" dirty="0" err="1"/>
              <a:t>believe</a:t>
            </a:r>
            <a:r>
              <a:rPr lang="lv-LV" baseline="0" dirty="0"/>
              <a:t> </a:t>
            </a:r>
            <a:r>
              <a:rPr lang="lv-LV" baseline="0" dirty="0" err="1"/>
              <a:t>that</a:t>
            </a:r>
            <a:r>
              <a:rPr lang="lv-LV" baseline="0" dirty="0"/>
              <a:t> </a:t>
            </a:r>
            <a:r>
              <a:rPr lang="lv-LV" baseline="0" dirty="0" err="1"/>
              <a:t>great</a:t>
            </a:r>
            <a:r>
              <a:rPr lang="lv-LV" baseline="0" dirty="0"/>
              <a:t> </a:t>
            </a:r>
            <a:r>
              <a:rPr lang="lv-LV" baseline="0" dirty="0" err="1"/>
              <a:t>results</a:t>
            </a:r>
            <a:r>
              <a:rPr lang="lv-LV" baseline="0" dirty="0"/>
              <a:t> </a:t>
            </a:r>
            <a:r>
              <a:rPr lang="lv-LV" baseline="0" dirty="0" err="1"/>
              <a:t>are</a:t>
            </a:r>
            <a:r>
              <a:rPr lang="lv-LV" baseline="0" dirty="0"/>
              <a:t> </a:t>
            </a:r>
            <a:r>
              <a:rPr lang="lv-LV" baseline="0" dirty="0" err="1"/>
              <a:t>attained</a:t>
            </a:r>
            <a:r>
              <a:rPr lang="lv-LV" baseline="0" dirty="0"/>
              <a:t> </a:t>
            </a:r>
            <a:r>
              <a:rPr lang="lv-LV" baseline="0" dirty="0" err="1"/>
              <a:t>when</a:t>
            </a:r>
            <a:r>
              <a:rPr lang="lv-LV" baseline="0" dirty="0"/>
              <a:t> </a:t>
            </a:r>
            <a:r>
              <a:rPr lang="lv-LV" baseline="0" dirty="0" err="1"/>
              <a:t>there</a:t>
            </a:r>
            <a:r>
              <a:rPr lang="lv-LV" baseline="0" dirty="0"/>
              <a:t> </a:t>
            </a:r>
            <a:r>
              <a:rPr lang="lv-LV" baseline="0" dirty="0" err="1"/>
              <a:t>is</a:t>
            </a:r>
            <a:r>
              <a:rPr lang="lv-LV" baseline="0" dirty="0"/>
              <a:t> a </a:t>
            </a:r>
            <a:r>
              <a:rPr lang="lv-LV" baseline="0" dirty="0" err="1"/>
              <a:t>clear</a:t>
            </a:r>
            <a:r>
              <a:rPr lang="lv-LV" baseline="0" dirty="0"/>
              <a:t> </a:t>
            </a:r>
            <a:r>
              <a:rPr lang="lv-LV" baseline="0" dirty="0" err="1"/>
              <a:t>vision</a:t>
            </a:r>
            <a:r>
              <a:rPr lang="lv-LV" baseline="0" dirty="0"/>
              <a:t> </a:t>
            </a:r>
            <a:r>
              <a:rPr lang="lv-LV" baseline="0" dirty="0" err="1"/>
              <a:t>in</a:t>
            </a:r>
            <a:r>
              <a:rPr lang="lv-LV" baseline="0" dirty="0"/>
              <a:t> </a:t>
            </a:r>
            <a:r>
              <a:rPr lang="lv-LV" baseline="0" dirty="0" err="1"/>
              <a:t>place</a:t>
            </a:r>
            <a:r>
              <a:rPr lang="lv-LV" baseline="0" dirty="0"/>
              <a:t>.</a:t>
            </a:r>
          </a:p>
          <a:p>
            <a:endParaRPr lang="lv-LV" baseline="0" dirty="0"/>
          </a:p>
          <a:p>
            <a:r>
              <a:rPr lang="lv-LV" baseline="0" dirty="0" err="1"/>
              <a:t>When</a:t>
            </a:r>
            <a:r>
              <a:rPr lang="lv-LV" baseline="0" dirty="0"/>
              <a:t> </a:t>
            </a:r>
            <a:r>
              <a:rPr lang="lv-LV" baseline="0" dirty="0" err="1"/>
              <a:t>recruited</a:t>
            </a:r>
            <a:r>
              <a:rPr lang="lv-LV" baseline="0" dirty="0"/>
              <a:t>:  </a:t>
            </a:r>
            <a:r>
              <a:rPr lang="lv-LV" baseline="0" dirty="0" err="1"/>
              <a:t>this</a:t>
            </a:r>
            <a:r>
              <a:rPr lang="lv-LV" baseline="0" dirty="0"/>
              <a:t> </a:t>
            </a:r>
            <a:r>
              <a:rPr lang="lv-LV" baseline="0" dirty="0" err="1"/>
              <a:t>was</a:t>
            </a:r>
            <a:r>
              <a:rPr lang="lv-LV" baseline="0" dirty="0"/>
              <a:t> </a:t>
            </a:r>
            <a:r>
              <a:rPr lang="lv-LV" baseline="0" dirty="0" err="1"/>
              <a:t>my</a:t>
            </a:r>
            <a:r>
              <a:rPr lang="lv-LV" baseline="0" dirty="0"/>
              <a:t> </a:t>
            </a:r>
            <a:r>
              <a:rPr lang="lv-LV" baseline="0" dirty="0" err="1"/>
              <a:t>picture</a:t>
            </a:r>
            <a:r>
              <a:rPr lang="lv-LV" baseline="0" dirty="0"/>
              <a:t> </a:t>
            </a:r>
            <a:r>
              <a:rPr lang="lv-LV" baseline="0" dirty="0" err="1"/>
              <a:t>from</a:t>
            </a:r>
            <a:r>
              <a:rPr lang="lv-LV" baseline="0" dirty="0"/>
              <a:t> </a:t>
            </a:r>
            <a:r>
              <a:rPr lang="lv-LV" baseline="0" dirty="0" err="1"/>
              <a:t>the</a:t>
            </a:r>
            <a:r>
              <a:rPr lang="lv-LV" baseline="0" dirty="0"/>
              <a:t> 20th </a:t>
            </a:r>
            <a:r>
              <a:rPr lang="lv-LV" baseline="0" dirty="0" err="1"/>
              <a:t>Century</a:t>
            </a:r>
            <a:r>
              <a:rPr lang="lv-LV" baseline="0" dirty="0"/>
              <a:t>.</a:t>
            </a:r>
          </a:p>
          <a:p>
            <a:endParaRPr lang="lv-LV" baseline="0" dirty="0"/>
          </a:p>
          <a:p>
            <a:r>
              <a:rPr lang="lv-LV" baseline="0" dirty="0"/>
              <a:t>... </a:t>
            </a:r>
            <a:r>
              <a:rPr lang="lv-LV" baseline="0" dirty="0" err="1"/>
              <a:t>But</a:t>
            </a:r>
            <a:r>
              <a:rPr lang="lv-LV" baseline="0" dirty="0"/>
              <a:t> </a:t>
            </a:r>
            <a:r>
              <a:rPr lang="lv-LV" baseline="0" dirty="0" err="1"/>
              <a:t>in</a:t>
            </a:r>
            <a:r>
              <a:rPr lang="lv-LV" baseline="0" dirty="0"/>
              <a:t> a </a:t>
            </a:r>
            <a:r>
              <a:rPr lang="lv-LV" baseline="0" dirty="0" err="1"/>
              <a:t>nutshell</a:t>
            </a:r>
            <a:r>
              <a:rPr lang="lv-LV" baseline="0" dirty="0"/>
              <a:t>, </a:t>
            </a:r>
            <a:r>
              <a:rPr lang="lv-LV" baseline="0" dirty="0" err="1"/>
              <a:t>the</a:t>
            </a:r>
            <a:r>
              <a:rPr lang="lv-LV" baseline="0" dirty="0"/>
              <a:t> </a:t>
            </a:r>
            <a:r>
              <a:rPr lang="lv-LV" baseline="0" dirty="0" err="1"/>
              <a:t>vision</a:t>
            </a:r>
            <a:r>
              <a:rPr lang="lv-LV" baseline="0" dirty="0"/>
              <a:t> </a:t>
            </a:r>
            <a:r>
              <a:rPr lang="lv-LV" baseline="0" dirty="0" err="1"/>
              <a:t>for</a:t>
            </a:r>
            <a:r>
              <a:rPr lang="lv-LV" baseline="0" dirty="0"/>
              <a:t> Rail </a:t>
            </a:r>
            <a:r>
              <a:rPr lang="lv-LV" baseline="0" dirty="0" err="1"/>
              <a:t>Baltica</a:t>
            </a:r>
            <a:r>
              <a:rPr lang="lv-LV" baseline="0" dirty="0"/>
              <a:t> </a:t>
            </a:r>
            <a:r>
              <a:rPr lang="lv-LV" baseline="0" dirty="0" err="1"/>
              <a:t>is</a:t>
            </a:r>
            <a:r>
              <a:rPr lang="lv-LV" baseline="0" dirty="0"/>
              <a:t> </a:t>
            </a:r>
            <a:r>
              <a:rPr lang="lv-LV" baseline="0" dirty="0" err="1"/>
              <a:t>for</a:t>
            </a:r>
            <a:r>
              <a:rPr lang="lv-LV" baseline="0" dirty="0"/>
              <a:t> </a:t>
            </a:r>
            <a:r>
              <a:rPr lang="lv-LV" baseline="0" dirty="0" err="1"/>
              <a:t>today’s</a:t>
            </a:r>
            <a:r>
              <a:rPr lang="lv-LV" baseline="0" dirty="0"/>
              <a:t> 8 </a:t>
            </a:r>
            <a:r>
              <a:rPr lang="lv-LV" baseline="0" dirty="0" err="1"/>
              <a:t>year</a:t>
            </a:r>
            <a:r>
              <a:rPr lang="lv-LV" baseline="0" dirty="0"/>
              <a:t> </a:t>
            </a:r>
            <a:r>
              <a:rPr lang="lv-LV" baseline="0" dirty="0" err="1"/>
              <a:t>old</a:t>
            </a:r>
            <a:r>
              <a:rPr lang="lv-LV" baseline="0" dirty="0"/>
              <a:t>:  </a:t>
            </a:r>
          </a:p>
          <a:p>
            <a:r>
              <a:rPr lang="lv-LV" sz="1200" b="1" dirty="0">
                <a:solidFill>
                  <a:schemeClr val="accent5">
                    <a:lumMod val="50000"/>
                  </a:schemeClr>
                </a:solidFill>
              </a:rPr>
              <a:t>A </a:t>
            </a:r>
            <a:r>
              <a:rPr lang="lv-LV" sz="1200" b="1" dirty="0" err="1">
                <a:solidFill>
                  <a:schemeClr val="accent5">
                    <a:lumMod val="50000"/>
                  </a:schemeClr>
                </a:solidFill>
              </a:rPr>
              <a:t>future</a:t>
            </a:r>
            <a:r>
              <a:rPr lang="lv-LV" sz="1200" b="1" dirty="0">
                <a:solidFill>
                  <a:schemeClr val="accent5">
                    <a:lumMod val="50000"/>
                  </a:schemeClr>
                </a:solidFill>
              </a:rPr>
              <a:t> </a:t>
            </a:r>
            <a:r>
              <a:rPr lang="lv-LV" sz="1200" b="1" dirty="0" err="1">
                <a:solidFill>
                  <a:schemeClr val="accent5">
                    <a:lumMod val="50000"/>
                  </a:schemeClr>
                </a:solidFill>
              </a:rPr>
              <a:t>driven</a:t>
            </a:r>
            <a:r>
              <a:rPr lang="lv-LV" sz="1200" b="1" dirty="0">
                <a:solidFill>
                  <a:schemeClr val="accent5">
                    <a:lumMod val="50000"/>
                  </a:schemeClr>
                </a:solidFill>
              </a:rPr>
              <a:t> </a:t>
            </a:r>
            <a:r>
              <a:rPr lang="lv-LV" sz="1200" b="1" dirty="0" err="1">
                <a:solidFill>
                  <a:schemeClr val="accent5">
                    <a:lumMod val="50000"/>
                  </a:schemeClr>
                </a:solidFill>
              </a:rPr>
              <a:t>economic</a:t>
            </a:r>
            <a:r>
              <a:rPr lang="lv-LV" sz="1200" b="1" dirty="0">
                <a:solidFill>
                  <a:schemeClr val="accent5">
                    <a:lumMod val="50000"/>
                  </a:schemeClr>
                </a:solidFill>
              </a:rPr>
              <a:t> </a:t>
            </a:r>
            <a:r>
              <a:rPr lang="lv-LV" sz="1200" b="1" dirty="0" err="1">
                <a:solidFill>
                  <a:schemeClr val="accent5">
                    <a:lumMod val="50000"/>
                  </a:schemeClr>
                </a:solidFill>
              </a:rPr>
              <a:t>corridor</a:t>
            </a:r>
            <a:r>
              <a:rPr lang="lv-LV" sz="1200" b="1" dirty="0">
                <a:solidFill>
                  <a:schemeClr val="accent5">
                    <a:lumMod val="50000"/>
                  </a:schemeClr>
                </a:solidFill>
              </a:rPr>
              <a:t> </a:t>
            </a:r>
            <a:r>
              <a:rPr lang="lv-LV" sz="1200" b="1" dirty="0" err="1">
                <a:solidFill>
                  <a:schemeClr val="accent5">
                    <a:lumMod val="50000"/>
                  </a:schemeClr>
                </a:solidFill>
              </a:rPr>
              <a:t>that</a:t>
            </a:r>
            <a:r>
              <a:rPr lang="lv-LV" sz="1200" b="1" dirty="0">
                <a:solidFill>
                  <a:schemeClr val="accent5">
                    <a:lumMod val="50000"/>
                  </a:schemeClr>
                </a:solidFill>
              </a:rPr>
              <a:t> </a:t>
            </a:r>
            <a:r>
              <a:rPr lang="lv-LV" sz="1200" b="1" dirty="0" err="1">
                <a:solidFill>
                  <a:schemeClr val="accent5">
                    <a:lumMod val="50000"/>
                  </a:schemeClr>
                </a:solidFill>
              </a:rPr>
              <a:t>closely</a:t>
            </a:r>
            <a:r>
              <a:rPr lang="lv-LV" sz="1200" b="1" dirty="0">
                <a:solidFill>
                  <a:schemeClr val="accent5">
                    <a:lumMod val="50000"/>
                  </a:schemeClr>
                </a:solidFill>
              </a:rPr>
              <a:t> </a:t>
            </a:r>
            <a:r>
              <a:rPr lang="lv-LV" sz="1200" b="1" dirty="0" err="1">
                <a:solidFill>
                  <a:schemeClr val="accent5">
                    <a:lumMod val="50000"/>
                  </a:schemeClr>
                </a:solidFill>
              </a:rPr>
              <a:t>binds</a:t>
            </a:r>
            <a:r>
              <a:rPr lang="lv-LV" sz="1200" b="1" dirty="0">
                <a:solidFill>
                  <a:schemeClr val="accent5">
                    <a:lumMod val="50000"/>
                  </a:schemeClr>
                </a:solidFill>
              </a:rPr>
              <a:t> North East </a:t>
            </a:r>
            <a:r>
              <a:rPr lang="lv-LV" sz="1200" b="1" dirty="0" err="1">
                <a:solidFill>
                  <a:schemeClr val="accent5">
                    <a:lumMod val="50000"/>
                  </a:schemeClr>
                </a:solidFill>
              </a:rPr>
              <a:t>Europe</a:t>
            </a:r>
            <a:r>
              <a:rPr lang="lv-LV" sz="1200" b="1" dirty="0">
                <a:solidFill>
                  <a:schemeClr val="accent5">
                    <a:lumMod val="50000"/>
                  </a:schemeClr>
                </a:solidFill>
              </a:rPr>
              <a:t> to </a:t>
            </a:r>
            <a:r>
              <a:rPr lang="lv-LV" sz="1200" b="1" dirty="0" err="1">
                <a:solidFill>
                  <a:schemeClr val="accent5">
                    <a:lumMod val="50000"/>
                  </a:schemeClr>
                </a:solidFill>
              </a:rPr>
              <a:t>the</a:t>
            </a:r>
            <a:r>
              <a:rPr lang="lv-LV" sz="1200" b="1" dirty="0">
                <a:solidFill>
                  <a:schemeClr val="accent5">
                    <a:lumMod val="50000"/>
                  </a:schemeClr>
                </a:solidFill>
              </a:rPr>
              <a:t> </a:t>
            </a:r>
            <a:r>
              <a:rPr lang="lv-LV" sz="1200" b="1" dirty="0" err="1">
                <a:solidFill>
                  <a:schemeClr val="accent5">
                    <a:lumMod val="50000"/>
                  </a:schemeClr>
                </a:solidFill>
              </a:rPr>
              <a:t>rest</a:t>
            </a:r>
            <a:r>
              <a:rPr lang="lv-LV" sz="1200" b="1" dirty="0">
                <a:solidFill>
                  <a:schemeClr val="accent5">
                    <a:lumMod val="50000"/>
                  </a:schemeClr>
                </a:solidFill>
              </a:rPr>
              <a:t> </a:t>
            </a:r>
            <a:r>
              <a:rPr lang="lv-LV" sz="1200" b="1" dirty="0" err="1">
                <a:solidFill>
                  <a:schemeClr val="accent5">
                    <a:lumMod val="50000"/>
                  </a:schemeClr>
                </a:solidFill>
              </a:rPr>
              <a:t>of</a:t>
            </a:r>
            <a:r>
              <a:rPr lang="lv-LV" sz="1200" b="1" dirty="0">
                <a:solidFill>
                  <a:schemeClr val="accent5">
                    <a:lumMod val="50000"/>
                  </a:schemeClr>
                </a:solidFill>
              </a:rPr>
              <a:t> </a:t>
            </a:r>
            <a:r>
              <a:rPr lang="lv-LV" sz="1200" b="1" dirty="0" err="1">
                <a:solidFill>
                  <a:schemeClr val="accent5">
                    <a:lumMod val="50000"/>
                  </a:schemeClr>
                </a:solidFill>
              </a:rPr>
              <a:t>the</a:t>
            </a:r>
            <a:r>
              <a:rPr lang="lv-LV" sz="1200" b="1" dirty="0">
                <a:solidFill>
                  <a:schemeClr val="accent5">
                    <a:lumMod val="50000"/>
                  </a:schemeClr>
                </a:solidFill>
              </a:rPr>
              <a:t> </a:t>
            </a:r>
            <a:r>
              <a:rPr lang="lv-LV" sz="1200" b="1" dirty="0" err="1">
                <a:solidFill>
                  <a:schemeClr val="accent5">
                    <a:lumMod val="50000"/>
                  </a:schemeClr>
                </a:solidFill>
              </a:rPr>
              <a:t>Europe</a:t>
            </a:r>
            <a:endParaRPr lang="lv-LV" sz="1200" b="1" dirty="0">
              <a:solidFill>
                <a:schemeClr val="accent5">
                  <a:lumMod val="50000"/>
                </a:schemeClr>
              </a:solidFill>
            </a:endParaRPr>
          </a:p>
          <a:p>
            <a:endParaRPr lang="lv-LV"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kern="1200" dirty="0">
                <a:solidFill>
                  <a:schemeClr val="tx1"/>
                </a:solidFill>
                <a:effectLst/>
                <a:latin typeface="+mn-lt"/>
                <a:ea typeface="+mn-ea"/>
                <a:cs typeface="+mn-cs"/>
              </a:rPr>
              <a:t>W</a:t>
            </a:r>
            <a:r>
              <a:rPr lang="en-GB" sz="1200" kern="1200" dirty="0">
                <a:solidFill>
                  <a:schemeClr val="tx1"/>
                </a:solidFill>
                <a:effectLst/>
                <a:latin typeface="+mn-lt"/>
                <a:ea typeface="+mn-ea"/>
                <a:cs typeface="+mn-cs"/>
              </a:rPr>
              <a:t>e must clearly recognise that this </a:t>
            </a:r>
            <a:r>
              <a:rPr lang="lv-LV" sz="1200" kern="1200" dirty="0" err="1">
                <a:solidFill>
                  <a:schemeClr val="tx1"/>
                </a:solidFill>
                <a:effectLst/>
                <a:latin typeface="+mn-lt"/>
                <a:ea typeface="+mn-ea"/>
                <a:cs typeface="+mn-cs"/>
              </a:rPr>
              <a:t>project</a:t>
            </a:r>
            <a:r>
              <a:rPr lang="lv-LV"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has outgrown the national scope of  three </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Baltic</a:t>
            </a:r>
            <a:r>
              <a:rPr lang="lv-LV"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countries. Economic logic obliges us to look at the </a:t>
            </a:r>
            <a:r>
              <a:rPr lang="en-GB" sz="1200" i="1" kern="1200" dirty="0">
                <a:solidFill>
                  <a:schemeClr val="tx1"/>
                </a:solidFill>
                <a:effectLst/>
                <a:latin typeface="+mn-lt"/>
                <a:ea typeface="+mn-ea"/>
                <a:cs typeface="+mn-cs"/>
              </a:rPr>
              <a:t>Rail Baltic</a:t>
            </a:r>
            <a:r>
              <a:rPr lang="lv-LV" sz="1200" i="1" kern="1200" dirty="0">
                <a:solidFill>
                  <a:schemeClr val="tx1"/>
                </a:solidFill>
                <a:effectLst/>
                <a:latin typeface="+mn-lt"/>
                <a:ea typeface="+mn-ea"/>
                <a:cs typeface="+mn-cs"/>
              </a:rPr>
              <a:t>/ Rail </a:t>
            </a:r>
            <a:r>
              <a:rPr lang="lv-LV" sz="1200" i="1" kern="1200" dirty="0" err="1">
                <a:solidFill>
                  <a:schemeClr val="tx1"/>
                </a:solidFill>
                <a:effectLst/>
                <a:latin typeface="+mn-lt"/>
                <a:ea typeface="+mn-ea"/>
                <a:cs typeface="+mn-cs"/>
              </a:rPr>
              <a:t>Baltic</a:t>
            </a:r>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project beyond the Baltic context. </a:t>
            </a:r>
            <a:r>
              <a:rPr lang="lv-LV" sz="1200" i="1" kern="1200" dirty="0">
                <a:solidFill>
                  <a:schemeClr val="tx1"/>
                </a:solidFill>
                <a:effectLst/>
                <a:latin typeface="+mn-lt"/>
                <a:ea typeface="+mn-ea"/>
                <a:cs typeface="+mn-cs"/>
              </a:rPr>
              <a:t>It</a:t>
            </a:r>
            <a:r>
              <a:rPr lang="en-GB" sz="1200" kern="1200" dirty="0">
                <a:solidFill>
                  <a:schemeClr val="tx1"/>
                </a:solidFill>
                <a:effectLst/>
                <a:latin typeface="+mn-lt"/>
                <a:ea typeface="+mn-ea"/>
                <a:cs typeface="+mn-cs"/>
              </a:rPr>
              <a:t> is primarily a project of common European interest, which, if it is successfully implemented, will create positive synergies across the region, ranging from Finland, followed by the Baltic States, Poland and later, further west and south. It will change life in this region in a positive way for all time, providing the link now missing with the European rail network.</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lv-LV" sz="3600" dirty="0"/>
          </a:p>
          <a:p>
            <a:pPr algn="ctr"/>
            <a:endParaRPr lang="en-US" sz="1200" b="1" dirty="0">
              <a:solidFill>
                <a:schemeClr val="accent5">
                  <a:lumMod val="50000"/>
                </a:schemeClr>
              </a:solidFill>
            </a:endParaRPr>
          </a:p>
          <a:p>
            <a:endParaRPr lang="lv-LV" dirty="0"/>
          </a:p>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2</a:t>
            </a:fld>
            <a:endParaRPr lang="en-US"/>
          </a:p>
        </p:txBody>
      </p:sp>
    </p:spTree>
    <p:extLst>
      <p:ext uri="{BB962C8B-B14F-4D97-AF65-F5344CB8AC3E}">
        <p14:creationId xmlns:p14="http://schemas.microsoft.com/office/powerpoint/2010/main" val="36335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6F765B-5D8B-0F40-B13A-217E2FB1012C}" type="slidenum">
              <a:rPr lang="en-GB" altLang="lv-LV" smtClean="0"/>
              <a:pPr>
                <a:defRPr/>
              </a:pPr>
              <a:t>3</a:t>
            </a:fld>
            <a:endParaRPr lang="en-GB" altLang="lv-LV"/>
          </a:p>
        </p:txBody>
      </p:sp>
    </p:spTree>
    <p:extLst>
      <p:ext uri="{BB962C8B-B14F-4D97-AF65-F5344CB8AC3E}">
        <p14:creationId xmlns:p14="http://schemas.microsoft.com/office/powerpoint/2010/main" val="393611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must build now but look to the future.</a:t>
            </a:r>
            <a:r>
              <a:rPr lang="lv-LV"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are the needs of passengers and entrepreneurs ten, fifteen, twenty years from now?</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r>
              <a:rPr lang="lv-LV" sz="1200" kern="1200" dirty="0" err="1">
                <a:solidFill>
                  <a:schemeClr val="tx1"/>
                </a:solidFill>
                <a:effectLst/>
                <a:latin typeface="+mn-lt"/>
                <a:ea typeface="+mn-ea"/>
                <a:cs typeface="+mn-cs"/>
              </a:rPr>
              <a:t>Therefore</a:t>
            </a:r>
            <a:r>
              <a:rPr lang="lv-LV" sz="1200" kern="1200" baseline="0" dirty="0">
                <a:solidFill>
                  <a:schemeClr val="tx1"/>
                </a:solidFill>
                <a:effectLst/>
                <a:latin typeface="+mn-lt"/>
                <a:ea typeface="+mn-ea"/>
                <a:cs typeface="+mn-cs"/>
              </a:rPr>
              <a:t> </a:t>
            </a:r>
            <a:endParaRPr lang="lv-LV" sz="1200" kern="1200" dirty="0">
              <a:solidFill>
                <a:schemeClr val="tx1"/>
              </a:solidFill>
              <a:effectLst/>
              <a:latin typeface="+mn-lt"/>
              <a:ea typeface="+mn-ea"/>
              <a:cs typeface="+mn-cs"/>
            </a:endParaRPr>
          </a:p>
          <a:p>
            <a:endParaRPr lang="lv-LV"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be </a:t>
            </a:r>
            <a:r>
              <a:rPr lang="en-US" sz="1200" i="1" kern="1200" dirty="0">
                <a:solidFill>
                  <a:schemeClr val="tx1"/>
                </a:solidFill>
                <a:effectLst/>
                <a:latin typeface="+mn-lt"/>
                <a:ea typeface="+mn-ea"/>
                <a:cs typeface="+mn-cs"/>
              </a:rPr>
              <a:t>connected</a:t>
            </a:r>
            <a:r>
              <a:rPr lang="en-US" sz="1200" kern="1200" dirty="0">
                <a:solidFill>
                  <a:schemeClr val="tx1"/>
                </a:solidFill>
                <a:effectLst/>
                <a:latin typeface="+mn-lt"/>
                <a:ea typeface="+mn-ea"/>
                <a:cs typeface="+mn-cs"/>
              </a:rPr>
              <a:t>. I mean this in the broadest possible sense. </a:t>
            </a:r>
          </a:p>
          <a:p>
            <a:r>
              <a:rPr lang="en-US" sz="1200" kern="1200" dirty="0">
                <a:solidFill>
                  <a:schemeClr val="tx1"/>
                </a:solidFill>
                <a:effectLst/>
                <a:latin typeface="+mn-lt"/>
                <a:ea typeface="+mn-ea"/>
                <a:cs typeface="+mn-cs"/>
              </a:rPr>
              <a:t>Our physical infrastructure must connect the Baltics from </a:t>
            </a:r>
            <a:r>
              <a:rPr lang="en-US" sz="1200" kern="1200" dirty="0" err="1">
                <a:solidFill>
                  <a:schemeClr val="tx1"/>
                </a:solidFill>
                <a:effectLst/>
                <a:latin typeface="+mn-lt"/>
                <a:ea typeface="+mn-ea"/>
                <a:cs typeface="+mn-cs"/>
              </a:rPr>
              <a:t>Kirkenes</a:t>
            </a:r>
            <a:r>
              <a:rPr lang="en-US" sz="1200" kern="1200" dirty="0">
                <a:solidFill>
                  <a:schemeClr val="tx1"/>
                </a:solidFill>
                <a:effectLst/>
                <a:latin typeface="+mn-lt"/>
                <a:ea typeface="+mn-ea"/>
                <a:cs typeface="+mn-cs"/>
              </a:rPr>
              <a:t> to Warsaw. It must also become a gateway from central Asia to the rest of Europe. Rail Baltic</a:t>
            </a:r>
            <a:r>
              <a:rPr lang="lv-LV" sz="1200" kern="1200" dirty="0">
                <a:solidFill>
                  <a:schemeClr val="tx1"/>
                </a:solidFill>
                <a:effectLst/>
                <a:latin typeface="+mn-lt"/>
                <a:ea typeface="+mn-ea"/>
                <a:cs typeface="+mn-cs"/>
              </a:rPr>
              <a:t>/Rail</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connect the region seamlessly and remain open to new connections in the future.</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digital infrastructure must be a seamless whole -- we need unified control, signaling and other technologies which can be efficiently managed and upgraded over time.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management team must span our member countries to ensure a fruitful exchange of ideas and expertise. </a:t>
            </a:r>
          </a:p>
          <a:p>
            <a:r>
              <a:rPr lang="en-US" sz="1200" kern="1200" dirty="0">
                <a:solidFill>
                  <a:schemeClr val="tx1"/>
                </a:solidFill>
                <a:effectLst/>
                <a:latin typeface="+mn-lt"/>
                <a:ea typeface="+mn-ea"/>
                <a:cs typeface="+mn-cs"/>
              </a:rPr>
              <a:t>Our commercialization approach needs to be fully integrated with the global economy. Not </a:t>
            </a:r>
            <a:r>
              <a:rPr lang="lv-LV" sz="1200" kern="1200" dirty="0" err="1">
                <a:solidFill>
                  <a:schemeClr val="tx1"/>
                </a:solidFill>
                <a:effectLst/>
                <a:latin typeface="+mn-lt"/>
                <a:ea typeface="+mn-ea"/>
                <a:cs typeface="+mn-cs"/>
              </a:rPr>
              <a:t>limiting</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ourselves</a:t>
            </a:r>
            <a:r>
              <a:rPr lang="lv-LV"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EU-wide train passes. A passenger </a:t>
            </a:r>
            <a:r>
              <a:rPr lang="lv-LV" sz="1200" kern="1200" dirty="0" err="1">
                <a:solidFill>
                  <a:schemeClr val="tx1"/>
                </a:solidFill>
                <a:effectLst/>
                <a:latin typeface="+mn-lt"/>
                <a:ea typeface="+mn-ea"/>
                <a:cs typeface="+mn-cs"/>
              </a:rPr>
              <a:t>should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get</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door</a:t>
            </a:r>
            <a:r>
              <a:rPr lang="lv-LV" sz="1200" kern="1200" baseline="0" dirty="0">
                <a:solidFill>
                  <a:schemeClr val="tx1"/>
                </a:solidFill>
                <a:effectLst/>
                <a:latin typeface="+mn-lt"/>
                <a:ea typeface="+mn-ea"/>
                <a:cs typeface="+mn-cs"/>
              </a:rPr>
              <a:t> ro </a:t>
            </a:r>
            <a:r>
              <a:rPr lang="lv-LV" sz="1200" kern="1200" baseline="0" dirty="0" err="1">
                <a:solidFill>
                  <a:schemeClr val="tx1"/>
                </a:solidFill>
                <a:effectLst/>
                <a:latin typeface="+mn-lt"/>
                <a:ea typeface="+mn-ea"/>
                <a:cs typeface="+mn-cs"/>
              </a:rPr>
              <a:t>door</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service</a:t>
            </a:r>
            <a:r>
              <a:rPr lang="lv-LV"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 Tallinn </a:t>
            </a:r>
            <a:r>
              <a:rPr lang="lv-LV" sz="1200" kern="1200" dirty="0" err="1">
                <a:solidFill>
                  <a:schemeClr val="tx1"/>
                </a:solidFill>
                <a:effectLst/>
                <a:latin typeface="+mn-lt"/>
                <a:ea typeface="+mn-ea"/>
                <a:cs typeface="+mn-cs"/>
              </a:rPr>
              <a:t>he</a:t>
            </a:r>
            <a:r>
              <a:rPr lang="lv-LV"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should be able to buy a ticket that includes a taxi to the train station, a train to Warsaw, and a </a:t>
            </a:r>
            <a:r>
              <a:rPr lang="lv-LV" sz="1200" kern="1200" dirty="0" err="1">
                <a:solidFill>
                  <a:schemeClr val="tx1"/>
                </a:solidFill>
                <a:effectLst/>
                <a:latin typeface="+mn-lt"/>
                <a:ea typeface="+mn-ea"/>
                <a:cs typeface="+mn-cs"/>
              </a:rPr>
              <a:t>bus</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drive</a:t>
            </a:r>
            <a:r>
              <a:rPr lang="en-US" sz="1200" kern="1200" dirty="0">
                <a:solidFill>
                  <a:schemeClr val="tx1"/>
                </a:solidFill>
                <a:effectLst/>
                <a:latin typeface="+mn-lt"/>
                <a:ea typeface="+mn-ea"/>
                <a:cs typeface="+mn-cs"/>
              </a:rPr>
              <a:t> to h</a:t>
            </a:r>
            <a:r>
              <a:rPr lang="lv-LV" sz="1200" kern="1200" dirty="0" err="1">
                <a:solidFill>
                  <a:schemeClr val="tx1"/>
                </a:solidFill>
                <a:effectLst/>
                <a:latin typeface="+mn-lt"/>
                <a:ea typeface="+mn-ea"/>
                <a:cs typeface="+mn-cs"/>
              </a:rPr>
              <a:t>is</a:t>
            </a:r>
            <a:r>
              <a:rPr lang="en-US" sz="1200" kern="1200" dirty="0">
                <a:solidFill>
                  <a:schemeClr val="tx1"/>
                </a:solidFill>
                <a:effectLst/>
                <a:latin typeface="+mn-lt"/>
                <a:ea typeface="+mn-ea"/>
                <a:cs typeface="+mn-cs"/>
              </a:rPr>
              <a:t> hotel. Our ticketing and scheduling systems should be integrated with global travel platforms, permitting side by side price and time comparisons with airline and other alternatives. Our freight management systems should enable our clients to plan traffic, calculate costs and purchase capacity at the click of a button.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Rail Baltic</a:t>
            </a:r>
            <a:r>
              <a:rPr lang="lv-LV" sz="1200" kern="1200" dirty="0">
                <a:solidFill>
                  <a:schemeClr val="tx1"/>
                </a:solidFill>
                <a:effectLst/>
                <a:latin typeface="+mn-lt"/>
                <a:ea typeface="+mn-ea"/>
                <a:cs typeface="+mn-cs"/>
              </a:rPr>
              <a:t>/ 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that is maximally connected -- and open to new connections -- will be equipped to serve the unpredictable needs of tomorrow's business and society.</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must have </a:t>
            </a:r>
            <a:r>
              <a:rPr lang="en-US" sz="1200" i="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I mean this in terms of passengers, in terms of tonnage, and in terms of speed.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lv-LV"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is a project meant to last a hundred years.  We must built a railroad capable of serving tomorrow's needs, which may well prove different than we can forecast today. </a:t>
            </a:r>
          </a:p>
          <a:p>
            <a:r>
              <a:rPr lang="en-US" sz="1200" kern="1200" dirty="0">
                <a:solidFill>
                  <a:schemeClr val="tx1"/>
                </a:solidFill>
                <a:effectLst/>
                <a:latin typeface="+mn-lt"/>
                <a:ea typeface="+mn-ea"/>
                <a:cs typeface="+mn-cs"/>
              </a:rPr>
              <a:t>Yes, we need to be fiercely cost-conscious. Yes, we must be efficient in the use of resources. But we should not accept design errors today that will inhibit our ability to serve the Baltics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and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Europe</a:t>
            </a:r>
            <a:r>
              <a:rPr lang="en-US" sz="1200" kern="1200" dirty="0">
                <a:solidFill>
                  <a:schemeClr val="tx1"/>
                </a:solidFill>
                <a:effectLst/>
                <a:latin typeface="+mn-lt"/>
                <a:ea typeface="+mn-ea"/>
                <a:cs typeface="+mn-cs"/>
              </a:rPr>
              <a:t> tomorrow. We should not accept "good enough for now" just because it is easier or politically convenient. </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Third </a:t>
            </a:r>
            <a:r>
              <a:rPr lang="en-US" sz="1200" kern="1200" dirty="0">
                <a:solidFill>
                  <a:schemeClr val="tx1"/>
                </a:solidFill>
                <a:effectLst/>
                <a:latin typeface="+mn-lt"/>
                <a:ea typeface="+mn-ea"/>
                <a:cs typeface="+mn-cs"/>
              </a:rPr>
              <a:t>--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be </a:t>
            </a:r>
            <a:r>
              <a:rPr lang="en-US" sz="1200" i="1" kern="1200" dirty="0">
                <a:solidFill>
                  <a:schemeClr val="tx1"/>
                </a:solidFill>
                <a:effectLst/>
                <a:latin typeface="+mn-lt"/>
                <a:ea typeface="+mn-ea"/>
                <a:cs typeface="+mn-cs"/>
              </a:rPr>
              <a:t>environmentally conscious</a:t>
            </a:r>
            <a:r>
              <a:rPr lang="en-US" sz="1200" kern="1200" dirty="0">
                <a:solidFill>
                  <a:schemeClr val="tx1"/>
                </a:solidFill>
                <a:effectLst/>
                <a:latin typeface="+mn-lt"/>
                <a:ea typeface="+mn-ea"/>
                <a:cs typeface="+mn-cs"/>
              </a:rPr>
              <a:t>. In the 21st century Europe will face many challenges posed by global warming, pollution and other environmental issues. We must design a railway that strictly minimizes environmental impact -- and remain continually engaged with the environmental community.</a:t>
            </a:r>
          </a:p>
          <a:p>
            <a:endParaRPr lang="lv-LV"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Fourth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must be </a:t>
            </a:r>
            <a:r>
              <a:rPr lang="en-US" sz="1200" i="1" kern="1200" dirty="0">
                <a:solidFill>
                  <a:schemeClr val="tx1"/>
                </a:solidFill>
                <a:effectLst/>
                <a:latin typeface="+mn-lt"/>
                <a:ea typeface="+mn-ea"/>
                <a:cs typeface="+mn-cs"/>
              </a:rPr>
              <a:t>affordable</a:t>
            </a:r>
            <a:r>
              <a:rPr lang="en-US" sz="1200" kern="1200" dirty="0">
                <a:solidFill>
                  <a:schemeClr val="tx1"/>
                </a:solidFill>
                <a:effectLst/>
                <a:latin typeface="+mn-lt"/>
                <a:ea typeface="+mn-ea"/>
                <a:cs typeface="+mn-cs"/>
              </a:rPr>
              <a:t>. Tomorrow's Baltics will feel like a connected neighborhood only if a trip from Kaunas to Tallinn feels like a minor expense. A thousand new business opportunities will spring up only if the marginal cost per ton-kilometer of freight is far better than today. And the railway must be a profit center for our states instead of a burden to be subsidized.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this end, we must accept only the best practices in the design and management of our project.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will not become an opportunity for the clever few to enrich themselves with padded budgets and cronyism. We will be cost-efficient in building the railway, and we will design a railway that can be run efficiently.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will not be easy. No doubt there will be many who resist us out of self-interest or political expediency. But we are determined to make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a viable business that serves its stakeholders -- all our member states and their citizens.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4</a:t>
            </a:fld>
            <a:endParaRPr lang="en-US"/>
          </a:p>
        </p:txBody>
      </p:sp>
    </p:spTree>
    <p:extLst>
      <p:ext uri="{BB962C8B-B14F-4D97-AF65-F5344CB8AC3E}">
        <p14:creationId xmlns:p14="http://schemas.microsoft.com/office/powerpoint/2010/main" val="22015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must build now but look to the future.</a:t>
            </a:r>
            <a:r>
              <a:rPr lang="lv-LV"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are the needs of passengers and entrepreneurs ten, fifteen, twenty years from now?</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r>
              <a:rPr lang="lv-LV" sz="1200" kern="1200" dirty="0" err="1">
                <a:solidFill>
                  <a:schemeClr val="tx1"/>
                </a:solidFill>
                <a:effectLst/>
                <a:latin typeface="+mn-lt"/>
                <a:ea typeface="+mn-ea"/>
                <a:cs typeface="+mn-cs"/>
              </a:rPr>
              <a:t>Therefore</a:t>
            </a:r>
            <a:r>
              <a:rPr lang="lv-LV" sz="1200" kern="1200" baseline="0" dirty="0">
                <a:solidFill>
                  <a:schemeClr val="tx1"/>
                </a:solidFill>
                <a:effectLst/>
                <a:latin typeface="+mn-lt"/>
                <a:ea typeface="+mn-ea"/>
                <a:cs typeface="+mn-cs"/>
              </a:rPr>
              <a:t> </a:t>
            </a:r>
            <a:endParaRPr lang="lv-LV" sz="1200" kern="1200" dirty="0">
              <a:solidFill>
                <a:schemeClr val="tx1"/>
              </a:solidFill>
              <a:effectLst/>
              <a:latin typeface="+mn-lt"/>
              <a:ea typeface="+mn-ea"/>
              <a:cs typeface="+mn-cs"/>
            </a:endParaRPr>
          </a:p>
          <a:p>
            <a:endParaRPr lang="lv-LV"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be </a:t>
            </a:r>
            <a:r>
              <a:rPr lang="en-US" sz="1200" i="1" kern="1200" dirty="0">
                <a:solidFill>
                  <a:schemeClr val="tx1"/>
                </a:solidFill>
                <a:effectLst/>
                <a:latin typeface="+mn-lt"/>
                <a:ea typeface="+mn-ea"/>
                <a:cs typeface="+mn-cs"/>
              </a:rPr>
              <a:t>connected</a:t>
            </a:r>
            <a:r>
              <a:rPr lang="en-US" sz="1200" kern="1200" dirty="0">
                <a:solidFill>
                  <a:schemeClr val="tx1"/>
                </a:solidFill>
                <a:effectLst/>
                <a:latin typeface="+mn-lt"/>
                <a:ea typeface="+mn-ea"/>
                <a:cs typeface="+mn-cs"/>
              </a:rPr>
              <a:t>. I mean this in the broadest possible sense. </a:t>
            </a:r>
          </a:p>
          <a:p>
            <a:r>
              <a:rPr lang="en-US" sz="1200" kern="1200" dirty="0">
                <a:solidFill>
                  <a:schemeClr val="tx1"/>
                </a:solidFill>
                <a:effectLst/>
                <a:latin typeface="+mn-lt"/>
                <a:ea typeface="+mn-ea"/>
                <a:cs typeface="+mn-cs"/>
              </a:rPr>
              <a:t>Our physical infrastructure must connect the Baltics from </a:t>
            </a:r>
            <a:r>
              <a:rPr lang="en-US" sz="1200" kern="1200" dirty="0" err="1">
                <a:solidFill>
                  <a:schemeClr val="tx1"/>
                </a:solidFill>
                <a:effectLst/>
                <a:latin typeface="+mn-lt"/>
                <a:ea typeface="+mn-ea"/>
                <a:cs typeface="+mn-cs"/>
              </a:rPr>
              <a:t>Kirkenes</a:t>
            </a:r>
            <a:r>
              <a:rPr lang="en-US" sz="1200" kern="1200" dirty="0">
                <a:solidFill>
                  <a:schemeClr val="tx1"/>
                </a:solidFill>
                <a:effectLst/>
                <a:latin typeface="+mn-lt"/>
                <a:ea typeface="+mn-ea"/>
                <a:cs typeface="+mn-cs"/>
              </a:rPr>
              <a:t> to Warsaw. It must also become a gateway from central Asia to the rest of Europe. Rail Baltic</a:t>
            </a:r>
            <a:r>
              <a:rPr lang="lv-LV" sz="1200" kern="1200" dirty="0">
                <a:solidFill>
                  <a:schemeClr val="tx1"/>
                </a:solidFill>
                <a:effectLst/>
                <a:latin typeface="+mn-lt"/>
                <a:ea typeface="+mn-ea"/>
                <a:cs typeface="+mn-cs"/>
              </a:rPr>
              <a:t>/Rail</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connect the region seamlessly and remain open to new connections in the future.</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digital infrastructure must be a seamless whole -- we need unified control, signaling and other technologies which can be efficiently managed and upgraded over time.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management team must span our member countries to ensure a fruitful exchange of ideas and expertise. </a:t>
            </a:r>
          </a:p>
          <a:p>
            <a:r>
              <a:rPr lang="en-US" sz="1200" kern="1200" dirty="0">
                <a:solidFill>
                  <a:schemeClr val="tx1"/>
                </a:solidFill>
                <a:effectLst/>
                <a:latin typeface="+mn-lt"/>
                <a:ea typeface="+mn-ea"/>
                <a:cs typeface="+mn-cs"/>
              </a:rPr>
              <a:t>Our commercialization approach needs to be fully integrated with the global economy. Not </a:t>
            </a:r>
            <a:r>
              <a:rPr lang="lv-LV" sz="1200" kern="1200" dirty="0" err="1">
                <a:solidFill>
                  <a:schemeClr val="tx1"/>
                </a:solidFill>
                <a:effectLst/>
                <a:latin typeface="+mn-lt"/>
                <a:ea typeface="+mn-ea"/>
                <a:cs typeface="+mn-cs"/>
              </a:rPr>
              <a:t>limiting</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ourselves</a:t>
            </a:r>
            <a:r>
              <a:rPr lang="lv-LV"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EU-wide train passes. A passenger </a:t>
            </a:r>
            <a:r>
              <a:rPr lang="lv-LV" sz="1200" kern="1200" dirty="0" err="1">
                <a:solidFill>
                  <a:schemeClr val="tx1"/>
                </a:solidFill>
                <a:effectLst/>
                <a:latin typeface="+mn-lt"/>
                <a:ea typeface="+mn-ea"/>
                <a:cs typeface="+mn-cs"/>
              </a:rPr>
              <a:t>should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get</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door</a:t>
            </a:r>
            <a:r>
              <a:rPr lang="lv-LV" sz="1200" kern="1200" baseline="0" dirty="0">
                <a:solidFill>
                  <a:schemeClr val="tx1"/>
                </a:solidFill>
                <a:effectLst/>
                <a:latin typeface="+mn-lt"/>
                <a:ea typeface="+mn-ea"/>
                <a:cs typeface="+mn-cs"/>
              </a:rPr>
              <a:t> ro </a:t>
            </a:r>
            <a:r>
              <a:rPr lang="lv-LV" sz="1200" kern="1200" baseline="0" dirty="0" err="1">
                <a:solidFill>
                  <a:schemeClr val="tx1"/>
                </a:solidFill>
                <a:effectLst/>
                <a:latin typeface="+mn-lt"/>
                <a:ea typeface="+mn-ea"/>
                <a:cs typeface="+mn-cs"/>
              </a:rPr>
              <a:t>door</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service</a:t>
            </a:r>
            <a:r>
              <a:rPr lang="lv-LV"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 Tallinn </a:t>
            </a:r>
            <a:r>
              <a:rPr lang="lv-LV" sz="1200" kern="1200" dirty="0" err="1">
                <a:solidFill>
                  <a:schemeClr val="tx1"/>
                </a:solidFill>
                <a:effectLst/>
                <a:latin typeface="+mn-lt"/>
                <a:ea typeface="+mn-ea"/>
                <a:cs typeface="+mn-cs"/>
              </a:rPr>
              <a:t>he</a:t>
            </a:r>
            <a:r>
              <a:rPr lang="lv-LV"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should be able to buy a ticket that includes a taxi to the train station, a train to Warsaw, and a </a:t>
            </a:r>
            <a:r>
              <a:rPr lang="lv-LV" sz="1200" kern="1200" dirty="0" err="1">
                <a:solidFill>
                  <a:schemeClr val="tx1"/>
                </a:solidFill>
                <a:effectLst/>
                <a:latin typeface="+mn-lt"/>
                <a:ea typeface="+mn-ea"/>
                <a:cs typeface="+mn-cs"/>
              </a:rPr>
              <a:t>bus</a:t>
            </a:r>
            <a:r>
              <a:rPr lang="lv-LV" sz="1200" kern="1200" baseline="0" dirty="0">
                <a:solidFill>
                  <a:schemeClr val="tx1"/>
                </a:solidFill>
                <a:effectLst/>
                <a:latin typeface="+mn-lt"/>
                <a:ea typeface="+mn-ea"/>
                <a:cs typeface="+mn-cs"/>
              </a:rPr>
              <a:t> </a:t>
            </a:r>
            <a:r>
              <a:rPr lang="lv-LV" sz="1200" kern="1200" baseline="0" dirty="0" err="1">
                <a:solidFill>
                  <a:schemeClr val="tx1"/>
                </a:solidFill>
                <a:effectLst/>
                <a:latin typeface="+mn-lt"/>
                <a:ea typeface="+mn-ea"/>
                <a:cs typeface="+mn-cs"/>
              </a:rPr>
              <a:t>drive</a:t>
            </a:r>
            <a:r>
              <a:rPr lang="en-US" sz="1200" kern="1200" dirty="0">
                <a:solidFill>
                  <a:schemeClr val="tx1"/>
                </a:solidFill>
                <a:effectLst/>
                <a:latin typeface="+mn-lt"/>
                <a:ea typeface="+mn-ea"/>
                <a:cs typeface="+mn-cs"/>
              </a:rPr>
              <a:t> to h</a:t>
            </a:r>
            <a:r>
              <a:rPr lang="lv-LV" sz="1200" kern="1200" dirty="0" err="1">
                <a:solidFill>
                  <a:schemeClr val="tx1"/>
                </a:solidFill>
                <a:effectLst/>
                <a:latin typeface="+mn-lt"/>
                <a:ea typeface="+mn-ea"/>
                <a:cs typeface="+mn-cs"/>
              </a:rPr>
              <a:t>is</a:t>
            </a:r>
            <a:r>
              <a:rPr lang="en-US" sz="1200" kern="1200" dirty="0">
                <a:solidFill>
                  <a:schemeClr val="tx1"/>
                </a:solidFill>
                <a:effectLst/>
                <a:latin typeface="+mn-lt"/>
                <a:ea typeface="+mn-ea"/>
                <a:cs typeface="+mn-cs"/>
              </a:rPr>
              <a:t> hotel. Our ticketing and scheduling systems should be integrated with global travel platforms, permitting side by side price and time comparisons with airline and other alternatives. Our freight management systems should enable our clients to plan traffic, calculate costs and purchase capacity at the click of a button.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Rail Baltic</a:t>
            </a:r>
            <a:r>
              <a:rPr lang="lv-LV" sz="1200" kern="1200" dirty="0">
                <a:solidFill>
                  <a:schemeClr val="tx1"/>
                </a:solidFill>
                <a:effectLst/>
                <a:latin typeface="+mn-lt"/>
                <a:ea typeface="+mn-ea"/>
                <a:cs typeface="+mn-cs"/>
              </a:rPr>
              <a:t>/ 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that is maximally connected -- and open to new connections -- will be equipped to serve the unpredictable needs of tomorrow's business and society.</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must have </a:t>
            </a:r>
            <a:r>
              <a:rPr lang="en-US" sz="1200" i="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I mean this in terms of passengers, in terms of tonnage, and in terms of speed.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lv-LV"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is a project meant to last a hundred years.  We must built a railroad capable of serving tomorrow's needs, which may well prove different than we can forecast today. </a:t>
            </a:r>
          </a:p>
          <a:p>
            <a:r>
              <a:rPr lang="en-US" sz="1200" kern="1200" dirty="0">
                <a:solidFill>
                  <a:schemeClr val="tx1"/>
                </a:solidFill>
                <a:effectLst/>
                <a:latin typeface="+mn-lt"/>
                <a:ea typeface="+mn-ea"/>
                <a:cs typeface="+mn-cs"/>
              </a:rPr>
              <a:t>Yes, we need to be fiercely cost-conscious. Yes, we must be efficient in the use of resources. But we should not accept design errors today that will inhibit our ability to serve the Baltics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and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Europe</a:t>
            </a:r>
            <a:r>
              <a:rPr lang="en-US" sz="1200" kern="1200" dirty="0">
                <a:solidFill>
                  <a:schemeClr val="tx1"/>
                </a:solidFill>
                <a:effectLst/>
                <a:latin typeface="+mn-lt"/>
                <a:ea typeface="+mn-ea"/>
                <a:cs typeface="+mn-cs"/>
              </a:rPr>
              <a:t> tomorrow. We should not accept "good enough for now" just because it is easier or politically convenient. </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Third </a:t>
            </a:r>
            <a:r>
              <a:rPr lang="en-US" sz="1200" kern="1200" dirty="0">
                <a:solidFill>
                  <a:schemeClr val="tx1"/>
                </a:solidFill>
                <a:effectLst/>
                <a:latin typeface="+mn-lt"/>
                <a:ea typeface="+mn-ea"/>
                <a:cs typeface="+mn-cs"/>
              </a:rPr>
              <a:t>--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t>
            </a:r>
            <a:r>
              <a:rPr lang="en-US" sz="1200" kern="1200" dirty="0">
                <a:solidFill>
                  <a:schemeClr val="tx1"/>
                </a:solidFill>
                <a:effectLst/>
                <a:latin typeface="+mn-lt"/>
                <a:ea typeface="+mn-ea"/>
                <a:cs typeface="+mn-cs"/>
              </a:rPr>
              <a:t>a must be </a:t>
            </a:r>
            <a:r>
              <a:rPr lang="en-US" sz="1200" i="1" kern="1200" dirty="0">
                <a:solidFill>
                  <a:schemeClr val="tx1"/>
                </a:solidFill>
                <a:effectLst/>
                <a:latin typeface="+mn-lt"/>
                <a:ea typeface="+mn-ea"/>
                <a:cs typeface="+mn-cs"/>
              </a:rPr>
              <a:t>environmentally conscious</a:t>
            </a:r>
            <a:r>
              <a:rPr lang="en-US" sz="1200" kern="1200" dirty="0">
                <a:solidFill>
                  <a:schemeClr val="tx1"/>
                </a:solidFill>
                <a:effectLst/>
                <a:latin typeface="+mn-lt"/>
                <a:ea typeface="+mn-ea"/>
                <a:cs typeface="+mn-cs"/>
              </a:rPr>
              <a:t>. In the 21st century Europe will face many challenges posed by global warming, pollution and other environmental issues. We must design a railway that strictly minimizes environmental impact -- and remain continually engaged with the environmental community.</a:t>
            </a:r>
          </a:p>
          <a:p>
            <a:endParaRPr lang="lv-LV"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Fourth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must be </a:t>
            </a:r>
            <a:r>
              <a:rPr lang="en-US" sz="1200" i="1" kern="1200" dirty="0">
                <a:solidFill>
                  <a:schemeClr val="tx1"/>
                </a:solidFill>
                <a:effectLst/>
                <a:latin typeface="+mn-lt"/>
                <a:ea typeface="+mn-ea"/>
                <a:cs typeface="+mn-cs"/>
              </a:rPr>
              <a:t>affordable</a:t>
            </a:r>
            <a:r>
              <a:rPr lang="en-US" sz="1200" kern="1200" dirty="0">
                <a:solidFill>
                  <a:schemeClr val="tx1"/>
                </a:solidFill>
                <a:effectLst/>
                <a:latin typeface="+mn-lt"/>
                <a:ea typeface="+mn-ea"/>
                <a:cs typeface="+mn-cs"/>
              </a:rPr>
              <a:t>. Tomorrow's Baltics will feel like a connected neighborhood only if a trip from Kaunas to Tallinn feels like a minor expense. A thousand new business opportunities will spring up only if the marginal cost per ton-kilometer of freight is far better than today. And the railway must be a profit center for our states instead of a burden to be subsidized.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this end, we must accept only the best practices in the design and management of our project.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will not become an opportunity for the clever few to enrich themselves with padded budgets and cronyism. We will be cost-efficient in building the railway, and we will design a railway that can be run efficiently. </a:t>
            </a:r>
            <a:endParaRPr lang="lv-LV"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will not be easy. No doubt there will be many who resist us out of self-interest or political expediency. But we are determined to make Rail Baltic</a:t>
            </a:r>
            <a:r>
              <a:rPr lang="lv-LV" sz="1200" kern="1200" dirty="0">
                <a:solidFill>
                  <a:schemeClr val="tx1"/>
                </a:solidFill>
                <a:effectLst/>
                <a:latin typeface="+mn-lt"/>
                <a:ea typeface="+mn-ea"/>
                <a:cs typeface="+mn-cs"/>
              </a:rPr>
              <a:t>/Rail </a:t>
            </a:r>
            <a:r>
              <a:rPr lang="lv-LV" sz="1200" kern="1200" dirty="0" err="1">
                <a:solidFill>
                  <a:schemeClr val="tx1"/>
                </a:solidFill>
                <a:effectLst/>
                <a:latin typeface="+mn-lt"/>
                <a:ea typeface="+mn-ea"/>
                <a:cs typeface="+mn-cs"/>
              </a:rPr>
              <a:t>Baltica</a:t>
            </a:r>
            <a:r>
              <a:rPr lang="en-US" sz="1200" kern="1200" dirty="0">
                <a:solidFill>
                  <a:schemeClr val="tx1"/>
                </a:solidFill>
                <a:effectLst/>
                <a:latin typeface="+mn-lt"/>
                <a:ea typeface="+mn-ea"/>
                <a:cs typeface="+mn-cs"/>
              </a:rPr>
              <a:t> a viable business that serves its stakeholders -- all our member states and their citizens.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5</a:t>
            </a:fld>
            <a:endParaRPr lang="en-US"/>
          </a:p>
        </p:txBody>
      </p:sp>
    </p:spTree>
    <p:extLst>
      <p:ext uri="{BB962C8B-B14F-4D97-AF65-F5344CB8AC3E}">
        <p14:creationId xmlns:p14="http://schemas.microsoft.com/office/powerpoint/2010/main" val="213285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lv-LV" noProof="0" dirty="0"/>
              <a:t>Finally, let me conclude my remarks by elaborating</a:t>
            </a:r>
            <a:r>
              <a:rPr lang="lv-LV" baseline="0" noProof="0" dirty="0"/>
              <a:t> a little on the why there is value in having a single implementing body – in this case the joint venture RB Rail – for such a project.</a:t>
            </a:r>
          </a:p>
          <a:p>
            <a:pPr marL="0" lvl="0" indent="0">
              <a:buFont typeface="Arial" panose="020B0604020202020204" pitchFamily="34" charset="0"/>
              <a:buNone/>
            </a:pPr>
            <a:endParaRPr lang="en-US" noProof="0" dirty="0"/>
          </a:p>
          <a:p>
            <a:pPr marL="171450" lvl="0" indent="-171450">
              <a:buFont typeface="Arial" panose="020B0604020202020204" pitchFamily="34" charset="0"/>
              <a:buChar char="•"/>
            </a:pPr>
            <a:r>
              <a:rPr lang="en-GB" dirty="0"/>
              <a:t>Since the </a:t>
            </a:r>
            <a:r>
              <a:rPr lang="en-GB" u="sng" dirty="0"/>
              <a:t>benefits and risks of </a:t>
            </a:r>
            <a:r>
              <a:rPr lang="en-GB" i="1" u="sng" dirty="0"/>
              <a:t>Rail </a:t>
            </a:r>
            <a:r>
              <a:rPr lang="en-GB" i="1" u="sng" dirty="0" err="1"/>
              <a:t>Baltica</a:t>
            </a:r>
            <a:r>
              <a:rPr lang="en-GB" u="sng" dirty="0"/>
              <a:t> extend beyond the borders of a single country</a:t>
            </a:r>
            <a:r>
              <a:rPr lang="en-GB" dirty="0"/>
              <a:t>, a single body representing the overall project </a:t>
            </a:r>
            <a:r>
              <a:rPr lang="lv-LV" dirty="0"/>
              <a:t>that also</a:t>
            </a:r>
            <a:r>
              <a:rPr lang="en-GB" dirty="0"/>
              <a:t> </a:t>
            </a:r>
            <a:r>
              <a:rPr lang="en-GB" dirty="0" err="1"/>
              <a:t>ensur</a:t>
            </a:r>
            <a:r>
              <a:rPr lang="lv-LV" dirty="0"/>
              <a:t>es</a:t>
            </a:r>
            <a:r>
              <a:rPr lang="en-GB" dirty="0"/>
              <a:t> interoperability is key.</a:t>
            </a:r>
            <a:endParaRPr lang="lv-LV"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GB" dirty="0"/>
              <a:t>The joint venture </a:t>
            </a:r>
            <a:r>
              <a:rPr lang="en-GB" u="sng" dirty="0"/>
              <a:t>represents all the shareholders’ interests</a:t>
            </a:r>
            <a:r>
              <a:rPr lang="en-GB" dirty="0"/>
              <a:t>, not the national ones of a particular country.</a:t>
            </a:r>
            <a:endParaRPr lang="lv-LV"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GB" dirty="0"/>
              <a:t>By consolidating import purchases, the joint venture will ensure cost savings generated by economies of scale, </a:t>
            </a:r>
            <a:r>
              <a:rPr lang="lv-LV" dirty="0"/>
              <a:t>and reduce</a:t>
            </a:r>
            <a:r>
              <a:rPr lang="lv-LV" baseline="0" dirty="0"/>
              <a:t> if not prevent </a:t>
            </a:r>
            <a:r>
              <a:rPr lang="lv-LV" dirty="0"/>
              <a:t>unproductive</a:t>
            </a:r>
            <a:r>
              <a:rPr lang="en-GB" dirty="0"/>
              <a:t> competition </a:t>
            </a:r>
            <a:r>
              <a:rPr lang="lv-LV" dirty="0"/>
              <a:t>between</a:t>
            </a:r>
            <a:r>
              <a:rPr lang="en-GB" dirty="0"/>
              <a:t> the Baltic States</a:t>
            </a:r>
            <a:r>
              <a:rPr lang="lv-LV" dirty="0"/>
              <a:t>.</a:t>
            </a:r>
            <a:r>
              <a:rPr lang="lv-LV" baseline="0" dirty="0"/>
              <a:t>  Furthermore, it should </a:t>
            </a:r>
            <a:r>
              <a:rPr lang="en-GB" dirty="0"/>
              <a:t>ensure a transparent framework for minimizing the risks inherent in such procurement (including corruption and mismanagement</a:t>
            </a:r>
            <a:r>
              <a:rPr lang="lv-LV" dirty="0"/>
              <a:t> risks</a:t>
            </a:r>
            <a:r>
              <a:rPr lang="en-GB" dirty="0"/>
              <a:t>).</a:t>
            </a:r>
            <a:endParaRPr lang="lv-LV"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GB" dirty="0"/>
              <a:t>By executing unified procurement for the project, financial flows, project planning, etc., </a:t>
            </a:r>
            <a:r>
              <a:rPr lang="en-GB" u="sng" dirty="0"/>
              <a:t>the successful progress of the project can be guaranteed, as can the transparency of processes, infrastructure interoperability between the different countries, as well as the unrestricted functioning of the single market and equal access to the infrastructure for its future users</a:t>
            </a:r>
            <a:r>
              <a:rPr lang="en-GB" dirty="0"/>
              <a:t>.</a:t>
            </a:r>
            <a:endParaRPr lang="lv-LV" dirty="0"/>
          </a:p>
          <a:p>
            <a:pPr marL="0" lv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a:t>Finally, t</a:t>
            </a:r>
            <a:r>
              <a:rPr lang="en-GB" dirty="0"/>
              <a:t>he joint venture </a:t>
            </a:r>
            <a:r>
              <a:rPr lang="lv-LV" dirty="0"/>
              <a:t>will</a:t>
            </a:r>
            <a:r>
              <a:rPr lang="lv-LV" baseline="0" dirty="0"/>
              <a:t> swiftly become</a:t>
            </a:r>
            <a:r>
              <a:rPr lang="en-GB" dirty="0"/>
              <a:t> a </a:t>
            </a:r>
            <a:r>
              <a:rPr lang="en-GB" u="sng" dirty="0"/>
              <a:t>centre of competence</a:t>
            </a:r>
            <a:r>
              <a:rPr lang="en-GB" dirty="0"/>
              <a:t> fostering and accumulating knowledge and expertise for the benefit of the overall project, with the potential to export this expertise in the future </a:t>
            </a:r>
            <a:r>
              <a:rPr lang="lv-LV" dirty="0"/>
              <a:t>to</a:t>
            </a:r>
            <a:r>
              <a:rPr lang="lv-LV" baseline="0" dirty="0"/>
              <a:t> </a:t>
            </a:r>
            <a:r>
              <a:rPr lang="en-GB" dirty="0"/>
              <a:t>similar cross-border projects, both in the European Union and beyond its borders.</a:t>
            </a:r>
            <a:r>
              <a:rPr lang="lv-LV"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dirty="0"/>
              <a:t>Ladies and gentlemen,</a:t>
            </a:r>
            <a:r>
              <a:rPr lang="lv-LV" baseline="0" dirty="0"/>
              <a:t>  if nothing else, I hope that from my introductory remarks you are able to take away the fact that the devil is in the detail for this project.  Alignment, collaboration, efficience and economies of scale are important to deliver.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baseline="0" dirty="0"/>
              <a:t>With Rail Baltic/Rail Baltica we have the opportunity to deliver a very unique project in a very unique manner.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baseline="0" dirty="0"/>
              <a:t>Precedent setting for the region and precedent setting for the European Union.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baseline="0" dirty="0"/>
              <a:t>And with that, let me give the word to my colleague in Estonia, Indrek Orav.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dirty="0"/>
              <a:t> </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6</a:t>
            </a:fld>
            <a:endParaRPr lang="en-US"/>
          </a:p>
        </p:txBody>
      </p:sp>
    </p:spTree>
    <p:extLst>
      <p:ext uri="{BB962C8B-B14F-4D97-AF65-F5344CB8AC3E}">
        <p14:creationId xmlns:p14="http://schemas.microsoft.com/office/powerpoint/2010/main" val="217616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a:t>Before we </a:t>
            </a:r>
            <a:r>
              <a:rPr lang="lv-LV" noProof="0"/>
              <a:t>specifically</a:t>
            </a:r>
            <a:r>
              <a:rPr lang="lv-LV" baseline="0" noProof="0"/>
              <a:t> turn to</a:t>
            </a:r>
            <a:r>
              <a:rPr lang="en-US" baseline="0" noProof="0"/>
              <a:t> the Contracting Scheme</a:t>
            </a:r>
            <a:r>
              <a:rPr lang="lv-LV" baseline="0" noProof="0"/>
              <a:t>, let me</a:t>
            </a:r>
            <a:r>
              <a:rPr lang="en-US" noProof="0"/>
              <a:t> explain</a:t>
            </a:r>
            <a:r>
              <a:rPr lang="lv-LV" baseline="0" noProof="0"/>
              <a:t> </a:t>
            </a:r>
            <a:r>
              <a:rPr lang="en-US" noProof="0"/>
              <a:t>the roles of  </a:t>
            </a:r>
            <a:r>
              <a:rPr lang="lv-LV" noProof="0"/>
              <a:t>the project’s </a:t>
            </a:r>
            <a:r>
              <a:rPr lang="en-US" noProof="0"/>
              <a:t>many actors in project implementation</a:t>
            </a:r>
            <a:r>
              <a:rPr lang="en-US" baseline="0" noProof="0"/>
              <a:t>. </a:t>
            </a:r>
          </a:p>
          <a:p>
            <a:pPr marL="171450" indent="-171450">
              <a:buFont typeface="Arial" panose="020B0604020202020204" pitchFamily="34" charset="0"/>
              <a:buChar char="•"/>
            </a:pPr>
            <a:endParaRPr lang="lv-LV" baseline="0" noProof="0"/>
          </a:p>
          <a:p>
            <a:pPr marL="171450" indent="-171450">
              <a:buFont typeface="Arial" panose="020B0604020202020204" pitchFamily="34" charset="0"/>
              <a:buChar char="•"/>
            </a:pPr>
            <a:r>
              <a:rPr lang="lv-LV" baseline="0" noProof="0"/>
              <a:t>First, the owners of the infrastructure to be built are the </a:t>
            </a:r>
            <a:r>
              <a:rPr lang="en-US" baseline="0" noProof="0"/>
              <a:t>three Baltic countries – Estonia, Latvia and Lithuania. </a:t>
            </a:r>
          </a:p>
          <a:p>
            <a:pPr marL="171450" indent="-171450">
              <a:buFont typeface="Arial" panose="020B0604020202020204" pitchFamily="34" charset="0"/>
              <a:buChar char="•"/>
            </a:pPr>
            <a:endParaRPr lang="en-US" baseline="0" noProof="0"/>
          </a:p>
          <a:p>
            <a:pPr marL="171450" indent="-171450">
              <a:buFont typeface="Arial" panose="020B0604020202020204" pitchFamily="34" charset="0"/>
              <a:buChar char="•"/>
            </a:pPr>
            <a:r>
              <a:rPr lang="en-US" baseline="0" noProof="0"/>
              <a:t>Thus we talk about </a:t>
            </a:r>
            <a:r>
              <a:rPr lang="en-US" b="1" baseline="0" noProof="0"/>
              <a:t>beneficiarie</a:t>
            </a:r>
            <a:r>
              <a:rPr lang="en-US" b="0" baseline="0" noProof="0"/>
              <a:t>s</a:t>
            </a:r>
            <a:r>
              <a:rPr lang="en-US" baseline="0" noProof="0"/>
              <a:t> – </a:t>
            </a:r>
            <a:r>
              <a:rPr lang="lv-LV" baseline="0" noProof="0"/>
              <a:t>the </a:t>
            </a:r>
            <a:r>
              <a:rPr lang="en-US" baseline="0" noProof="0"/>
              <a:t>three respective ministries of Estonia, Latvia</a:t>
            </a:r>
            <a:r>
              <a:rPr lang="lv-LV" baseline="0" noProof="0"/>
              <a:t> and</a:t>
            </a:r>
            <a:r>
              <a:rPr lang="en-US" baseline="0" noProof="0"/>
              <a:t> Lithuania. At the same time</a:t>
            </a:r>
            <a:r>
              <a:rPr lang="lv-LV" baseline="0" noProof="0"/>
              <a:t>, for</a:t>
            </a:r>
            <a:r>
              <a:rPr lang="en-US" baseline="0" noProof="0"/>
              <a:t> the Ministries</a:t>
            </a:r>
            <a:r>
              <a:rPr lang="lv-LV" baseline="0" noProof="0"/>
              <a:t> to be</a:t>
            </a:r>
            <a:r>
              <a:rPr lang="en-US" baseline="0" noProof="0"/>
              <a:t> indirect shareholders of</a:t>
            </a:r>
            <a:r>
              <a:rPr lang="lv-LV" baseline="0" noProof="0"/>
              <a:t> the</a:t>
            </a:r>
            <a:r>
              <a:rPr lang="en-US" baseline="0" noProof="0"/>
              <a:t> joint venture RB Rail</a:t>
            </a:r>
            <a:r>
              <a:rPr lang="lv-LV" baseline="0" noProof="0"/>
              <a:t>, special purpose vehicles were created in each country to act as the direct Shareholders in RB Rail.</a:t>
            </a:r>
          </a:p>
          <a:p>
            <a:pPr marL="0" indent="0">
              <a:buFont typeface="Arial" panose="020B0604020202020204" pitchFamily="34" charset="0"/>
              <a:buNone/>
            </a:pPr>
            <a:endParaRPr lang="en-US" baseline="0" noProof="0"/>
          </a:p>
          <a:p>
            <a:pPr marL="171450" indent="-171450">
              <a:buFont typeface="Arial" panose="020B0604020202020204" pitchFamily="34" charset="0"/>
              <a:buChar char="•"/>
            </a:pPr>
            <a:r>
              <a:rPr lang="lv-LV" b="1" baseline="0" noProof="0"/>
              <a:t>The </a:t>
            </a:r>
            <a:r>
              <a:rPr lang="en-US" b="1" baseline="0" noProof="0"/>
              <a:t>Joint Venture</a:t>
            </a:r>
            <a:r>
              <a:rPr lang="lv-LV" b="1" baseline="0" noProof="0"/>
              <a:t>, </a:t>
            </a:r>
            <a:r>
              <a:rPr lang="en-US" b="1" baseline="0" noProof="0"/>
              <a:t> RB Rail</a:t>
            </a:r>
            <a:r>
              <a:rPr lang="lv-LV" b="1" baseline="0" noProof="0"/>
              <a:t>, </a:t>
            </a:r>
            <a:r>
              <a:rPr lang="en-US" b="1" baseline="0" noProof="0"/>
              <a:t> </a:t>
            </a:r>
            <a:r>
              <a:rPr lang="en-US" baseline="0" noProof="0"/>
              <a:t>is the main coordinator of the project, responsible for the railway</a:t>
            </a:r>
            <a:r>
              <a:rPr lang="lv-LV" baseline="0" noProof="0"/>
              <a:t>’s planning,</a:t>
            </a:r>
            <a:r>
              <a:rPr lang="en-US" baseline="0" noProof="0"/>
              <a:t> design, construction and marketing (including b</a:t>
            </a:r>
            <a:r>
              <a:rPr lang="lv-LV" baseline="0" noProof="0"/>
              <a:t>ran</a:t>
            </a:r>
            <a:r>
              <a:rPr lang="en-US" baseline="0" noProof="0"/>
              <a:t>ding). </a:t>
            </a:r>
            <a:r>
              <a:rPr lang="lv-LV" baseline="0" noProof="0"/>
              <a:t>As I mentioned, it</a:t>
            </a:r>
            <a:r>
              <a:rPr lang="en-US" baseline="0" noProof="0"/>
              <a:t> is a commercial company registered in Latvia. </a:t>
            </a:r>
            <a:endParaRPr lang="lv-LV" baseline="0" noProof="0"/>
          </a:p>
          <a:p>
            <a:pPr marL="171450" indent="-171450">
              <a:buFont typeface="Arial" panose="020B0604020202020204" pitchFamily="34" charset="0"/>
              <a:buChar char="•"/>
            </a:pPr>
            <a:r>
              <a:rPr lang="en-US" baseline="0" noProof="0"/>
              <a:t>In order to ensure VAT </a:t>
            </a:r>
            <a:r>
              <a:rPr lang="lv-LV" baseline="0" noProof="0"/>
              <a:t>remains</a:t>
            </a:r>
            <a:r>
              <a:rPr lang="en-US" baseline="0" noProof="0"/>
              <a:t> in Lithuania  and Estonia</a:t>
            </a:r>
            <a:r>
              <a:rPr lang="lv-LV" baseline="0" noProof="0"/>
              <a:t> for work that will be done there,</a:t>
            </a:r>
            <a:r>
              <a:rPr lang="en-US" baseline="0" noProof="0"/>
              <a:t> as well as </a:t>
            </a:r>
            <a:r>
              <a:rPr lang="lv-LV" baseline="0" noProof="0"/>
              <a:t>to address the needs of </a:t>
            </a:r>
            <a:r>
              <a:rPr lang="en-US" baseline="0" noProof="0"/>
              <a:t>Estonian and Lithuanian</a:t>
            </a:r>
            <a:r>
              <a:rPr lang="lv-LV" baseline="0" noProof="0"/>
              <a:t> employees,</a:t>
            </a:r>
            <a:r>
              <a:rPr lang="en-US" baseline="0" noProof="0"/>
              <a:t> RB R</a:t>
            </a:r>
            <a:r>
              <a:rPr lang="lv-LV" baseline="0" noProof="0"/>
              <a:t>ai</a:t>
            </a:r>
            <a:r>
              <a:rPr lang="en-US" baseline="0" noProof="0"/>
              <a:t>l will establish branches in both capitals. </a:t>
            </a:r>
          </a:p>
          <a:p>
            <a:pPr marL="0" indent="0">
              <a:buFont typeface="Arial" panose="020B0604020202020204" pitchFamily="34" charset="0"/>
              <a:buNone/>
            </a:pPr>
            <a:endParaRPr lang="en-US" baseline="0" noProof="0"/>
          </a:p>
          <a:p>
            <a:pPr marL="171450" indent="-171450">
              <a:buFont typeface="Arial" panose="020B0604020202020204" pitchFamily="34" charset="0"/>
              <a:buChar char="•"/>
            </a:pPr>
            <a:r>
              <a:rPr lang="en-US" baseline="0" noProof="0"/>
              <a:t>Rail Baltic Estonia, </a:t>
            </a:r>
            <a:r>
              <a:rPr lang="lv-LV" baseline="0" noProof="0"/>
              <a:t>the </a:t>
            </a:r>
            <a:r>
              <a:rPr lang="en-US" baseline="0" noProof="0"/>
              <a:t>Estonian Technical Regulatory Authority, </a:t>
            </a:r>
            <a:r>
              <a:rPr lang="en-US" baseline="0" noProof="0" err="1"/>
              <a:t>Eiropas</a:t>
            </a:r>
            <a:r>
              <a:rPr lang="en-US" baseline="0" noProof="0"/>
              <a:t> </a:t>
            </a:r>
            <a:r>
              <a:rPr lang="en-US" baseline="0" noProof="0" err="1"/>
              <a:t>Dzelzceļa</a:t>
            </a:r>
            <a:r>
              <a:rPr lang="en-US" baseline="0" noProof="0"/>
              <a:t> </a:t>
            </a:r>
            <a:r>
              <a:rPr lang="en-US" baseline="0" noProof="0" err="1"/>
              <a:t>līnijas</a:t>
            </a:r>
            <a:r>
              <a:rPr lang="en-US" baseline="0" noProof="0"/>
              <a:t>, </a:t>
            </a:r>
            <a:r>
              <a:rPr lang="en-US" baseline="0" noProof="0" err="1"/>
              <a:t>Lietuvas</a:t>
            </a:r>
            <a:r>
              <a:rPr lang="en-US" baseline="0" noProof="0"/>
              <a:t> </a:t>
            </a:r>
            <a:r>
              <a:rPr lang="en-US" baseline="0" noProof="0" err="1"/>
              <a:t>Geležinkeliai</a:t>
            </a:r>
            <a:r>
              <a:rPr lang="en-US" baseline="0" noProof="0"/>
              <a:t>, Rail </a:t>
            </a:r>
            <a:r>
              <a:rPr lang="en-US" baseline="0" noProof="0" err="1"/>
              <a:t>Baltica</a:t>
            </a:r>
            <a:r>
              <a:rPr lang="en-US" baseline="0" noProof="0"/>
              <a:t> </a:t>
            </a:r>
            <a:r>
              <a:rPr lang="en-US" baseline="0" noProof="0" err="1"/>
              <a:t>Sta</a:t>
            </a:r>
            <a:r>
              <a:rPr lang="lv-LV" baseline="0" noProof="0"/>
              <a:t>ty</a:t>
            </a:r>
            <a:r>
              <a:rPr lang="en-US" baseline="0" noProof="0" err="1"/>
              <a:t>ba</a:t>
            </a:r>
            <a:r>
              <a:rPr lang="en-US" baseline="0" noProof="0"/>
              <a:t> – are </a:t>
            </a:r>
            <a:r>
              <a:rPr lang="en-US" b="1" baseline="0" noProof="0"/>
              <a:t>National implementing bodies</a:t>
            </a:r>
            <a:r>
              <a:rPr lang="lv-LV" b="1" baseline="0" noProof="0"/>
              <a:t> </a:t>
            </a:r>
            <a:r>
              <a:rPr lang="lv-LV" b="0" baseline="0" noProof="0"/>
              <a:t>that are </a:t>
            </a:r>
            <a:r>
              <a:rPr lang="en-US" baseline="0" noProof="0"/>
              <a:t>responsible for implementing the project in their respective </a:t>
            </a:r>
            <a:r>
              <a:rPr lang="en-US" baseline="0" noProof="0" err="1"/>
              <a:t>countr</a:t>
            </a:r>
            <a:r>
              <a:rPr lang="lv-LV" baseline="0" noProof="0"/>
              <a:t>ies</a:t>
            </a:r>
            <a:r>
              <a:rPr lang="en-US" baseline="0" noProof="0"/>
              <a:t>. </a:t>
            </a:r>
            <a:endParaRPr lang="lv-LV" baseline="0" noProof="0"/>
          </a:p>
          <a:p>
            <a:pPr marL="0" indent="0">
              <a:buFont typeface="Arial" panose="020B0604020202020204" pitchFamily="34" charset="0"/>
              <a:buNone/>
            </a:pPr>
            <a:endParaRPr lang="lv-LV" baseline="0" noProof="0"/>
          </a:p>
          <a:p>
            <a:pPr marL="171450" indent="-171450">
              <a:buFont typeface="Arial" panose="020B0604020202020204" pitchFamily="34" charset="0"/>
              <a:buChar char="•"/>
            </a:pPr>
            <a:r>
              <a:rPr lang="en-US" baseline="0" noProof="0"/>
              <a:t>At the same </a:t>
            </a:r>
            <a:r>
              <a:rPr lang="lv-LV" baseline="0" noProof="0"/>
              <a:t>time as you can see, all but the Estonian Technical Regulatory Authority </a:t>
            </a:r>
            <a:r>
              <a:rPr lang="en-US" baseline="0" noProof="0"/>
              <a:t>are</a:t>
            </a:r>
            <a:r>
              <a:rPr lang="lv-LV" baseline="0" noProof="0"/>
              <a:t> also the Joint Venture’s</a:t>
            </a:r>
            <a:r>
              <a:rPr lang="en-US" baseline="0" noProof="0"/>
              <a:t> direct shareholders</a:t>
            </a:r>
            <a:endParaRPr lang="lv-LV" baseline="0" noProof="0"/>
          </a:p>
          <a:p>
            <a:pPr marL="171450" indent="-171450">
              <a:buFont typeface="Arial" panose="020B0604020202020204" pitchFamily="34" charset="0"/>
              <a:buChar char="•"/>
            </a:pPr>
            <a:endParaRPr lang="lv-LV" baseline="0" noProof="0"/>
          </a:p>
          <a:p>
            <a:pPr marL="0" indent="0">
              <a:buFont typeface="Arial" panose="020B0604020202020204" pitchFamily="34" charset="0"/>
              <a:buNone/>
            </a:pPr>
            <a:r>
              <a:rPr lang="lv-LV" baseline="0" noProof="0"/>
              <a:t>And now to the key topic:  what is in the Contracting Scheme agreement?</a:t>
            </a:r>
            <a:endParaRPr lang="en-US" noProof="0"/>
          </a:p>
        </p:txBody>
      </p:sp>
      <p:sp>
        <p:nvSpPr>
          <p:cNvPr id="4" name="Slide Number Placeholder 3"/>
          <p:cNvSpPr>
            <a:spLocks noGrp="1"/>
          </p:cNvSpPr>
          <p:nvPr>
            <p:ph type="sldNum" sz="quarter" idx="10"/>
          </p:nvPr>
        </p:nvSpPr>
        <p:spPr/>
        <p:txBody>
          <a:bodyPr/>
          <a:lstStyle/>
          <a:p>
            <a:fld id="{2215DA46-1F77-514D-980E-49C05DC5F7C1}" type="slidenum">
              <a:rPr lang="en-US" smtClean="0"/>
              <a:t>7</a:t>
            </a:fld>
            <a:endParaRPr lang="en-US"/>
          </a:p>
        </p:txBody>
      </p:sp>
    </p:spTree>
    <p:extLst>
      <p:ext uri="{BB962C8B-B14F-4D97-AF65-F5344CB8AC3E}">
        <p14:creationId xmlns:p14="http://schemas.microsoft.com/office/powerpoint/2010/main" val="260571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DA46-1F77-514D-980E-49C05DC5F7C1}" type="slidenum">
              <a:rPr lang="en-US" smtClean="0"/>
              <a:t>8</a:t>
            </a:fld>
            <a:endParaRPr lang="en-US"/>
          </a:p>
        </p:txBody>
      </p:sp>
    </p:spTree>
    <p:extLst>
      <p:ext uri="{BB962C8B-B14F-4D97-AF65-F5344CB8AC3E}">
        <p14:creationId xmlns:p14="http://schemas.microsoft.com/office/powerpoint/2010/main" val="338388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0488" y="744538"/>
            <a:ext cx="6616700" cy="3722687"/>
          </a:xfrm>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lv-LV" altLang="lv-LV"/>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6FA4D8F-4B28-6244-8F1E-B1AE7E7BAC0C}" type="slidenum">
              <a:rPr kumimoji="0" lang="fr-BE" altLang="lv-LV" sz="1200" b="0" i="0" u="none" strike="noStrike" kern="0" cap="none" spc="0" normalizeH="0" baseline="0" noProof="0">
                <a:ln>
                  <a:noFill/>
                </a:ln>
                <a:solidFill>
                  <a:prstClr val="black"/>
                </a:solidFill>
                <a:effectLst/>
                <a:uLnTx/>
                <a:uFillTx/>
                <a:latin typeface="Tahoma"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fr-BE" altLang="lv-LV" sz="1200" b="0" i="0" u="none" strike="noStrike" kern="0" cap="none" spc="0" normalizeH="0" baseline="0" noProof="0">
              <a:ln>
                <a:noFill/>
              </a:ln>
              <a:solidFill>
                <a:prstClr val="black"/>
              </a:solidFill>
              <a:effectLst/>
              <a:uLnTx/>
              <a:uFillTx/>
              <a:latin typeface="Tahoma" charset="0"/>
            </a:endParaRPr>
          </a:p>
        </p:txBody>
      </p:sp>
    </p:spTree>
    <p:extLst>
      <p:ext uri="{BB962C8B-B14F-4D97-AF65-F5344CB8AC3E}">
        <p14:creationId xmlns:p14="http://schemas.microsoft.com/office/powerpoint/2010/main" val="3740909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6096002" y="4495409"/>
            <a:ext cx="5616575" cy="1325563"/>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dirty="0"/>
              <a:t>TITLE</a:t>
            </a:r>
            <a:endParaRPr lang="en-US" dirty="0"/>
          </a:p>
        </p:txBody>
      </p:sp>
      <p:sp>
        <p:nvSpPr>
          <p:cNvPr id="19" name="Content Placeholder 18"/>
          <p:cNvSpPr>
            <a:spLocks noGrp="1"/>
          </p:cNvSpPr>
          <p:nvPr>
            <p:ph sz="quarter" idx="10" hasCustomPrompt="1"/>
          </p:nvPr>
        </p:nvSpPr>
        <p:spPr>
          <a:xfrm>
            <a:off x="6096002" y="6292970"/>
            <a:ext cx="5616575" cy="390219"/>
          </a:xfrm>
          <a:prstGeom prst="rect">
            <a:avLst/>
          </a:prstGeom>
        </p:spPr>
        <p:txBody>
          <a:bodyPr/>
          <a:lstStyle>
            <a:lvl1pPr marL="0" indent="0">
              <a:buNone/>
              <a:defRPr sz="1600">
                <a:solidFill>
                  <a:schemeClr val="tx1">
                    <a:lumMod val="65000"/>
                    <a:lumOff val="35000"/>
                  </a:schemeClr>
                </a:solidFill>
                <a:latin typeface="Trebuchet MS" charset="0"/>
                <a:ea typeface="Trebuchet MS" charset="0"/>
                <a:cs typeface="Trebuchet MS" charset="0"/>
              </a:defRPr>
            </a:lvl1pPr>
          </a:lstStyle>
          <a:p>
            <a:pPr lvl="0"/>
            <a:r>
              <a:rPr lang="en-US" dirty="0"/>
              <a:t>01.02.03</a:t>
            </a:r>
          </a:p>
        </p:txBody>
      </p:sp>
    </p:spTree>
    <p:extLst>
      <p:ext uri="{BB962C8B-B14F-4D97-AF65-F5344CB8AC3E}">
        <p14:creationId xmlns:p14="http://schemas.microsoft.com/office/powerpoint/2010/main" val="1632621729"/>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818" userDrawn="1">
          <p15:clr>
            <a:srgbClr val="FBAE40"/>
          </p15:clr>
        </p15:guide>
        <p15:guide id="3" pos="7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5" name="Footer Placeholder 4"/>
          <p:cNvSpPr>
            <a:spLocks noGrp="1"/>
          </p:cNvSpPr>
          <p:nvPr>
            <p:ph type="ftr" sz="quarter" idx="11"/>
          </p:nvPr>
        </p:nvSpPr>
        <p:spPr/>
        <p:txBody>
          <a:bodyPr/>
          <a:lstStyle>
            <a:lvl1pPr>
              <a:defRPr/>
            </a:lvl1pPr>
          </a:lstStyle>
          <a:p>
            <a:pPr>
              <a:defRPr/>
            </a:pPr>
            <a:endParaRPr lang="lv-LV" altLang="lv-LV"/>
          </a:p>
        </p:txBody>
      </p:sp>
      <p:sp>
        <p:nvSpPr>
          <p:cNvPr id="6" name="Slide Number Placeholder 5"/>
          <p:cNvSpPr>
            <a:spLocks noGrp="1"/>
          </p:cNvSpPr>
          <p:nvPr>
            <p:ph type="sldNum" sz="quarter" idx="12"/>
          </p:nvPr>
        </p:nvSpPr>
        <p:spPr/>
        <p:txBody>
          <a:bodyPr/>
          <a:lstStyle>
            <a:lvl1pPr>
              <a:defRPr/>
            </a:lvl1pPr>
          </a:lstStyle>
          <a:p>
            <a:pPr>
              <a:defRPr/>
            </a:pPr>
            <a:fld id="{CF9712D3-B8F8-A345-B2C5-C870BB13BEDC}" type="slidenum">
              <a:rPr lang="en-GB" altLang="lv-LV"/>
              <a:pPr>
                <a:defRPr/>
              </a:pPr>
              <a:t>‹#›</a:t>
            </a:fld>
            <a:endParaRPr lang="en-GB" altLang="lv-LV"/>
          </a:p>
        </p:txBody>
      </p:sp>
    </p:spTree>
    <p:extLst>
      <p:ext uri="{BB962C8B-B14F-4D97-AF65-F5344CB8AC3E}">
        <p14:creationId xmlns:p14="http://schemas.microsoft.com/office/powerpoint/2010/main" val="324538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4"/>
            <a:ext cx="10515601" cy="2852737"/>
          </a:xfrm>
        </p:spPr>
        <p:txBody>
          <a:bodyPr anchor="b"/>
          <a:lstStyle>
            <a:lvl1pPr>
              <a:defRPr sz="6000"/>
            </a:lvl1pPr>
          </a:lstStyle>
          <a:p>
            <a:r>
              <a:rPr lang="lv-LV"/>
              <a:t>Click to edit Master title style</a:t>
            </a:r>
            <a:endParaRPr lang="en-GB"/>
          </a:p>
        </p:txBody>
      </p:sp>
      <p:sp>
        <p:nvSpPr>
          <p:cNvPr id="3" name="Text Placeholder 2"/>
          <p:cNvSpPr>
            <a:spLocks noGrp="1"/>
          </p:cNvSpPr>
          <p:nvPr>
            <p:ph type="body" idx="1"/>
          </p:nvPr>
        </p:nvSpPr>
        <p:spPr>
          <a:xfrm>
            <a:off x="831849" y="4589469"/>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5" name="Footer Placeholder 4"/>
          <p:cNvSpPr>
            <a:spLocks noGrp="1"/>
          </p:cNvSpPr>
          <p:nvPr>
            <p:ph type="ftr" sz="quarter" idx="11"/>
          </p:nvPr>
        </p:nvSpPr>
        <p:spPr/>
        <p:txBody>
          <a:bodyPr/>
          <a:lstStyle>
            <a:lvl1pPr>
              <a:defRPr/>
            </a:lvl1pPr>
          </a:lstStyle>
          <a:p>
            <a:pPr>
              <a:defRPr/>
            </a:pPr>
            <a:endParaRPr lang="lv-LV" altLang="lv-LV"/>
          </a:p>
        </p:txBody>
      </p:sp>
      <p:sp>
        <p:nvSpPr>
          <p:cNvPr id="6" name="Slide Number Placeholder 5"/>
          <p:cNvSpPr>
            <a:spLocks noGrp="1"/>
          </p:cNvSpPr>
          <p:nvPr>
            <p:ph type="sldNum" sz="quarter" idx="12"/>
          </p:nvPr>
        </p:nvSpPr>
        <p:spPr/>
        <p:txBody>
          <a:bodyPr/>
          <a:lstStyle>
            <a:lvl1pPr>
              <a:defRPr/>
            </a:lvl1pPr>
          </a:lstStyle>
          <a:p>
            <a:pPr>
              <a:defRPr/>
            </a:pPr>
            <a:fld id="{7A94685D-CB60-D444-A98D-CAB690007CF5}" type="slidenum">
              <a:rPr lang="en-GB" altLang="lv-LV"/>
              <a:pPr>
                <a:defRPr/>
              </a:pPr>
              <a:t>‹#›</a:t>
            </a:fld>
            <a:endParaRPr lang="en-GB" altLang="lv-LV"/>
          </a:p>
        </p:txBody>
      </p:sp>
    </p:spTree>
    <p:extLst>
      <p:ext uri="{BB962C8B-B14F-4D97-AF65-F5344CB8AC3E}">
        <p14:creationId xmlns:p14="http://schemas.microsoft.com/office/powerpoint/2010/main" val="421677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Content Placeholder 3"/>
          <p:cNvSpPr>
            <a:spLocks noGrp="1"/>
          </p:cNvSpPr>
          <p:nvPr>
            <p:ph sz="half" idx="2"/>
          </p:nvPr>
        </p:nvSpPr>
        <p:spPr>
          <a:xfrm>
            <a:off x="6172203" y="1825625"/>
            <a:ext cx="5181600" cy="435133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6" name="Footer Placeholder 4"/>
          <p:cNvSpPr>
            <a:spLocks noGrp="1"/>
          </p:cNvSpPr>
          <p:nvPr>
            <p:ph type="ftr" sz="quarter" idx="11"/>
          </p:nvPr>
        </p:nvSpPr>
        <p:spPr/>
        <p:txBody>
          <a:bodyPr/>
          <a:lstStyle>
            <a:lvl1pPr>
              <a:defRPr/>
            </a:lvl1pPr>
          </a:lstStyle>
          <a:p>
            <a:pPr>
              <a:defRPr/>
            </a:pPr>
            <a:endParaRPr lang="lv-LV" altLang="lv-LV"/>
          </a:p>
        </p:txBody>
      </p:sp>
      <p:sp>
        <p:nvSpPr>
          <p:cNvPr id="7" name="Slide Number Placeholder 5"/>
          <p:cNvSpPr>
            <a:spLocks noGrp="1"/>
          </p:cNvSpPr>
          <p:nvPr>
            <p:ph type="sldNum" sz="quarter" idx="12"/>
          </p:nvPr>
        </p:nvSpPr>
        <p:spPr/>
        <p:txBody>
          <a:bodyPr/>
          <a:lstStyle>
            <a:lvl1pPr>
              <a:defRPr/>
            </a:lvl1pPr>
          </a:lstStyle>
          <a:p>
            <a:pPr>
              <a:defRPr/>
            </a:pPr>
            <a:fld id="{C93DBC7B-A40C-1D4B-9553-7982EA716BD4}" type="slidenum">
              <a:rPr lang="en-GB" altLang="lv-LV"/>
              <a:pPr>
                <a:defRPr/>
              </a:pPr>
              <a:t>‹#›</a:t>
            </a:fld>
            <a:endParaRPr lang="en-GB" altLang="lv-LV"/>
          </a:p>
        </p:txBody>
      </p:sp>
    </p:spTree>
    <p:extLst>
      <p:ext uri="{BB962C8B-B14F-4D97-AF65-F5344CB8AC3E}">
        <p14:creationId xmlns:p14="http://schemas.microsoft.com/office/powerpoint/2010/main" val="58028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1" cy="1325563"/>
          </a:xfrm>
        </p:spPr>
        <p:txBody>
          <a:bodyPr/>
          <a:lstStyle/>
          <a:p>
            <a:r>
              <a:rPr lang="lv-LV"/>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5" name="Text Placeholder 4"/>
          <p:cNvSpPr>
            <a:spLocks noGrp="1"/>
          </p:cNvSpPr>
          <p:nvPr>
            <p:ph type="body" sz="quarter" idx="3"/>
          </p:nvPr>
        </p:nvSpPr>
        <p:spPr>
          <a:xfrm>
            <a:off x="617220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6172205" y="2505075"/>
            <a:ext cx="5183188" cy="368458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8" name="Footer Placeholder 4"/>
          <p:cNvSpPr>
            <a:spLocks noGrp="1"/>
          </p:cNvSpPr>
          <p:nvPr>
            <p:ph type="ftr" sz="quarter" idx="11"/>
          </p:nvPr>
        </p:nvSpPr>
        <p:spPr/>
        <p:txBody>
          <a:bodyPr/>
          <a:lstStyle>
            <a:lvl1pPr>
              <a:defRPr/>
            </a:lvl1pPr>
          </a:lstStyle>
          <a:p>
            <a:pPr>
              <a:defRPr/>
            </a:pPr>
            <a:endParaRPr lang="lv-LV" altLang="lv-LV"/>
          </a:p>
        </p:txBody>
      </p:sp>
      <p:sp>
        <p:nvSpPr>
          <p:cNvPr id="9" name="Slide Number Placeholder 5"/>
          <p:cNvSpPr>
            <a:spLocks noGrp="1"/>
          </p:cNvSpPr>
          <p:nvPr>
            <p:ph type="sldNum" sz="quarter" idx="12"/>
          </p:nvPr>
        </p:nvSpPr>
        <p:spPr/>
        <p:txBody>
          <a:bodyPr/>
          <a:lstStyle>
            <a:lvl1pPr>
              <a:defRPr/>
            </a:lvl1pPr>
          </a:lstStyle>
          <a:p>
            <a:pPr>
              <a:defRPr/>
            </a:pPr>
            <a:fld id="{5882DE5A-8ABD-E041-86AE-03900FA92373}" type="slidenum">
              <a:rPr lang="en-GB" altLang="lv-LV"/>
              <a:pPr>
                <a:defRPr/>
              </a:pPr>
              <a:t>‹#›</a:t>
            </a:fld>
            <a:endParaRPr lang="en-GB" altLang="lv-LV"/>
          </a:p>
        </p:txBody>
      </p:sp>
    </p:spTree>
    <p:extLst>
      <p:ext uri="{BB962C8B-B14F-4D97-AF65-F5344CB8AC3E}">
        <p14:creationId xmlns:p14="http://schemas.microsoft.com/office/powerpoint/2010/main" val="217403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4" name="Footer Placeholder 4"/>
          <p:cNvSpPr>
            <a:spLocks noGrp="1"/>
          </p:cNvSpPr>
          <p:nvPr>
            <p:ph type="ftr" sz="quarter" idx="11"/>
          </p:nvPr>
        </p:nvSpPr>
        <p:spPr/>
        <p:txBody>
          <a:bodyPr/>
          <a:lstStyle>
            <a:lvl1pPr>
              <a:defRPr/>
            </a:lvl1pPr>
          </a:lstStyle>
          <a:p>
            <a:pPr>
              <a:defRPr/>
            </a:pPr>
            <a:endParaRPr lang="lv-LV" altLang="lv-LV"/>
          </a:p>
        </p:txBody>
      </p:sp>
      <p:sp>
        <p:nvSpPr>
          <p:cNvPr id="5" name="Slide Number Placeholder 5"/>
          <p:cNvSpPr>
            <a:spLocks noGrp="1"/>
          </p:cNvSpPr>
          <p:nvPr>
            <p:ph type="sldNum" sz="quarter" idx="12"/>
          </p:nvPr>
        </p:nvSpPr>
        <p:spPr/>
        <p:txBody>
          <a:bodyPr/>
          <a:lstStyle>
            <a:lvl1pPr>
              <a:defRPr/>
            </a:lvl1pPr>
          </a:lstStyle>
          <a:p>
            <a:pPr>
              <a:defRPr/>
            </a:pPr>
            <a:fld id="{FEF4E271-A7A1-B348-A806-E9FB1B680990}" type="slidenum">
              <a:rPr lang="en-GB" altLang="lv-LV"/>
              <a:pPr>
                <a:defRPr/>
              </a:pPr>
              <a:t>‹#›</a:t>
            </a:fld>
            <a:endParaRPr lang="en-GB" altLang="lv-LV"/>
          </a:p>
        </p:txBody>
      </p:sp>
    </p:spTree>
    <p:extLst>
      <p:ext uri="{BB962C8B-B14F-4D97-AF65-F5344CB8AC3E}">
        <p14:creationId xmlns:p14="http://schemas.microsoft.com/office/powerpoint/2010/main" val="368584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3" name="Footer Placeholder 4"/>
          <p:cNvSpPr>
            <a:spLocks noGrp="1"/>
          </p:cNvSpPr>
          <p:nvPr>
            <p:ph type="ftr" sz="quarter" idx="11"/>
          </p:nvPr>
        </p:nvSpPr>
        <p:spPr/>
        <p:txBody>
          <a:bodyPr/>
          <a:lstStyle>
            <a:lvl1pPr>
              <a:defRPr/>
            </a:lvl1pPr>
          </a:lstStyle>
          <a:p>
            <a:pPr>
              <a:defRPr/>
            </a:pPr>
            <a:endParaRPr lang="lv-LV" altLang="lv-LV"/>
          </a:p>
        </p:txBody>
      </p:sp>
      <p:sp>
        <p:nvSpPr>
          <p:cNvPr id="4" name="Slide Number Placeholder 5"/>
          <p:cNvSpPr>
            <a:spLocks noGrp="1"/>
          </p:cNvSpPr>
          <p:nvPr>
            <p:ph type="sldNum" sz="quarter" idx="12"/>
          </p:nvPr>
        </p:nvSpPr>
        <p:spPr/>
        <p:txBody>
          <a:bodyPr/>
          <a:lstStyle>
            <a:lvl1pPr>
              <a:defRPr/>
            </a:lvl1pPr>
          </a:lstStyle>
          <a:p>
            <a:pPr>
              <a:defRPr/>
            </a:pPr>
            <a:fld id="{95684CB3-7010-0748-9186-AA096FAE4844}" type="slidenum">
              <a:rPr lang="en-GB" altLang="lv-LV"/>
              <a:pPr>
                <a:defRPr/>
              </a:pPr>
              <a:t>‹#›</a:t>
            </a:fld>
            <a:endParaRPr lang="en-GB" altLang="lv-LV"/>
          </a:p>
        </p:txBody>
      </p:sp>
    </p:spTree>
    <p:extLst>
      <p:ext uri="{BB962C8B-B14F-4D97-AF65-F5344CB8AC3E}">
        <p14:creationId xmlns:p14="http://schemas.microsoft.com/office/powerpoint/2010/main" val="294933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lv-LV"/>
              <a:t>Click to edit Master title style</a:t>
            </a:r>
            <a:endParaRPr lang="en-GB"/>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6" name="Footer Placeholder 4"/>
          <p:cNvSpPr>
            <a:spLocks noGrp="1"/>
          </p:cNvSpPr>
          <p:nvPr>
            <p:ph type="ftr" sz="quarter" idx="11"/>
          </p:nvPr>
        </p:nvSpPr>
        <p:spPr/>
        <p:txBody>
          <a:bodyPr/>
          <a:lstStyle>
            <a:lvl1pPr>
              <a:defRPr/>
            </a:lvl1pPr>
          </a:lstStyle>
          <a:p>
            <a:pPr>
              <a:defRPr/>
            </a:pPr>
            <a:endParaRPr lang="lv-LV" altLang="lv-LV"/>
          </a:p>
        </p:txBody>
      </p:sp>
      <p:sp>
        <p:nvSpPr>
          <p:cNvPr id="7" name="Slide Number Placeholder 5"/>
          <p:cNvSpPr>
            <a:spLocks noGrp="1"/>
          </p:cNvSpPr>
          <p:nvPr>
            <p:ph type="sldNum" sz="quarter" idx="12"/>
          </p:nvPr>
        </p:nvSpPr>
        <p:spPr/>
        <p:txBody>
          <a:bodyPr/>
          <a:lstStyle>
            <a:lvl1pPr>
              <a:defRPr/>
            </a:lvl1pPr>
          </a:lstStyle>
          <a:p>
            <a:pPr>
              <a:defRPr/>
            </a:pPr>
            <a:fld id="{64E14E7E-EFE8-E84E-847C-C85DEE7F889F}" type="slidenum">
              <a:rPr lang="en-GB" altLang="lv-LV"/>
              <a:pPr>
                <a:defRPr/>
              </a:pPr>
              <a:t>‹#›</a:t>
            </a:fld>
            <a:endParaRPr lang="en-GB" altLang="lv-LV"/>
          </a:p>
        </p:txBody>
      </p:sp>
    </p:spTree>
    <p:extLst>
      <p:ext uri="{BB962C8B-B14F-4D97-AF65-F5344CB8AC3E}">
        <p14:creationId xmlns:p14="http://schemas.microsoft.com/office/powerpoint/2010/main" val="368931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lv-LV"/>
              <a:t>Click to edit Master title style</a:t>
            </a:r>
            <a:endParaRPr lang="en-GB"/>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6" name="Footer Placeholder 4"/>
          <p:cNvSpPr>
            <a:spLocks noGrp="1"/>
          </p:cNvSpPr>
          <p:nvPr>
            <p:ph type="ftr" sz="quarter" idx="11"/>
          </p:nvPr>
        </p:nvSpPr>
        <p:spPr/>
        <p:txBody>
          <a:bodyPr/>
          <a:lstStyle>
            <a:lvl1pPr>
              <a:defRPr/>
            </a:lvl1pPr>
          </a:lstStyle>
          <a:p>
            <a:pPr>
              <a:defRPr/>
            </a:pPr>
            <a:endParaRPr lang="lv-LV" altLang="lv-LV"/>
          </a:p>
        </p:txBody>
      </p:sp>
      <p:sp>
        <p:nvSpPr>
          <p:cNvPr id="7" name="Slide Number Placeholder 5"/>
          <p:cNvSpPr>
            <a:spLocks noGrp="1"/>
          </p:cNvSpPr>
          <p:nvPr>
            <p:ph type="sldNum" sz="quarter" idx="12"/>
          </p:nvPr>
        </p:nvSpPr>
        <p:spPr/>
        <p:txBody>
          <a:bodyPr/>
          <a:lstStyle>
            <a:lvl1pPr>
              <a:defRPr/>
            </a:lvl1pPr>
          </a:lstStyle>
          <a:p>
            <a:pPr>
              <a:defRPr/>
            </a:pPr>
            <a:fld id="{A2934AA7-6896-D742-AEDC-3E54F335C526}" type="slidenum">
              <a:rPr lang="en-GB" altLang="lv-LV"/>
              <a:pPr>
                <a:defRPr/>
              </a:pPr>
              <a:t>‹#›</a:t>
            </a:fld>
            <a:endParaRPr lang="en-GB" altLang="lv-LV"/>
          </a:p>
        </p:txBody>
      </p:sp>
    </p:spTree>
    <p:extLst>
      <p:ext uri="{BB962C8B-B14F-4D97-AF65-F5344CB8AC3E}">
        <p14:creationId xmlns:p14="http://schemas.microsoft.com/office/powerpoint/2010/main" val="871022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5" name="Footer Placeholder 4"/>
          <p:cNvSpPr>
            <a:spLocks noGrp="1"/>
          </p:cNvSpPr>
          <p:nvPr>
            <p:ph type="ftr" sz="quarter" idx="11"/>
          </p:nvPr>
        </p:nvSpPr>
        <p:spPr/>
        <p:txBody>
          <a:bodyPr/>
          <a:lstStyle>
            <a:lvl1pPr>
              <a:defRPr/>
            </a:lvl1pPr>
          </a:lstStyle>
          <a:p>
            <a:pPr>
              <a:defRPr/>
            </a:pPr>
            <a:endParaRPr lang="lv-LV" altLang="lv-LV"/>
          </a:p>
        </p:txBody>
      </p:sp>
      <p:sp>
        <p:nvSpPr>
          <p:cNvPr id="6" name="Slide Number Placeholder 5"/>
          <p:cNvSpPr>
            <a:spLocks noGrp="1"/>
          </p:cNvSpPr>
          <p:nvPr>
            <p:ph type="sldNum" sz="quarter" idx="12"/>
          </p:nvPr>
        </p:nvSpPr>
        <p:spPr/>
        <p:txBody>
          <a:bodyPr/>
          <a:lstStyle>
            <a:lvl1pPr>
              <a:defRPr/>
            </a:lvl1pPr>
          </a:lstStyle>
          <a:p>
            <a:pPr>
              <a:defRPr/>
            </a:pPr>
            <a:fld id="{0EE30168-ADE9-1D44-96C8-1BBEE746DD10}" type="slidenum">
              <a:rPr lang="en-GB" altLang="lv-LV"/>
              <a:pPr>
                <a:defRPr/>
              </a:pPr>
              <a:t>‹#›</a:t>
            </a:fld>
            <a:endParaRPr lang="en-GB" altLang="lv-LV"/>
          </a:p>
        </p:txBody>
      </p:sp>
    </p:spTree>
    <p:extLst>
      <p:ext uri="{BB962C8B-B14F-4D97-AF65-F5344CB8AC3E}">
        <p14:creationId xmlns:p14="http://schemas.microsoft.com/office/powerpoint/2010/main" val="399358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lv-LV"/>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5" name="Footer Placeholder 4"/>
          <p:cNvSpPr>
            <a:spLocks noGrp="1"/>
          </p:cNvSpPr>
          <p:nvPr>
            <p:ph type="ftr" sz="quarter" idx="11"/>
          </p:nvPr>
        </p:nvSpPr>
        <p:spPr/>
        <p:txBody>
          <a:bodyPr/>
          <a:lstStyle>
            <a:lvl1pPr>
              <a:defRPr/>
            </a:lvl1pPr>
          </a:lstStyle>
          <a:p>
            <a:pPr>
              <a:defRPr/>
            </a:pPr>
            <a:endParaRPr lang="lv-LV" altLang="lv-LV"/>
          </a:p>
        </p:txBody>
      </p:sp>
      <p:sp>
        <p:nvSpPr>
          <p:cNvPr id="6" name="Slide Number Placeholder 5"/>
          <p:cNvSpPr>
            <a:spLocks noGrp="1"/>
          </p:cNvSpPr>
          <p:nvPr>
            <p:ph type="sldNum" sz="quarter" idx="12"/>
          </p:nvPr>
        </p:nvSpPr>
        <p:spPr/>
        <p:txBody>
          <a:bodyPr/>
          <a:lstStyle>
            <a:lvl1pPr>
              <a:defRPr/>
            </a:lvl1pPr>
          </a:lstStyle>
          <a:p>
            <a:pPr>
              <a:defRPr/>
            </a:pPr>
            <a:fld id="{04242525-81DA-9D44-98EF-BD7A7DB848CA}" type="slidenum">
              <a:rPr lang="en-GB" altLang="lv-LV"/>
              <a:pPr>
                <a:defRPr/>
              </a:pPr>
              <a:t>‹#›</a:t>
            </a:fld>
            <a:endParaRPr lang="en-GB" altLang="lv-LV"/>
          </a:p>
        </p:txBody>
      </p:sp>
    </p:spTree>
    <p:extLst>
      <p:ext uri="{BB962C8B-B14F-4D97-AF65-F5344CB8AC3E}">
        <p14:creationId xmlns:p14="http://schemas.microsoft.com/office/powerpoint/2010/main" val="181927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79425" y="1734163"/>
            <a:ext cx="5616575"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4" name="Title 13"/>
          <p:cNvSpPr>
            <a:spLocks noGrp="1"/>
          </p:cNvSpPr>
          <p:nvPr>
            <p:ph type="title" hasCustomPrompt="1"/>
          </p:nvPr>
        </p:nvSpPr>
        <p:spPr>
          <a:xfrm>
            <a:off x="479426" y="476252"/>
            <a:ext cx="5616575" cy="572621"/>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a:t>TITLE</a:t>
            </a:r>
            <a:endParaRPr lang="en-US" dirty="0"/>
          </a:p>
        </p:txBody>
      </p:sp>
      <p:sp>
        <p:nvSpPr>
          <p:cNvPr id="16" name="Text Placeholder 12"/>
          <p:cNvSpPr>
            <a:spLocks noGrp="1"/>
          </p:cNvSpPr>
          <p:nvPr>
            <p:ph type="body" sz="quarter" idx="11" hasCustomPrompt="1"/>
          </p:nvPr>
        </p:nvSpPr>
        <p:spPr>
          <a:xfrm>
            <a:off x="6096002" y="476252"/>
            <a:ext cx="5616575" cy="4682513"/>
          </a:xfrm>
          <a:prstGeom prst="rect">
            <a:avLst/>
          </a:prstGeom>
        </p:spPr>
        <p:txBody>
          <a:bodyPr/>
          <a:lstStyle>
            <a:lvl1pPr marL="285744" indent="-285744">
              <a:buClr>
                <a:schemeClr val="accent5">
                  <a:lumMod val="50000"/>
                </a:schemeClr>
              </a:buClr>
              <a:buSzPct val="125000"/>
              <a:buFont typeface="Arial" charset="0"/>
              <a:buChar char="•"/>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7" name="Text Placeholder 12"/>
          <p:cNvSpPr>
            <a:spLocks noGrp="1"/>
          </p:cNvSpPr>
          <p:nvPr>
            <p:ph type="body" sz="quarter" idx="12" hasCustomPrompt="1"/>
          </p:nvPr>
        </p:nvSpPr>
        <p:spPr>
          <a:xfrm>
            <a:off x="479422" y="1161542"/>
            <a:ext cx="5616575" cy="425212"/>
          </a:xfrm>
          <a:prstGeom prst="rect">
            <a:avLst/>
          </a:prstGeom>
        </p:spPr>
        <p:txBody>
          <a:bodyPr/>
          <a:lstStyle>
            <a:lvl1pPr marL="0" indent="0">
              <a:buClr>
                <a:schemeClr val="accent5">
                  <a:lumMod val="50000"/>
                </a:schemeClr>
              </a:buClr>
              <a:buSzPct val="125000"/>
              <a:buNone/>
              <a:defRPr sz="2000" b="1">
                <a:solidFill>
                  <a:schemeClr val="accent5">
                    <a:lumMod val="50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Subtitle</a:t>
            </a:r>
            <a:endParaRPr lang="lv-LV" dirty="0"/>
          </a:p>
        </p:txBody>
      </p:sp>
      <p:sp>
        <p:nvSpPr>
          <p:cNvPr id="18" name="Text Placeholder 12"/>
          <p:cNvSpPr>
            <a:spLocks noGrp="1"/>
          </p:cNvSpPr>
          <p:nvPr>
            <p:ph type="body" sz="quarter" idx="13" hasCustomPrompt="1"/>
          </p:nvPr>
        </p:nvSpPr>
        <p:spPr>
          <a:xfrm>
            <a:off x="479422" y="6416676"/>
            <a:ext cx="5616575" cy="279960"/>
          </a:xfrm>
          <a:prstGeom prst="rect">
            <a:avLst/>
          </a:prstGeom>
        </p:spPr>
        <p:txBody>
          <a:bodyPr/>
          <a:lstStyle>
            <a:lvl1pPr marL="0" indent="0">
              <a:buClr>
                <a:schemeClr val="accent5">
                  <a:lumMod val="50000"/>
                </a:schemeClr>
              </a:buClr>
              <a:buSzPct val="125000"/>
              <a:buNone/>
              <a:defRPr sz="12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en-US" dirty="0"/>
              <a:t>S</a:t>
            </a:r>
            <a:r>
              <a:rPr lang="lv-LV" dirty="0" err="1"/>
              <a:t>ource</a:t>
            </a:r>
            <a:r>
              <a:rPr lang="lv-LV" dirty="0"/>
              <a:t>:</a:t>
            </a:r>
          </a:p>
        </p:txBody>
      </p:sp>
    </p:spTree>
    <p:extLst>
      <p:ext uri="{BB962C8B-B14F-4D97-AF65-F5344CB8AC3E}">
        <p14:creationId xmlns:p14="http://schemas.microsoft.com/office/powerpoint/2010/main" val="356426808"/>
      </p:ext>
    </p:extLst>
  </p:cSld>
  <p:clrMapOvr>
    <a:masterClrMapping/>
  </p:clrMapOvr>
  <p:extLst mod="1">
    <p:ext uri="{DCECCB84-F9BA-43D5-87BE-67443E8EF086}">
      <p15:sldGuideLst xmlns:p15="http://schemas.microsoft.com/office/powerpoint/2012/main">
        <p15:guide id="1" pos="303" userDrawn="1">
          <p15:clr>
            <a:srgbClr val="FBAE40"/>
          </p15:clr>
        </p15:guide>
        <p15:guide id="2" pos="3840" userDrawn="1">
          <p15:clr>
            <a:srgbClr val="FBAE40"/>
          </p15:clr>
        </p15:guide>
        <p15:guide id="3" orient="horz" pos="300" userDrawn="1">
          <p15:clr>
            <a:srgbClr val="FBAE40"/>
          </p15:clr>
        </p15:guide>
        <p15:guide id="4" orient="horz" pos="40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5"/>
          <p:cNvSpPr>
            <a:spLocks noGrp="1"/>
          </p:cNvSpPr>
          <p:nvPr>
            <p:ph type="title" hasCustomPrompt="1"/>
          </p:nvPr>
        </p:nvSpPr>
        <p:spPr>
          <a:xfrm>
            <a:off x="6096002" y="4495409"/>
            <a:ext cx="5616575" cy="1325563"/>
          </a:xfrm>
          <a:prstGeom prst="rect">
            <a:avLst/>
          </a:prstGeom>
        </p:spPr>
        <p:txBody>
          <a:bodyPr/>
          <a:lstStyle>
            <a:lvl1pPr>
              <a:defRPr sz="2800" b="1">
                <a:solidFill>
                  <a:schemeClr val="bg1"/>
                </a:solidFill>
                <a:latin typeface="Trebuchet MS" charset="0"/>
                <a:ea typeface="Trebuchet MS" charset="0"/>
                <a:cs typeface="Trebuchet MS" charset="0"/>
              </a:defRPr>
            </a:lvl1pPr>
          </a:lstStyle>
          <a:p>
            <a:r>
              <a:rPr lang="lv-LV" dirty="0"/>
              <a:t>TITLE</a:t>
            </a:r>
            <a:endParaRPr lang="en-US" dirty="0"/>
          </a:p>
        </p:txBody>
      </p:sp>
      <p:sp>
        <p:nvSpPr>
          <p:cNvPr id="11" name="Content Placeholder 18"/>
          <p:cNvSpPr>
            <a:spLocks noGrp="1"/>
          </p:cNvSpPr>
          <p:nvPr>
            <p:ph sz="quarter" idx="10" hasCustomPrompt="1"/>
          </p:nvPr>
        </p:nvSpPr>
        <p:spPr>
          <a:xfrm>
            <a:off x="6096002" y="6292970"/>
            <a:ext cx="5616575" cy="390219"/>
          </a:xfrm>
          <a:prstGeom prst="rect">
            <a:avLst/>
          </a:prstGeom>
        </p:spPr>
        <p:txBody>
          <a:bodyPr/>
          <a:lstStyle>
            <a:lvl1pPr marL="0" indent="0">
              <a:buNone/>
              <a:defRPr sz="1600">
                <a:solidFill>
                  <a:schemeClr val="bg1"/>
                </a:solidFill>
                <a:latin typeface="Trebuchet MS" charset="0"/>
                <a:ea typeface="Trebuchet MS" charset="0"/>
                <a:cs typeface="Trebuchet MS" charset="0"/>
              </a:defRPr>
            </a:lvl1pPr>
          </a:lstStyle>
          <a:p>
            <a:pPr lvl="0"/>
            <a:r>
              <a:rPr lang="en-US" dirty="0"/>
              <a:t>01.02.03</a:t>
            </a:r>
          </a:p>
        </p:txBody>
      </p:sp>
    </p:spTree>
    <p:extLst>
      <p:ext uri="{BB962C8B-B14F-4D97-AF65-F5344CB8AC3E}">
        <p14:creationId xmlns:p14="http://schemas.microsoft.com/office/powerpoint/2010/main" val="3122208529"/>
      </p:ext>
    </p:extLst>
  </p:cSld>
  <p:clrMapOvr>
    <a:masterClrMapping/>
  </p:clrMapOvr>
  <p:extLst mod="1">
    <p:ext uri="{DCECCB84-F9BA-43D5-87BE-67443E8EF086}">
      <p15:sldGuideLst xmlns:p15="http://schemas.microsoft.com/office/powerpoint/2012/main">
        <p15:guide id="1" pos="3840">
          <p15:clr>
            <a:srgbClr val="FBAE40"/>
          </p15:clr>
        </p15:guide>
        <p15:guide id="2" orient="horz" pos="281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p:cNvSpPr>
            <a:spLocks noGrp="1"/>
          </p:cNvSpPr>
          <p:nvPr>
            <p:ph type="body" sz="quarter" idx="10" hasCustomPrompt="1"/>
          </p:nvPr>
        </p:nvSpPr>
        <p:spPr>
          <a:xfrm>
            <a:off x="479425" y="1633752"/>
            <a:ext cx="3407311"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1" name="Title 13"/>
          <p:cNvSpPr>
            <a:spLocks noGrp="1"/>
          </p:cNvSpPr>
          <p:nvPr>
            <p:ph type="title" hasCustomPrompt="1"/>
          </p:nvPr>
        </p:nvSpPr>
        <p:spPr>
          <a:xfrm>
            <a:off x="479426" y="476252"/>
            <a:ext cx="3407309" cy="572621"/>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a:t>TITLE</a:t>
            </a:r>
            <a:endParaRPr lang="en-US" dirty="0"/>
          </a:p>
        </p:txBody>
      </p:sp>
      <p:sp>
        <p:nvSpPr>
          <p:cNvPr id="12" name="Text Placeholder 12"/>
          <p:cNvSpPr>
            <a:spLocks noGrp="1"/>
          </p:cNvSpPr>
          <p:nvPr>
            <p:ph type="body" sz="quarter" idx="13" hasCustomPrompt="1"/>
          </p:nvPr>
        </p:nvSpPr>
        <p:spPr>
          <a:xfrm>
            <a:off x="479423" y="1161542"/>
            <a:ext cx="3407312" cy="425212"/>
          </a:xfrm>
          <a:prstGeom prst="rect">
            <a:avLst/>
          </a:prstGeom>
        </p:spPr>
        <p:txBody>
          <a:bodyPr/>
          <a:lstStyle>
            <a:lvl1pPr marL="0" indent="0">
              <a:buClr>
                <a:schemeClr val="accent5">
                  <a:lumMod val="50000"/>
                </a:schemeClr>
              </a:buClr>
              <a:buSzPct val="125000"/>
              <a:buNone/>
              <a:defRPr sz="2000" b="1">
                <a:solidFill>
                  <a:schemeClr val="accent5">
                    <a:lumMod val="50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Subtitle</a:t>
            </a:r>
            <a:endParaRPr lang="lv-LV" dirty="0"/>
          </a:p>
        </p:txBody>
      </p:sp>
      <p:sp>
        <p:nvSpPr>
          <p:cNvPr id="13" name="Text Placeholder 12"/>
          <p:cNvSpPr>
            <a:spLocks noGrp="1"/>
          </p:cNvSpPr>
          <p:nvPr>
            <p:ph type="body" sz="quarter" idx="14" hasCustomPrompt="1"/>
          </p:nvPr>
        </p:nvSpPr>
        <p:spPr>
          <a:xfrm>
            <a:off x="479422" y="6416676"/>
            <a:ext cx="5616575" cy="279960"/>
          </a:xfrm>
          <a:prstGeom prst="rect">
            <a:avLst/>
          </a:prstGeom>
        </p:spPr>
        <p:txBody>
          <a:bodyPr/>
          <a:lstStyle>
            <a:lvl1pPr marL="0" indent="0">
              <a:buClr>
                <a:schemeClr val="accent5">
                  <a:lumMod val="50000"/>
                </a:schemeClr>
              </a:buClr>
              <a:buSzPct val="125000"/>
              <a:buNone/>
              <a:defRPr sz="12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en-US" dirty="0"/>
              <a:t>S</a:t>
            </a:r>
            <a:r>
              <a:rPr lang="lv-LV" dirty="0" err="1"/>
              <a:t>ource</a:t>
            </a:r>
            <a:r>
              <a:rPr lang="lv-LV" dirty="0"/>
              <a:t>:</a:t>
            </a:r>
          </a:p>
        </p:txBody>
      </p:sp>
    </p:spTree>
    <p:extLst>
      <p:ext uri="{BB962C8B-B14F-4D97-AF65-F5344CB8AC3E}">
        <p14:creationId xmlns:p14="http://schemas.microsoft.com/office/powerpoint/2010/main" val="2275770854"/>
      </p:ext>
    </p:extLst>
  </p:cSld>
  <p:clrMapOvr>
    <a:masterClrMapping/>
  </p:clrMapOvr>
  <p:extLst mod="1">
    <p:ext uri="{DCECCB84-F9BA-43D5-87BE-67443E8EF086}">
      <p15:sldGuideLst xmlns:p15="http://schemas.microsoft.com/office/powerpoint/2012/main">
        <p15:guide id="1" pos="3840">
          <p15:clr>
            <a:srgbClr val="FBAE40"/>
          </p15:clr>
        </p15:guide>
        <p15:guide id="2" pos="303">
          <p15:clr>
            <a:srgbClr val="FBAE40"/>
          </p15:clr>
        </p15:guide>
        <p15:guide id="3" pos="27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79423" y="1734162"/>
            <a:ext cx="5616575"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4" name="Title 13"/>
          <p:cNvSpPr>
            <a:spLocks noGrp="1"/>
          </p:cNvSpPr>
          <p:nvPr>
            <p:ph type="title" hasCustomPrompt="1"/>
          </p:nvPr>
        </p:nvSpPr>
        <p:spPr>
          <a:xfrm>
            <a:off x="479425" y="476250"/>
            <a:ext cx="5616575" cy="572621"/>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a:t>TITLE</a:t>
            </a:r>
            <a:endParaRPr lang="en-US" dirty="0"/>
          </a:p>
        </p:txBody>
      </p:sp>
      <p:sp>
        <p:nvSpPr>
          <p:cNvPr id="16" name="Text Placeholder 12"/>
          <p:cNvSpPr>
            <a:spLocks noGrp="1"/>
          </p:cNvSpPr>
          <p:nvPr>
            <p:ph type="body" sz="quarter" idx="11" hasCustomPrompt="1"/>
          </p:nvPr>
        </p:nvSpPr>
        <p:spPr>
          <a:xfrm>
            <a:off x="6096000" y="476250"/>
            <a:ext cx="5616575" cy="4682513"/>
          </a:xfrm>
          <a:prstGeom prst="rect">
            <a:avLst/>
          </a:prstGeom>
        </p:spPr>
        <p:txBody>
          <a:bodyPr/>
          <a:lstStyle>
            <a:lvl1pPr marL="285750" indent="-285750">
              <a:buClr>
                <a:schemeClr val="accent5">
                  <a:lumMod val="50000"/>
                </a:schemeClr>
              </a:buClr>
              <a:buSzPct val="125000"/>
              <a:buFont typeface="Arial" charset="0"/>
              <a:buChar char="•"/>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7" name="Text Placeholder 12"/>
          <p:cNvSpPr>
            <a:spLocks noGrp="1"/>
          </p:cNvSpPr>
          <p:nvPr>
            <p:ph type="body" sz="quarter" idx="12" hasCustomPrompt="1"/>
          </p:nvPr>
        </p:nvSpPr>
        <p:spPr>
          <a:xfrm>
            <a:off x="479421" y="1161542"/>
            <a:ext cx="5616575" cy="425212"/>
          </a:xfrm>
          <a:prstGeom prst="rect">
            <a:avLst/>
          </a:prstGeom>
        </p:spPr>
        <p:txBody>
          <a:bodyPr/>
          <a:lstStyle>
            <a:lvl1pPr marL="0" indent="0">
              <a:buClr>
                <a:schemeClr val="accent5">
                  <a:lumMod val="50000"/>
                </a:schemeClr>
              </a:buClr>
              <a:buSzPct val="125000"/>
              <a:buNone/>
              <a:defRPr sz="2000" b="1">
                <a:solidFill>
                  <a:schemeClr val="accent5">
                    <a:lumMod val="50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Subtitle</a:t>
            </a:r>
            <a:endParaRPr lang="lv-LV" dirty="0"/>
          </a:p>
        </p:txBody>
      </p:sp>
      <p:sp>
        <p:nvSpPr>
          <p:cNvPr id="18" name="Text Placeholder 12"/>
          <p:cNvSpPr>
            <a:spLocks noGrp="1"/>
          </p:cNvSpPr>
          <p:nvPr>
            <p:ph type="body" sz="quarter" idx="13" hasCustomPrompt="1"/>
          </p:nvPr>
        </p:nvSpPr>
        <p:spPr>
          <a:xfrm>
            <a:off x="479420" y="6416676"/>
            <a:ext cx="5616575" cy="279960"/>
          </a:xfrm>
          <a:prstGeom prst="rect">
            <a:avLst/>
          </a:prstGeom>
        </p:spPr>
        <p:txBody>
          <a:bodyPr/>
          <a:lstStyle>
            <a:lvl1pPr marL="0" indent="0">
              <a:buClr>
                <a:schemeClr val="accent5">
                  <a:lumMod val="50000"/>
                </a:schemeClr>
              </a:buClr>
              <a:buSzPct val="125000"/>
              <a:buNone/>
              <a:defRPr sz="12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en-US" dirty="0"/>
              <a:t>S</a:t>
            </a:r>
            <a:r>
              <a:rPr lang="lv-LV" dirty="0" err="1"/>
              <a:t>ource</a:t>
            </a:r>
            <a:r>
              <a:rPr lang="lv-LV" dirty="0"/>
              <a:t>:</a:t>
            </a:r>
          </a:p>
        </p:txBody>
      </p:sp>
    </p:spTree>
    <p:extLst>
      <p:ext uri="{BB962C8B-B14F-4D97-AF65-F5344CB8AC3E}">
        <p14:creationId xmlns:p14="http://schemas.microsoft.com/office/powerpoint/2010/main" val="1373610925"/>
      </p:ext>
    </p:extLst>
  </p:cSld>
  <p:clrMapOvr>
    <a:masterClrMapping/>
  </p:clrMapOvr>
  <p:extLst mod="1">
    <p:ext uri="{DCECCB84-F9BA-43D5-87BE-67443E8EF086}">
      <p15:sldGuideLst xmlns:p15="http://schemas.microsoft.com/office/powerpoint/2012/main">
        <p15:guide id="1" pos="302">
          <p15:clr>
            <a:srgbClr val="FBAE40"/>
          </p15:clr>
        </p15:guide>
        <p15:guide id="2" pos="3840">
          <p15:clr>
            <a:srgbClr val="FBAE40"/>
          </p15:clr>
        </p15:guide>
        <p15:guide id="3" orient="horz" pos="300">
          <p15:clr>
            <a:srgbClr val="FBAE40"/>
          </p15:clr>
        </p15:guide>
        <p15:guide id="4" orient="horz" pos="40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0" hasCustomPrompt="1"/>
          </p:nvPr>
        </p:nvSpPr>
        <p:spPr>
          <a:xfrm>
            <a:off x="479425" y="1633752"/>
            <a:ext cx="3407311"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3" name="Text Placeholder 12"/>
          <p:cNvSpPr>
            <a:spLocks noGrp="1"/>
          </p:cNvSpPr>
          <p:nvPr>
            <p:ph type="body" sz="quarter" idx="11" hasCustomPrompt="1"/>
          </p:nvPr>
        </p:nvSpPr>
        <p:spPr>
          <a:xfrm>
            <a:off x="4403726" y="1633752"/>
            <a:ext cx="3407311"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4" name="Text Placeholder 12"/>
          <p:cNvSpPr>
            <a:spLocks noGrp="1"/>
          </p:cNvSpPr>
          <p:nvPr>
            <p:ph type="body" sz="quarter" idx="12" hasCustomPrompt="1"/>
          </p:nvPr>
        </p:nvSpPr>
        <p:spPr>
          <a:xfrm>
            <a:off x="8291514" y="1633751"/>
            <a:ext cx="3407311"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5" name="Title 13"/>
          <p:cNvSpPr>
            <a:spLocks noGrp="1"/>
          </p:cNvSpPr>
          <p:nvPr>
            <p:ph type="title" hasCustomPrompt="1"/>
          </p:nvPr>
        </p:nvSpPr>
        <p:spPr>
          <a:xfrm>
            <a:off x="479426" y="476252"/>
            <a:ext cx="5616575" cy="572621"/>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a:t>TITLE</a:t>
            </a:r>
            <a:endParaRPr lang="en-US" dirty="0"/>
          </a:p>
        </p:txBody>
      </p:sp>
      <p:sp>
        <p:nvSpPr>
          <p:cNvPr id="16" name="Text Placeholder 12"/>
          <p:cNvSpPr>
            <a:spLocks noGrp="1"/>
          </p:cNvSpPr>
          <p:nvPr>
            <p:ph type="body" sz="quarter" idx="13" hasCustomPrompt="1"/>
          </p:nvPr>
        </p:nvSpPr>
        <p:spPr>
          <a:xfrm>
            <a:off x="479422" y="1161542"/>
            <a:ext cx="5616575" cy="425212"/>
          </a:xfrm>
          <a:prstGeom prst="rect">
            <a:avLst/>
          </a:prstGeom>
        </p:spPr>
        <p:txBody>
          <a:bodyPr/>
          <a:lstStyle>
            <a:lvl1pPr marL="0" indent="0">
              <a:buClr>
                <a:schemeClr val="accent5">
                  <a:lumMod val="50000"/>
                </a:schemeClr>
              </a:buClr>
              <a:buSzPct val="125000"/>
              <a:buNone/>
              <a:defRPr sz="2000" b="1">
                <a:solidFill>
                  <a:schemeClr val="accent5">
                    <a:lumMod val="50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Subtitle</a:t>
            </a:r>
            <a:endParaRPr lang="lv-LV" dirty="0"/>
          </a:p>
        </p:txBody>
      </p:sp>
      <p:sp>
        <p:nvSpPr>
          <p:cNvPr id="17" name="Text Placeholder 12"/>
          <p:cNvSpPr>
            <a:spLocks noGrp="1"/>
          </p:cNvSpPr>
          <p:nvPr>
            <p:ph type="body" sz="quarter" idx="14" hasCustomPrompt="1"/>
          </p:nvPr>
        </p:nvSpPr>
        <p:spPr>
          <a:xfrm>
            <a:off x="479422" y="6416676"/>
            <a:ext cx="5616575" cy="279960"/>
          </a:xfrm>
          <a:prstGeom prst="rect">
            <a:avLst/>
          </a:prstGeom>
        </p:spPr>
        <p:txBody>
          <a:bodyPr/>
          <a:lstStyle>
            <a:lvl1pPr marL="0" indent="0">
              <a:buClr>
                <a:schemeClr val="accent5">
                  <a:lumMod val="50000"/>
                </a:schemeClr>
              </a:buClr>
              <a:buSzPct val="125000"/>
              <a:buNone/>
              <a:defRPr sz="12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en-US" dirty="0"/>
              <a:t>S</a:t>
            </a:r>
            <a:r>
              <a:rPr lang="lv-LV" dirty="0" err="1"/>
              <a:t>ource</a:t>
            </a:r>
            <a:r>
              <a:rPr lang="lv-LV" dirty="0"/>
              <a:t>:</a:t>
            </a:r>
          </a:p>
        </p:txBody>
      </p:sp>
    </p:spTree>
    <p:extLst>
      <p:ext uri="{BB962C8B-B14F-4D97-AF65-F5344CB8AC3E}">
        <p14:creationId xmlns:p14="http://schemas.microsoft.com/office/powerpoint/2010/main" val="660260756"/>
      </p:ext>
    </p:extLst>
  </p:cSld>
  <p:clrMapOvr>
    <a:masterClrMapping/>
  </p:clrMapOvr>
  <p:extLst mod="1">
    <p:ext uri="{DCECCB84-F9BA-43D5-87BE-67443E8EF086}">
      <p15:sldGuideLst xmlns:p15="http://schemas.microsoft.com/office/powerpoint/2012/main">
        <p15:guide id="1" pos="3840" userDrawn="1">
          <p15:clr>
            <a:srgbClr val="FBAE40"/>
          </p15:clr>
        </p15:guide>
        <p15:guide id="2" pos="303" userDrawn="1">
          <p15:clr>
            <a:srgbClr val="FBAE40"/>
          </p15:clr>
        </p15:guide>
        <p15:guide id="3" pos="2457" userDrawn="1">
          <p15:clr>
            <a:srgbClr val="FBAE40"/>
          </p15:clr>
        </p15:guide>
        <p15:guide id="4" pos="2775" userDrawn="1">
          <p15:clr>
            <a:srgbClr val="FBAE40"/>
          </p15:clr>
        </p15:guide>
        <p15:guide id="5" pos="4907" userDrawn="1">
          <p15:clr>
            <a:srgbClr val="FBAE40"/>
          </p15:clr>
        </p15:guide>
        <p15:guide id="6" pos="5223" userDrawn="1">
          <p15:clr>
            <a:srgbClr val="FBAE40"/>
          </p15:clr>
        </p15:guide>
        <p15:guide id="7" pos="7379" userDrawn="1">
          <p15:clr>
            <a:srgbClr val="FBAE40"/>
          </p15:clr>
        </p15:guide>
        <p15:guide id="8" orient="horz" pos="3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p:cNvSpPr>
            <a:spLocks noGrp="1"/>
          </p:cNvSpPr>
          <p:nvPr>
            <p:ph type="body" sz="quarter" idx="10" hasCustomPrompt="1"/>
          </p:nvPr>
        </p:nvSpPr>
        <p:spPr>
          <a:xfrm>
            <a:off x="479425" y="1633752"/>
            <a:ext cx="3407311" cy="4424591"/>
          </a:xfrm>
          <a:prstGeom prst="rect">
            <a:avLst/>
          </a:prstGeom>
        </p:spPr>
        <p:txBody>
          <a:bodyPr/>
          <a:lstStyle>
            <a:lvl1pPr marL="0" indent="0">
              <a:buClr>
                <a:schemeClr val="accent5">
                  <a:lumMod val="50000"/>
                </a:schemeClr>
              </a:buClr>
              <a:buSzPct val="125000"/>
              <a:buNone/>
              <a:defRPr sz="16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text</a:t>
            </a:r>
            <a:endParaRPr lang="lv-LV" dirty="0"/>
          </a:p>
        </p:txBody>
      </p:sp>
      <p:sp>
        <p:nvSpPr>
          <p:cNvPr id="11" name="Title 13"/>
          <p:cNvSpPr>
            <a:spLocks noGrp="1"/>
          </p:cNvSpPr>
          <p:nvPr>
            <p:ph type="title" hasCustomPrompt="1"/>
          </p:nvPr>
        </p:nvSpPr>
        <p:spPr>
          <a:xfrm>
            <a:off x="479426" y="476252"/>
            <a:ext cx="3407309" cy="572621"/>
          </a:xfrm>
          <a:prstGeom prst="rect">
            <a:avLst/>
          </a:prstGeom>
        </p:spPr>
        <p:txBody>
          <a:bodyPr/>
          <a:lstStyle>
            <a:lvl1pPr>
              <a:defRPr sz="2800" b="1">
                <a:solidFill>
                  <a:schemeClr val="accent5">
                    <a:lumMod val="50000"/>
                  </a:schemeClr>
                </a:solidFill>
                <a:latin typeface="Trebuchet MS" charset="0"/>
                <a:ea typeface="Trebuchet MS" charset="0"/>
                <a:cs typeface="Trebuchet MS" charset="0"/>
              </a:defRPr>
            </a:lvl1pPr>
          </a:lstStyle>
          <a:p>
            <a:r>
              <a:rPr lang="lv-LV"/>
              <a:t>TITLE</a:t>
            </a:r>
            <a:endParaRPr lang="en-US" dirty="0"/>
          </a:p>
        </p:txBody>
      </p:sp>
      <p:sp>
        <p:nvSpPr>
          <p:cNvPr id="12" name="Text Placeholder 12"/>
          <p:cNvSpPr>
            <a:spLocks noGrp="1"/>
          </p:cNvSpPr>
          <p:nvPr>
            <p:ph type="body" sz="quarter" idx="13" hasCustomPrompt="1"/>
          </p:nvPr>
        </p:nvSpPr>
        <p:spPr>
          <a:xfrm>
            <a:off x="479423" y="1161542"/>
            <a:ext cx="3407312" cy="425212"/>
          </a:xfrm>
          <a:prstGeom prst="rect">
            <a:avLst/>
          </a:prstGeom>
        </p:spPr>
        <p:txBody>
          <a:bodyPr/>
          <a:lstStyle>
            <a:lvl1pPr marL="0" indent="0">
              <a:buClr>
                <a:schemeClr val="accent5">
                  <a:lumMod val="50000"/>
                </a:schemeClr>
              </a:buClr>
              <a:buSzPct val="125000"/>
              <a:buNone/>
              <a:defRPr sz="2000" b="1">
                <a:solidFill>
                  <a:schemeClr val="accent5">
                    <a:lumMod val="50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lv-LV" dirty="0" err="1"/>
              <a:t>Subtitle</a:t>
            </a:r>
            <a:endParaRPr lang="lv-LV" dirty="0"/>
          </a:p>
        </p:txBody>
      </p:sp>
      <p:sp>
        <p:nvSpPr>
          <p:cNvPr id="13" name="Text Placeholder 12"/>
          <p:cNvSpPr>
            <a:spLocks noGrp="1"/>
          </p:cNvSpPr>
          <p:nvPr>
            <p:ph type="body" sz="quarter" idx="14" hasCustomPrompt="1"/>
          </p:nvPr>
        </p:nvSpPr>
        <p:spPr>
          <a:xfrm>
            <a:off x="479422" y="6416676"/>
            <a:ext cx="5616575" cy="279960"/>
          </a:xfrm>
          <a:prstGeom prst="rect">
            <a:avLst/>
          </a:prstGeom>
        </p:spPr>
        <p:txBody>
          <a:bodyPr/>
          <a:lstStyle>
            <a:lvl1pPr marL="0" indent="0">
              <a:buClr>
                <a:schemeClr val="accent5">
                  <a:lumMod val="50000"/>
                </a:schemeClr>
              </a:buClr>
              <a:buSzPct val="125000"/>
              <a:buNone/>
              <a:defRPr sz="1200" b="0">
                <a:solidFill>
                  <a:schemeClr val="tx1">
                    <a:lumMod val="65000"/>
                    <a:lumOff val="35000"/>
                  </a:schemeClr>
                </a:solidFill>
                <a:latin typeface="Trebuchet MS" charset="0"/>
                <a:ea typeface="Trebuchet MS" charset="0"/>
                <a:cs typeface="Trebuchet MS" charset="0"/>
              </a:defRPr>
            </a:lvl1pPr>
            <a:lvl2pPr>
              <a:defRPr sz="2000">
                <a:solidFill>
                  <a:schemeClr val="accent5">
                    <a:lumMod val="50000"/>
                  </a:schemeClr>
                </a:solidFill>
                <a:latin typeface="Trebuchet MS" charset="0"/>
                <a:ea typeface="Trebuchet MS" charset="0"/>
                <a:cs typeface="Trebuchet MS" charset="0"/>
              </a:defRPr>
            </a:lvl2pPr>
            <a:lvl3pPr>
              <a:defRPr sz="1600">
                <a:solidFill>
                  <a:schemeClr val="tx1">
                    <a:lumMod val="65000"/>
                    <a:lumOff val="35000"/>
                  </a:schemeClr>
                </a:solidFill>
                <a:latin typeface="Trebuchet MS" charset="0"/>
                <a:ea typeface="Trebuchet MS" charset="0"/>
                <a:cs typeface="Trebuchet MS" charset="0"/>
              </a:defRPr>
            </a:lvl3pPr>
            <a:lvl4pPr>
              <a:defRPr sz="1200">
                <a:solidFill>
                  <a:schemeClr val="tx1">
                    <a:lumMod val="65000"/>
                    <a:lumOff val="35000"/>
                  </a:schemeClr>
                </a:solidFill>
                <a:latin typeface="Trebuchet MS" charset="0"/>
                <a:ea typeface="Trebuchet MS" charset="0"/>
                <a:cs typeface="Trebuchet MS" charset="0"/>
              </a:defRPr>
            </a:lvl4pPr>
            <a:lvl5pPr>
              <a:defRPr>
                <a:latin typeface="Trebuchet MS" charset="0"/>
                <a:ea typeface="Trebuchet MS" charset="0"/>
                <a:cs typeface="Trebuchet MS" charset="0"/>
              </a:defRPr>
            </a:lvl5pPr>
          </a:lstStyle>
          <a:p>
            <a:pPr lvl="0"/>
            <a:r>
              <a:rPr lang="en-US" dirty="0"/>
              <a:t>S</a:t>
            </a:r>
            <a:r>
              <a:rPr lang="lv-LV" dirty="0" err="1"/>
              <a:t>ource</a:t>
            </a:r>
            <a:r>
              <a:rPr lang="lv-LV" dirty="0"/>
              <a:t>:</a:t>
            </a:r>
          </a:p>
        </p:txBody>
      </p:sp>
    </p:spTree>
    <p:extLst>
      <p:ext uri="{BB962C8B-B14F-4D97-AF65-F5344CB8AC3E}">
        <p14:creationId xmlns:p14="http://schemas.microsoft.com/office/powerpoint/2010/main" val="959997301"/>
      </p:ext>
    </p:extLst>
  </p:cSld>
  <p:clrMapOvr>
    <a:masterClrMapping/>
  </p:clrMapOvr>
  <p:extLst mod="1">
    <p:ext uri="{DCECCB84-F9BA-43D5-87BE-67443E8EF086}">
      <p15:sldGuideLst xmlns:p15="http://schemas.microsoft.com/office/powerpoint/2012/main">
        <p15:guide id="1" pos="3840" userDrawn="1">
          <p15:clr>
            <a:srgbClr val="FBAE40"/>
          </p15:clr>
        </p15:guide>
        <p15:guide id="2" pos="303" userDrawn="1">
          <p15:clr>
            <a:srgbClr val="FBAE40"/>
          </p15:clr>
        </p15:guide>
        <p15:guide id="3" pos="27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5"/>
          <p:cNvSpPr>
            <a:spLocks noGrp="1"/>
          </p:cNvSpPr>
          <p:nvPr>
            <p:ph type="title" hasCustomPrompt="1"/>
          </p:nvPr>
        </p:nvSpPr>
        <p:spPr>
          <a:xfrm>
            <a:off x="6096002" y="4495409"/>
            <a:ext cx="5616575" cy="1325563"/>
          </a:xfrm>
          <a:prstGeom prst="rect">
            <a:avLst/>
          </a:prstGeom>
        </p:spPr>
        <p:txBody>
          <a:bodyPr/>
          <a:lstStyle>
            <a:lvl1pPr>
              <a:defRPr sz="2800" b="1">
                <a:solidFill>
                  <a:schemeClr val="bg1"/>
                </a:solidFill>
                <a:latin typeface="Trebuchet MS" charset="0"/>
                <a:ea typeface="Trebuchet MS" charset="0"/>
                <a:cs typeface="Trebuchet MS" charset="0"/>
              </a:defRPr>
            </a:lvl1pPr>
          </a:lstStyle>
          <a:p>
            <a:r>
              <a:rPr lang="lv-LV" dirty="0"/>
              <a:t>TITLE</a:t>
            </a:r>
            <a:endParaRPr lang="en-US" dirty="0"/>
          </a:p>
        </p:txBody>
      </p:sp>
      <p:sp>
        <p:nvSpPr>
          <p:cNvPr id="11" name="Content Placeholder 18"/>
          <p:cNvSpPr>
            <a:spLocks noGrp="1"/>
          </p:cNvSpPr>
          <p:nvPr>
            <p:ph sz="quarter" idx="10" hasCustomPrompt="1"/>
          </p:nvPr>
        </p:nvSpPr>
        <p:spPr>
          <a:xfrm>
            <a:off x="6096002" y="6292970"/>
            <a:ext cx="5616575" cy="390219"/>
          </a:xfrm>
          <a:prstGeom prst="rect">
            <a:avLst/>
          </a:prstGeom>
        </p:spPr>
        <p:txBody>
          <a:bodyPr/>
          <a:lstStyle>
            <a:lvl1pPr marL="0" indent="0">
              <a:buNone/>
              <a:defRPr sz="1600">
                <a:solidFill>
                  <a:schemeClr val="bg1"/>
                </a:solidFill>
                <a:latin typeface="Trebuchet MS" charset="0"/>
                <a:ea typeface="Trebuchet MS" charset="0"/>
                <a:cs typeface="Trebuchet MS" charset="0"/>
              </a:defRPr>
            </a:lvl1pPr>
          </a:lstStyle>
          <a:p>
            <a:pPr lvl="0"/>
            <a:r>
              <a:rPr lang="en-US" dirty="0"/>
              <a:t>01.02.03</a:t>
            </a:r>
          </a:p>
        </p:txBody>
      </p:sp>
    </p:spTree>
    <p:extLst>
      <p:ext uri="{BB962C8B-B14F-4D97-AF65-F5344CB8AC3E}">
        <p14:creationId xmlns:p14="http://schemas.microsoft.com/office/powerpoint/2010/main" val="48556028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81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5" name="Footer Placeholder 4"/>
          <p:cNvSpPr>
            <a:spLocks noGrp="1"/>
          </p:cNvSpPr>
          <p:nvPr>
            <p:ph type="ftr" sz="quarter" idx="11"/>
          </p:nvPr>
        </p:nvSpPr>
        <p:spPr/>
        <p:txBody>
          <a:bodyPr/>
          <a:lstStyle>
            <a:lvl1pPr>
              <a:defRPr/>
            </a:lvl1pPr>
          </a:lstStyle>
          <a:p>
            <a:pPr>
              <a:defRPr/>
            </a:pPr>
            <a:endParaRPr lang="lv-LV" altLang="lv-LV"/>
          </a:p>
        </p:txBody>
      </p:sp>
      <p:sp>
        <p:nvSpPr>
          <p:cNvPr id="6" name="Slide Number Placeholder 5"/>
          <p:cNvSpPr>
            <a:spLocks noGrp="1"/>
          </p:cNvSpPr>
          <p:nvPr>
            <p:ph type="sldNum" sz="quarter" idx="12"/>
          </p:nvPr>
        </p:nvSpPr>
        <p:spPr/>
        <p:txBody>
          <a:bodyPr/>
          <a:lstStyle>
            <a:lvl1pPr>
              <a:defRPr/>
            </a:lvl1pPr>
          </a:lstStyle>
          <a:p>
            <a:pPr>
              <a:defRPr/>
            </a:pPr>
            <a:fld id="{CF9712D3-B8F8-A345-B2C5-C870BB13BEDC}" type="slidenum">
              <a:rPr lang="en-GB" altLang="lv-LV"/>
              <a:pPr>
                <a:defRPr/>
              </a:pPr>
              <a:t>‹#›</a:t>
            </a:fld>
            <a:endParaRPr lang="en-GB" altLang="lv-LV"/>
          </a:p>
        </p:txBody>
      </p:sp>
    </p:spTree>
    <p:extLst>
      <p:ext uri="{BB962C8B-B14F-4D97-AF65-F5344CB8AC3E}">
        <p14:creationId xmlns:p14="http://schemas.microsoft.com/office/powerpoint/2010/main" val="145991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4" name="Footer Placeholder 4"/>
          <p:cNvSpPr>
            <a:spLocks noGrp="1"/>
          </p:cNvSpPr>
          <p:nvPr>
            <p:ph type="ftr" sz="quarter" idx="11"/>
          </p:nvPr>
        </p:nvSpPr>
        <p:spPr/>
        <p:txBody>
          <a:bodyPr/>
          <a:lstStyle>
            <a:lvl1pPr>
              <a:defRPr/>
            </a:lvl1pPr>
          </a:lstStyle>
          <a:p>
            <a:pPr>
              <a:defRPr/>
            </a:pPr>
            <a:endParaRPr lang="lv-LV" altLang="lv-LV"/>
          </a:p>
        </p:txBody>
      </p:sp>
      <p:sp>
        <p:nvSpPr>
          <p:cNvPr id="5" name="Slide Number Placeholder 5"/>
          <p:cNvSpPr>
            <a:spLocks noGrp="1"/>
          </p:cNvSpPr>
          <p:nvPr>
            <p:ph type="sldNum" sz="quarter" idx="12"/>
          </p:nvPr>
        </p:nvSpPr>
        <p:spPr/>
        <p:txBody>
          <a:bodyPr/>
          <a:lstStyle>
            <a:lvl1pPr>
              <a:defRPr/>
            </a:lvl1pPr>
          </a:lstStyle>
          <a:p>
            <a:pPr>
              <a:defRPr/>
            </a:pPr>
            <a:fld id="{FEF4E271-A7A1-B348-A806-E9FB1B680990}" type="slidenum">
              <a:rPr lang="en-GB" altLang="lv-LV"/>
              <a:pPr>
                <a:defRPr/>
              </a:pPr>
              <a:t>‹#›</a:t>
            </a:fld>
            <a:endParaRPr lang="en-GB" altLang="lv-LV"/>
          </a:p>
        </p:txBody>
      </p:sp>
    </p:spTree>
    <p:extLst>
      <p:ext uri="{BB962C8B-B14F-4D97-AF65-F5344CB8AC3E}">
        <p14:creationId xmlns:p14="http://schemas.microsoft.com/office/powerpoint/2010/main" val="135592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lv-LV"/>
              <a:t>20 June 2016</a:t>
            </a:r>
            <a:endParaRPr lang="en-GB" altLang="lv-LV"/>
          </a:p>
        </p:txBody>
      </p:sp>
      <p:sp>
        <p:nvSpPr>
          <p:cNvPr id="3" name="Footer Placeholder 4"/>
          <p:cNvSpPr>
            <a:spLocks noGrp="1"/>
          </p:cNvSpPr>
          <p:nvPr>
            <p:ph type="ftr" sz="quarter" idx="11"/>
          </p:nvPr>
        </p:nvSpPr>
        <p:spPr/>
        <p:txBody>
          <a:bodyPr/>
          <a:lstStyle>
            <a:lvl1pPr>
              <a:defRPr/>
            </a:lvl1pPr>
          </a:lstStyle>
          <a:p>
            <a:pPr>
              <a:defRPr/>
            </a:pPr>
            <a:endParaRPr lang="lv-LV" altLang="lv-LV"/>
          </a:p>
        </p:txBody>
      </p:sp>
      <p:sp>
        <p:nvSpPr>
          <p:cNvPr id="4" name="Slide Number Placeholder 5"/>
          <p:cNvSpPr>
            <a:spLocks noGrp="1"/>
          </p:cNvSpPr>
          <p:nvPr>
            <p:ph type="sldNum" sz="quarter" idx="12"/>
          </p:nvPr>
        </p:nvSpPr>
        <p:spPr/>
        <p:txBody>
          <a:bodyPr/>
          <a:lstStyle>
            <a:lvl1pPr>
              <a:defRPr/>
            </a:lvl1pPr>
          </a:lstStyle>
          <a:p>
            <a:pPr>
              <a:defRPr/>
            </a:pPr>
            <a:fld id="{95684CB3-7010-0748-9186-AA096FAE4844}" type="slidenum">
              <a:rPr lang="en-GB" altLang="lv-LV"/>
              <a:pPr>
                <a:defRPr/>
              </a:pPr>
              <a:t>‹#›</a:t>
            </a:fld>
            <a:endParaRPr lang="en-GB" altLang="lv-LV"/>
          </a:p>
        </p:txBody>
      </p:sp>
    </p:spTree>
    <p:extLst>
      <p:ext uri="{BB962C8B-B14F-4D97-AF65-F5344CB8AC3E}">
        <p14:creationId xmlns:p14="http://schemas.microsoft.com/office/powerpoint/2010/main" val="264862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v-LV"/>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altLang="lv-LV"/>
              <a:t>20 June 2016</a:t>
            </a:r>
          </a:p>
        </p:txBody>
      </p:sp>
      <p:sp>
        <p:nvSpPr>
          <p:cNvPr id="5" name="Footer Placeholder 4"/>
          <p:cNvSpPr>
            <a:spLocks noGrp="1"/>
          </p:cNvSpPr>
          <p:nvPr>
            <p:ph type="ftr" sz="quarter" idx="11"/>
          </p:nvPr>
        </p:nvSpPr>
        <p:spPr/>
        <p:txBody>
          <a:bodyPr/>
          <a:lstStyle>
            <a:lvl1pPr>
              <a:defRPr/>
            </a:lvl1pPr>
          </a:lstStyle>
          <a:p>
            <a:pPr>
              <a:defRPr/>
            </a:pPr>
            <a:endParaRPr lang="en-US" altLang="lv-LV"/>
          </a:p>
        </p:txBody>
      </p:sp>
      <p:sp>
        <p:nvSpPr>
          <p:cNvPr id="6" name="Slide Number Placeholder 5"/>
          <p:cNvSpPr>
            <a:spLocks noGrp="1"/>
          </p:cNvSpPr>
          <p:nvPr>
            <p:ph type="sldNum" sz="quarter" idx="12"/>
          </p:nvPr>
        </p:nvSpPr>
        <p:spPr/>
        <p:txBody>
          <a:bodyPr/>
          <a:lstStyle>
            <a:lvl1pPr>
              <a:defRPr/>
            </a:lvl1pPr>
          </a:lstStyle>
          <a:p>
            <a:pPr>
              <a:defRPr/>
            </a:pPr>
            <a:fld id="{A273C81F-A6FC-0843-BEF4-2060D89EDDCA}" type="slidenum">
              <a:rPr lang="en-US" altLang="lv-LV"/>
              <a:pPr>
                <a:defRPr/>
              </a:pPr>
              <a:t>‹#›</a:t>
            </a:fld>
            <a:endParaRPr lang="en-US" altLang="lv-LV"/>
          </a:p>
        </p:txBody>
      </p:sp>
    </p:spTree>
    <p:extLst>
      <p:ext uri="{BB962C8B-B14F-4D97-AF65-F5344CB8AC3E}">
        <p14:creationId xmlns:p14="http://schemas.microsoft.com/office/powerpoint/2010/main" val="168334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microsoft.com/office/2007/relationships/hdphoto" Target="../media/hdphoto1.wdp"/><Relationship Id="rId2" Type="http://schemas.openxmlformats.org/officeDocument/2006/relationships/slideLayout" Target="../slideLayouts/slideLayout10.xml"/><Relationship Id="rId16"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73" r:id="rId7"/>
    <p:sldLayoutId id="2147483674" r:id="rId8"/>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extLst>
              <a:ext uri="{BEBA8EAE-BF5A-486C-A8C5-ECC9F3942E4B}">
                <a14:imgProps xmlns:a14="http://schemas.microsoft.com/office/drawing/2010/main">
                  <a14:imgLayer r:embed="rId17">
                    <a14:imgEffect>
                      <a14:sharpenSoften amount="-1000"/>
                    </a14:imgEffect>
                  </a14:imgLayer>
                </a14:imgProps>
              </a:ext>
            </a:extLst>
          </a:blip>
          <a:srcRect/>
          <a:stretch>
            <a:fillRect t="-14000"/>
          </a:stretch>
        </a:blip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838200" y="365129"/>
            <a:ext cx="10515601"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lv-LV" altLang="en-US"/>
              <a:t>Click to edit Master title style</a:t>
            </a:r>
            <a:endParaRPr lang="en-GB" altLang="en-US"/>
          </a:p>
        </p:txBody>
      </p:sp>
      <p:sp>
        <p:nvSpPr>
          <p:cNvPr id="23555" name="Text Placeholder 2"/>
          <p:cNvSpPr>
            <a:spLocks noGrp="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lv-LV" altLang="en-US"/>
              <a:t>Click to edit Master text styles</a:t>
            </a:r>
          </a:p>
          <a:p>
            <a:pPr lvl="1"/>
            <a:r>
              <a:rPr lang="lv-LV" altLang="en-US"/>
              <a:t>Second level</a:t>
            </a:r>
          </a:p>
          <a:p>
            <a:pPr lvl="2"/>
            <a:r>
              <a:rPr lang="lv-LV" altLang="en-US"/>
              <a:t>Third level</a:t>
            </a:r>
          </a:p>
          <a:p>
            <a:pPr lvl="3"/>
            <a:r>
              <a:rPr lang="lv-LV" altLang="en-US"/>
              <a:t>Fourth level</a:t>
            </a:r>
          </a:p>
          <a:p>
            <a:pPr lvl="4"/>
            <a:r>
              <a:rPr lang="lv-LV" altLang="en-US"/>
              <a:t>Fifth level</a:t>
            </a:r>
            <a:endParaRPr lang="en-GB" alt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ltLang="lv-LV"/>
              <a:t>20 June 2016</a:t>
            </a:r>
            <a:endParaRPr lang="en-GB" altLang="lv-LV"/>
          </a:p>
        </p:txBody>
      </p:sp>
      <p:sp>
        <p:nvSpPr>
          <p:cNvPr id="5" name="Footer Placeholder 4"/>
          <p:cNvSpPr>
            <a:spLocks noGrp="1"/>
          </p:cNvSpPr>
          <p:nvPr>
            <p:ph type="ftr" sz="quarter" idx="3"/>
          </p:nvPr>
        </p:nvSpPr>
        <p:spPr>
          <a:xfrm>
            <a:off x="4038603" y="6356356"/>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v-LV" altLang="lv-LV"/>
          </a:p>
        </p:txBody>
      </p:sp>
      <p:sp>
        <p:nvSpPr>
          <p:cNvPr id="6" name="Slide Number Placeholder 5"/>
          <p:cNvSpPr>
            <a:spLocks noGrp="1"/>
          </p:cNvSpPr>
          <p:nvPr>
            <p:ph type="sldNum" sz="quarter" idx="4"/>
          </p:nvPr>
        </p:nvSpPr>
        <p:spPr>
          <a:xfrm>
            <a:off x="8610603" y="6356356"/>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755E88D-00FD-9947-A688-18E2777463FD}" type="slidenum">
              <a:rPr lang="en-GB" altLang="lv-LV"/>
              <a:pPr>
                <a:defRPr/>
              </a:pPr>
              <a:t>‹#›</a:t>
            </a:fld>
            <a:endParaRPr lang="en-GB" altLang="lv-LV"/>
          </a:p>
        </p:txBody>
      </p:sp>
    </p:spTree>
    <p:extLst>
      <p:ext uri="{BB962C8B-B14F-4D97-AF65-F5344CB8AC3E}">
        <p14:creationId xmlns:p14="http://schemas.microsoft.com/office/powerpoint/2010/main" val="32427809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0" r:id="rId12"/>
    <p:sldLayoutId id="2147483671" r:id="rId13"/>
    <p:sldLayoutId id="2147483672" r:id="rId14"/>
  </p:sldLayoutIdLst>
  <p:hf sldNum="0" hdr="0" ft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8.png&amp;ehk=Lqap4d"/><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8.png&amp;ehk=Lqap4d"/><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3263153" y="4765001"/>
            <a:ext cx="8583711" cy="741302"/>
          </a:xfrm>
        </p:spPr>
        <p:txBody>
          <a:bodyPr/>
          <a:lstStyle/>
          <a:p>
            <a:pPr algn="r"/>
            <a:r>
              <a:rPr lang="lv-LV" sz="2400" dirty="0"/>
              <a:t>RAIL BALTICA – PROJECT OF THE CENTURY</a:t>
            </a:r>
            <a:br>
              <a:rPr lang="en-US" sz="2025" dirty="0"/>
            </a:br>
            <a:br>
              <a:rPr lang="en-US" sz="2025" dirty="0"/>
            </a:br>
            <a:r>
              <a:rPr lang="en-US" sz="1519" dirty="0"/>
              <a:t>Baiba A. Rubesa</a:t>
            </a:r>
            <a:br>
              <a:rPr lang="en-US" sz="1519" dirty="0"/>
            </a:br>
            <a:r>
              <a:rPr lang="en-US" sz="1519" dirty="0"/>
              <a:t>Chairperson, Management Board</a:t>
            </a:r>
            <a:br>
              <a:rPr lang="en-US" sz="1519" dirty="0"/>
            </a:br>
            <a:r>
              <a:rPr lang="en-US" sz="1519" dirty="0"/>
              <a:t>RB Rail AS</a:t>
            </a:r>
            <a:br>
              <a:rPr lang="en-US" sz="1519" dirty="0"/>
            </a:br>
            <a:br>
              <a:rPr lang="en-US" dirty="0"/>
            </a:br>
            <a:br>
              <a:rPr lang="en-US" dirty="0"/>
            </a:br>
            <a:endParaRPr lang="en-US" dirty="0"/>
          </a:p>
        </p:txBody>
      </p:sp>
      <p:pic>
        <p:nvPicPr>
          <p:cNvPr id="3" name="Picture 2"/>
          <p:cNvPicPr>
            <a:picLocks noChangeAspect="1"/>
          </p:cNvPicPr>
          <p:nvPr/>
        </p:nvPicPr>
        <p:blipFill>
          <a:blip r:embed="rId3"/>
          <a:stretch>
            <a:fillRect/>
          </a:stretch>
        </p:blipFill>
        <p:spPr>
          <a:xfrm>
            <a:off x="619783" y="6149370"/>
            <a:ext cx="3252223" cy="454153"/>
          </a:xfrm>
          <a:prstGeom prst="rect">
            <a:avLst/>
          </a:prstGeom>
        </p:spPr>
      </p:pic>
    </p:spTree>
    <p:extLst>
      <p:ext uri="{BB962C8B-B14F-4D97-AF65-F5344CB8AC3E}">
        <p14:creationId xmlns:p14="http://schemas.microsoft.com/office/powerpoint/2010/main" val="19189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lv-LV"/>
              <a:t>20 June 2016</a:t>
            </a:r>
            <a:endParaRPr lang="en-GB" altLang="lv-LV"/>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527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5"/>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0616" y="-37269"/>
            <a:ext cx="12728932" cy="6225187"/>
          </a:xfrm>
          <a:prstGeom prst="rect">
            <a:avLst/>
          </a:prstGeom>
        </p:spPr>
      </p:pic>
      <p:sp>
        <p:nvSpPr>
          <p:cNvPr id="20" name="TextBox 19"/>
          <p:cNvSpPr txBox="1"/>
          <p:nvPr/>
        </p:nvSpPr>
        <p:spPr>
          <a:xfrm>
            <a:off x="341186" y="5150941"/>
            <a:ext cx="11268106" cy="553998"/>
          </a:xfrm>
          <a:prstGeom prst="rect">
            <a:avLst/>
          </a:prstGeom>
          <a:noFill/>
          <a:ln>
            <a:noFill/>
          </a:ln>
        </p:spPr>
        <p:txBody>
          <a:bodyPr wrap="square" rtlCol="0">
            <a:spAutoFit/>
          </a:bodyPr>
          <a:lstStyle/>
          <a:p>
            <a:r>
              <a:rPr lang="lv-LV" sz="1600" b="1" dirty="0"/>
              <a:t>2015	  2016	   2017	    2018	     2019	      2020	      2021	       2022	         2023	         2024	          2025	           2026</a:t>
            </a:r>
            <a:r>
              <a:rPr lang="lv-LV" sz="1400" b="1" dirty="0"/>
              <a:t>	</a:t>
            </a:r>
            <a:endParaRPr lang="en-US" sz="1400" b="1" dirty="0"/>
          </a:p>
        </p:txBody>
      </p:sp>
      <p:cxnSp>
        <p:nvCxnSpPr>
          <p:cNvPr id="22" name="Straight Connector 21"/>
          <p:cNvCxnSpPr>
            <a:cxnSpLocks/>
          </p:cNvCxnSpPr>
          <p:nvPr/>
        </p:nvCxnSpPr>
        <p:spPr>
          <a:xfrm>
            <a:off x="4539105" y="4771194"/>
            <a:ext cx="2185414" cy="5668"/>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23" name="Straight Connector 22"/>
          <p:cNvCxnSpPr>
            <a:cxnSpLocks/>
          </p:cNvCxnSpPr>
          <p:nvPr/>
        </p:nvCxnSpPr>
        <p:spPr>
          <a:xfrm>
            <a:off x="6736360" y="4941338"/>
            <a:ext cx="3511510" cy="4433"/>
          </a:xfrm>
          <a:prstGeom prst="line">
            <a:avLst/>
          </a:prstGeom>
          <a:ln w="47625" cap="flat" cmpd="sng" algn="ctr">
            <a:solidFill>
              <a:schemeClr val="accent5"/>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25" name="TextBox 24"/>
          <p:cNvSpPr txBox="1"/>
          <p:nvPr/>
        </p:nvSpPr>
        <p:spPr>
          <a:xfrm>
            <a:off x="4608582" y="4440583"/>
            <a:ext cx="2046460" cy="369332"/>
          </a:xfrm>
          <a:prstGeom prst="rect">
            <a:avLst/>
          </a:prstGeom>
          <a:noFill/>
        </p:spPr>
        <p:txBody>
          <a:bodyPr wrap="square" rtlCol="0">
            <a:spAutoFit/>
          </a:bodyPr>
          <a:lstStyle/>
          <a:p>
            <a:r>
              <a:rPr lang="en-US" b="1" dirty="0">
                <a:solidFill>
                  <a:schemeClr val="accent5">
                    <a:lumMod val="50000"/>
                  </a:schemeClr>
                </a:solidFill>
              </a:rPr>
              <a:t>Electrification</a:t>
            </a:r>
          </a:p>
        </p:txBody>
      </p:sp>
      <p:cxnSp>
        <p:nvCxnSpPr>
          <p:cNvPr id="26" name="Straight Connector 25"/>
          <p:cNvCxnSpPr>
            <a:cxnSpLocks/>
          </p:cNvCxnSpPr>
          <p:nvPr/>
        </p:nvCxnSpPr>
        <p:spPr>
          <a:xfrm>
            <a:off x="4550946" y="4348293"/>
            <a:ext cx="5713400" cy="1285"/>
          </a:xfrm>
          <a:prstGeom prst="line">
            <a:avLst/>
          </a:prstGeom>
          <a:ln w="47625" cap="flat" cmpd="sng" algn="ctr">
            <a:solidFill>
              <a:schemeClr val="accent5"/>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a:cxnSpLocks/>
          </p:cNvCxnSpPr>
          <p:nvPr/>
        </p:nvCxnSpPr>
        <p:spPr>
          <a:xfrm>
            <a:off x="3500311" y="4180513"/>
            <a:ext cx="1039939" cy="0"/>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31" name="TextBox 30"/>
          <p:cNvSpPr txBox="1"/>
          <p:nvPr/>
        </p:nvSpPr>
        <p:spPr>
          <a:xfrm>
            <a:off x="3637841" y="3855645"/>
            <a:ext cx="1776030" cy="369332"/>
          </a:xfrm>
          <a:prstGeom prst="rect">
            <a:avLst/>
          </a:prstGeom>
          <a:noFill/>
        </p:spPr>
        <p:txBody>
          <a:bodyPr wrap="square" rtlCol="0">
            <a:spAutoFit/>
          </a:bodyPr>
          <a:lstStyle/>
          <a:p>
            <a:r>
              <a:rPr lang="lv-LV" b="1" dirty="0">
                <a:solidFill>
                  <a:schemeClr val="accent5">
                    <a:lumMod val="50000"/>
                  </a:schemeClr>
                </a:solidFill>
              </a:rPr>
              <a:t>ERTMS </a:t>
            </a:r>
            <a:endParaRPr lang="en-US" b="1" dirty="0">
              <a:solidFill>
                <a:schemeClr val="accent5">
                  <a:lumMod val="50000"/>
                </a:schemeClr>
              </a:solidFill>
            </a:endParaRPr>
          </a:p>
        </p:txBody>
      </p:sp>
      <p:cxnSp>
        <p:nvCxnSpPr>
          <p:cNvPr id="33" name="Straight Connector 32"/>
          <p:cNvCxnSpPr>
            <a:cxnSpLocks/>
          </p:cNvCxnSpPr>
          <p:nvPr/>
        </p:nvCxnSpPr>
        <p:spPr>
          <a:xfrm>
            <a:off x="3481643" y="3654821"/>
            <a:ext cx="5730949" cy="0"/>
          </a:xfrm>
          <a:prstGeom prst="line">
            <a:avLst/>
          </a:prstGeom>
          <a:ln w="47625" cap="flat" cmpd="sng" algn="ctr">
            <a:solidFill>
              <a:schemeClr val="accent5"/>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a:cxnSpLocks/>
          </p:cNvCxnSpPr>
          <p:nvPr/>
        </p:nvCxnSpPr>
        <p:spPr>
          <a:xfrm>
            <a:off x="1711261" y="3528559"/>
            <a:ext cx="5638833" cy="0"/>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37" name="TextBox 36"/>
          <p:cNvSpPr txBox="1"/>
          <p:nvPr/>
        </p:nvSpPr>
        <p:spPr>
          <a:xfrm>
            <a:off x="1735275" y="3183394"/>
            <a:ext cx="6667284" cy="369332"/>
          </a:xfrm>
          <a:prstGeom prst="rect">
            <a:avLst/>
          </a:prstGeom>
          <a:noFill/>
        </p:spPr>
        <p:txBody>
          <a:bodyPr wrap="square" rtlCol="0">
            <a:spAutoFit/>
          </a:bodyPr>
          <a:lstStyle/>
          <a:p>
            <a:r>
              <a:rPr lang="en-US" b="1" dirty="0">
                <a:solidFill>
                  <a:schemeClr val="accent5">
                    <a:lumMod val="50000"/>
                  </a:schemeClr>
                </a:solidFill>
              </a:rPr>
              <a:t>Stations / Terminals / Maintenance Facilities Construction</a:t>
            </a:r>
          </a:p>
        </p:txBody>
      </p:sp>
      <p:cxnSp>
        <p:nvCxnSpPr>
          <p:cNvPr id="38" name="Straight Connector 37"/>
          <p:cNvCxnSpPr>
            <a:cxnSpLocks/>
          </p:cNvCxnSpPr>
          <p:nvPr/>
        </p:nvCxnSpPr>
        <p:spPr>
          <a:xfrm flipV="1">
            <a:off x="4198734" y="2877845"/>
            <a:ext cx="5051570" cy="25200"/>
          </a:xfrm>
          <a:prstGeom prst="line">
            <a:avLst/>
          </a:prstGeom>
          <a:ln w="47625" cap="flat" cmpd="sng" algn="ctr">
            <a:solidFill>
              <a:schemeClr val="accent5"/>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a:cxnSpLocks/>
          </p:cNvCxnSpPr>
          <p:nvPr/>
        </p:nvCxnSpPr>
        <p:spPr>
          <a:xfrm flipV="1">
            <a:off x="3500311" y="2765665"/>
            <a:ext cx="3810714" cy="405"/>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42" name="TextBox 41"/>
          <p:cNvSpPr txBox="1"/>
          <p:nvPr/>
        </p:nvSpPr>
        <p:spPr>
          <a:xfrm>
            <a:off x="3481643" y="2393836"/>
            <a:ext cx="3998626" cy="369332"/>
          </a:xfrm>
          <a:prstGeom prst="rect">
            <a:avLst/>
          </a:prstGeom>
          <a:noFill/>
        </p:spPr>
        <p:txBody>
          <a:bodyPr wrap="square" rtlCol="0">
            <a:spAutoFit/>
          </a:bodyPr>
          <a:lstStyle/>
          <a:p>
            <a:r>
              <a:rPr lang="en-US" b="1" dirty="0">
                <a:solidFill>
                  <a:schemeClr val="accent5">
                    <a:lumMod val="50000"/>
                  </a:schemeClr>
                </a:solidFill>
              </a:rPr>
              <a:t>Railway </a:t>
            </a:r>
            <a:r>
              <a:rPr lang="lv-LV" b="1" dirty="0">
                <a:solidFill>
                  <a:schemeClr val="accent5">
                    <a:lumMod val="50000"/>
                  </a:schemeClr>
                </a:solidFill>
              </a:rPr>
              <a:t>Line </a:t>
            </a:r>
            <a:r>
              <a:rPr lang="en-US" b="1" dirty="0">
                <a:solidFill>
                  <a:schemeClr val="accent5">
                    <a:lumMod val="50000"/>
                  </a:schemeClr>
                </a:solidFill>
              </a:rPr>
              <a:t>Construction &amp; Supplies</a:t>
            </a:r>
          </a:p>
        </p:txBody>
      </p:sp>
      <p:cxnSp>
        <p:nvCxnSpPr>
          <p:cNvPr id="49" name="Straight Connector 48"/>
          <p:cNvCxnSpPr>
            <a:cxnSpLocks/>
          </p:cNvCxnSpPr>
          <p:nvPr/>
        </p:nvCxnSpPr>
        <p:spPr>
          <a:xfrm flipV="1">
            <a:off x="2586681" y="2191265"/>
            <a:ext cx="5577016" cy="255"/>
          </a:xfrm>
          <a:prstGeom prst="line">
            <a:avLst/>
          </a:prstGeom>
          <a:ln w="47625" cap="flat" cmpd="sng" algn="ctr">
            <a:solidFill>
              <a:srgbClr val="0070C0"/>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53" name="TextBox 52"/>
          <p:cNvSpPr txBox="1"/>
          <p:nvPr/>
        </p:nvSpPr>
        <p:spPr>
          <a:xfrm>
            <a:off x="2014733" y="1701799"/>
            <a:ext cx="2457231" cy="369332"/>
          </a:xfrm>
          <a:prstGeom prst="rect">
            <a:avLst/>
          </a:prstGeom>
          <a:noFill/>
        </p:spPr>
        <p:txBody>
          <a:bodyPr wrap="square" rtlCol="0">
            <a:spAutoFit/>
          </a:bodyPr>
          <a:lstStyle/>
          <a:p>
            <a:r>
              <a:rPr lang="en-US" b="1" dirty="0">
                <a:solidFill>
                  <a:schemeClr val="accent5">
                    <a:lumMod val="50000"/>
                  </a:schemeClr>
                </a:solidFill>
              </a:rPr>
              <a:t>Design</a:t>
            </a:r>
          </a:p>
        </p:txBody>
      </p:sp>
      <p:sp>
        <p:nvSpPr>
          <p:cNvPr id="58" name="TextBox 57"/>
          <p:cNvSpPr txBox="1"/>
          <p:nvPr/>
        </p:nvSpPr>
        <p:spPr>
          <a:xfrm>
            <a:off x="538933" y="840427"/>
            <a:ext cx="1172328" cy="369332"/>
          </a:xfrm>
          <a:prstGeom prst="rect">
            <a:avLst/>
          </a:prstGeom>
          <a:noFill/>
        </p:spPr>
        <p:txBody>
          <a:bodyPr wrap="square" rtlCol="0">
            <a:spAutoFit/>
          </a:bodyPr>
          <a:lstStyle/>
          <a:p>
            <a:r>
              <a:rPr lang="en-US" b="1" dirty="0">
                <a:solidFill>
                  <a:schemeClr val="accent5">
                    <a:lumMod val="50000"/>
                  </a:schemeClr>
                </a:solidFill>
              </a:rPr>
              <a:t>Studies</a:t>
            </a:r>
          </a:p>
        </p:txBody>
      </p:sp>
      <p:sp>
        <p:nvSpPr>
          <p:cNvPr id="59" name="TextBox 58"/>
          <p:cNvSpPr txBox="1"/>
          <p:nvPr/>
        </p:nvSpPr>
        <p:spPr>
          <a:xfrm>
            <a:off x="1125097" y="115462"/>
            <a:ext cx="6815641" cy="553998"/>
          </a:xfrm>
          <a:prstGeom prst="rect">
            <a:avLst/>
          </a:prstGeom>
          <a:noFill/>
        </p:spPr>
        <p:txBody>
          <a:bodyPr wrap="square" rtlCol="0">
            <a:spAutoFit/>
          </a:bodyPr>
          <a:lstStyle/>
          <a:p>
            <a:r>
              <a:rPr lang="lv-LV" sz="3000" b="1" dirty="0">
                <a:solidFill>
                  <a:schemeClr val="accent5">
                    <a:lumMod val="50000"/>
                  </a:schemeClr>
                </a:solidFill>
              </a:rPr>
              <a:t>RAIL </a:t>
            </a:r>
            <a:r>
              <a:rPr lang="lv-LV" sz="3000" b="1" dirty="0">
                <a:solidFill>
                  <a:srgbClr val="002060"/>
                </a:solidFill>
              </a:rPr>
              <a:t>BALTICA</a:t>
            </a:r>
            <a:r>
              <a:rPr lang="lv-LV" sz="3000" b="1" dirty="0">
                <a:solidFill>
                  <a:schemeClr val="accent5">
                    <a:lumMod val="50000"/>
                  </a:schemeClr>
                </a:solidFill>
              </a:rPr>
              <a:t> PROCUREMENT PLAN</a:t>
            </a:r>
            <a:endParaRPr lang="en-US" sz="3000" b="1" dirty="0">
              <a:solidFill>
                <a:schemeClr val="accent5">
                  <a:lumMod val="50000"/>
                </a:schemeClr>
              </a:solidFill>
            </a:endParaRPr>
          </a:p>
        </p:txBody>
      </p:sp>
      <p:cxnSp>
        <p:nvCxnSpPr>
          <p:cNvPr id="114" name="Straight Connector 113"/>
          <p:cNvCxnSpPr>
            <a:cxnSpLocks/>
          </p:cNvCxnSpPr>
          <p:nvPr/>
        </p:nvCxnSpPr>
        <p:spPr>
          <a:xfrm>
            <a:off x="9320482" y="787560"/>
            <a:ext cx="855022" cy="0"/>
          </a:xfrm>
          <a:prstGeom prst="line">
            <a:avLst/>
          </a:prstGeom>
          <a:ln w="4127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115" name="Straight Connector 114"/>
          <p:cNvCxnSpPr>
            <a:cxnSpLocks/>
          </p:cNvCxnSpPr>
          <p:nvPr/>
        </p:nvCxnSpPr>
        <p:spPr>
          <a:xfrm>
            <a:off x="9320482" y="1209759"/>
            <a:ext cx="855022" cy="0"/>
          </a:xfrm>
          <a:prstGeom prst="line">
            <a:avLst/>
          </a:prstGeom>
          <a:ln w="41275" cap="flat" cmpd="sng" algn="ctr">
            <a:solidFill>
              <a:srgbClr val="0070C0"/>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16" name="TextBox 115"/>
          <p:cNvSpPr txBox="1"/>
          <p:nvPr/>
        </p:nvSpPr>
        <p:spPr>
          <a:xfrm>
            <a:off x="10394136" y="631101"/>
            <a:ext cx="1652631" cy="307777"/>
          </a:xfrm>
          <a:prstGeom prst="rect">
            <a:avLst/>
          </a:prstGeom>
          <a:noFill/>
        </p:spPr>
        <p:txBody>
          <a:bodyPr wrap="square" rtlCol="0">
            <a:spAutoFit/>
          </a:bodyPr>
          <a:lstStyle/>
          <a:p>
            <a:r>
              <a:rPr lang="lv-LV" sz="1400" b="1" dirty="0" err="1"/>
              <a:t>Procurement</a:t>
            </a:r>
            <a:r>
              <a:rPr lang="lv-LV" sz="1400" b="1" dirty="0"/>
              <a:t> </a:t>
            </a:r>
            <a:r>
              <a:rPr lang="lv-LV" sz="1400" b="1" dirty="0" err="1"/>
              <a:t>phase</a:t>
            </a:r>
            <a:endParaRPr lang="en-US" sz="1400" b="1" dirty="0"/>
          </a:p>
        </p:txBody>
      </p:sp>
      <p:sp>
        <p:nvSpPr>
          <p:cNvPr id="117" name="TextBox 116"/>
          <p:cNvSpPr txBox="1"/>
          <p:nvPr/>
        </p:nvSpPr>
        <p:spPr>
          <a:xfrm>
            <a:off x="10407064" y="938680"/>
            <a:ext cx="1652631" cy="523220"/>
          </a:xfrm>
          <a:prstGeom prst="rect">
            <a:avLst/>
          </a:prstGeom>
          <a:noFill/>
        </p:spPr>
        <p:txBody>
          <a:bodyPr wrap="square" rtlCol="0">
            <a:spAutoFit/>
          </a:bodyPr>
          <a:lstStyle/>
          <a:p>
            <a:r>
              <a:rPr lang="lv-LV" sz="1400" b="1" dirty="0" err="1"/>
              <a:t>Implementation</a:t>
            </a:r>
            <a:r>
              <a:rPr lang="lv-LV" sz="1400" b="1" dirty="0"/>
              <a:t> </a:t>
            </a:r>
            <a:r>
              <a:rPr lang="lv-LV" sz="1400" b="1" dirty="0" err="1"/>
              <a:t>phase</a:t>
            </a:r>
            <a:endParaRPr lang="en-US" sz="1400" b="1" dirty="0"/>
          </a:p>
        </p:txBody>
      </p:sp>
      <p:cxnSp>
        <p:nvCxnSpPr>
          <p:cNvPr id="56" name="Straight Connector 55"/>
          <p:cNvCxnSpPr>
            <a:cxnSpLocks/>
          </p:cNvCxnSpPr>
          <p:nvPr/>
        </p:nvCxnSpPr>
        <p:spPr>
          <a:xfrm flipV="1">
            <a:off x="468159" y="1246731"/>
            <a:ext cx="4845246" cy="10218"/>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54" name="Straight Connector 53"/>
          <p:cNvCxnSpPr>
            <a:cxnSpLocks/>
          </p:cNvCxnSpPr>
          <p:nvPr/>
        </p:nvCxnSpPr>
        <p:spPr>
          <a:xfrm>
            <a:off x="1513878" y="1384335"/>
            <a:ext cx="5072832" cy="3037"/>
          </a:xfrm>
          <a:prstGeom prst="line">
            <a:avLst/>
          </a:prstGeom>
          <a:ln w="47625" cap="flat" cmpd="sng" algn="ctr">
            <a:solidFill>
              <a:schemeClr val="accent5"/>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141" name="Straight Connector 140"/>
          <p:cNvCxnSpPr>
            <a:cxnSpLocks/>
          </p:cNvCxnSpPr>
          <p:nvPr/>
        </p:nvCxnSpPr>
        <p:spPr>
          <a:xfrm flipV="1">
            <a:off x="1762309" y="2047943"/>
            <a:ext cx="4575969" cy="24937"/>
          </a:xfrm>
          <a:prstGeom prst="line">
            <a:avLst/>
          </a:prstGeom>
          <a:ln w="47625" cap="flat" cmpd="sng" algn="ctr">
            <a:solidFill>
              <a:schemeClr val="accent6"/>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34" name="TextBox 33"/>
          <p:cNvSpPr txBox="1"/>
          <p:nvPr/>
        </p:nvSpPr>
        <p:spPr>
          <a:xfrm>
            <a:off x="9717014" y="5419426"/>
            <a:ext cx="1042593" cy="369332"/>
          </a:xfrm>
          <a:prstGeom prst="rect">
            <a:avLst/>
          </a:prstGeom>
          <a:noFill/>
        </p:spPr>
        <p:txBody>
          <a:bodyPr wrap="none" rtlCol="0">
            <a:spAutoFit/>
          </a:bodyPr>
          <a:lstStyle/>
          <a:p>
            <a:r>
              <a:rPr lang="lv-LV" b="1" dirty="0">
                <a:solidFill>
                  <a:schemeClr val="accent2"/>
                </a:solidFill>
              </a:rPr>
              <a:t>TESTING </a:t>
            </a:r>
            <a:endParaRPr lang="en-US" b="1" dirty="0">
              <a:solidFill>
                <a:schemeClr val="accent2"/>
              </a:solidFill>
            </a:endParaRPr>
          </a:p>
        </p:txBody>
      </p:sp>
      <p:sp>
        <p:nvSpPr>
          <p:cNvPr id="39" name="Rectangle 38"/>
          <p:cNvSpPr/>
          <p:nvPr/>
        </p:nvSpPr>
        <p:spPr>
          <a:xfrm>
            <a:off x="9225507" y="5443149"/>
            <a:ext cx="94976" cy="1955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1156138" y="5444537"/>
            <a:ext cx="94976" cy="1955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9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brightnessContrast contrast="-3000"/>
                    </a14:imgEffect>
                  </a14:imgLayer>
                </a14:imgProps>
              </a:ext>
            </a:extLst>
          </a:blip>
          <a:stretch>
            <a:fillRect/>
          </a:stretch>
        </p:blipFill>
        <p:spPr>
          <a:xfrm>
            <a:off x="15502" y="3597309"/>
            <a:ext cx="12191999" cy="2552217"/>
          </a:xfrm>
          <a:prstGeom prst="rect">
            <a:avLst/>
          </a:prstGeom>
          <a:gradFill>
            <a:gsLst>
              <a:gs pos="100000">
                <a:schemeClr val="accent1">
                  <a:lumMod val="67000"/>
                </a:schemeClr>
              </a:gs>
              <a:gs pos="100000">
                <a:schemeClr val="accent1">
                  <a:lumMod val="97000"/>
                  <a:lumOff val="3000"/>
                </a:schemeClr>
              </a:gs>
              <a:gs pos="100000">
                <a:schemeClr val="accent1">
                  <a:lumMod val="60000"/>
                  <a:lumOff val="40000"/>
                </a:schemeClr>
              </a:gs>
            </a:gsLst>
            <a:lin ang="16200000" scaled="1"/>
          </a:gradFill>
          <a:effectLst>
            <a:outerShdw blurRad="50800" dist="50800" dir="5400000" algn="ctr" rotWithShape="0">
              <a:srgbClr val="000000"/>
            </a:outerShdw>
          </a:effectLst>
        </p:spPr>
      </p:pic>
      <p:sp>
        <p:nvSpPr>
          <p:cNvPr id="4" name="Title 2"/>
          <p:cNvSpPr txBox="1">
            <a:spLocks/>
          </p:cNvSpPr>
          <p:nvPr/>
        </p:nvSpPr>
        <p:spPr>
          <a:xfrm>
            <a:off x="-1" y="234780"/>
            <a:ext cx="10419127" cy="633195"/>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a:r>
              <a:rPr lang="lv-LV" sz="3000" b="1" dirty="0">
                <a:solidFill>
                  <a:srgbClr val="002060"/>
                </a:solidFill>
                <a:latin typeface="Calibri" panose="020F0502020204030204"/>
                <a:ea typeface="Trebuchet MS" charset="0"/>
                <a:cs typeface="Trebuchet MS" charset="0"/>
              </a:rPr>
              <a:t>NATIONAL PROGRESS OF RAIL BALTICA IN 2016</a:t>
            </a:r>
            <a:br>
              <a:rPr lang="lv-LV" sz="3200" dirty="0">
                <a:solidFill>
                  <a:schemeClr val="accent5">
                    <a:lumMod val="50000"/>
                  </a:schemeClr>
                </a:solidFill>
                <a:latin typeface="+mn-lt"/>
              </a:rPr>
            </a:br>
            <a:endParaRPr lang="en-GB" sz="2400" dirty="0">
              <a:solidFill>
                <a:schemeClr val="accent5">
                  <a:lumMod val="50000"/>
                </a:schemeClr>
              </a:solidFill>
              <a:latin typeface="+mn-lt"/>
            </a:endParaRPr>
          </a:p>
        </p:txBody>
      </p:sp>
      <p:cxnSp>
        <p:nvCxnSpPr>
          <p:cNvPr id="6" name="Straight Connector 5"/>
          <p:cNvCxnSpPr>
            <a:cxnSpLocks/>
          </p:cNvCxnSpPr>
          <p:nvPr/>
        </p:nvCxnSpPr>
        <p:spPr>
          <a:xfrm>
            <a:off x="3597535" y="976894"/>
            <a:ext cx="36000" cy="492895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a:cxnSpLocks/>
            <a:endCxn id="23" idx="0"/>
          </p:cNvCxnSpPr>
          <p:nvPr/>
        </p:nvCxnSpPr>
        <p:spPr>
          <a:xfrm>
            <a:off x="8361206" y="939950"/>
            <a:ext cx="52630" cy="49075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Picture 7" descr="Original file ‎ (SVG file, nominally 1,000 × 600 pixels, file size ..."/>
          <p:cNvPicPr/>
          <p:nvPr/>
        </p:nvPicPr>
        <p:blipFill>
          <a:blip r:embed="rId4" cstate="print">
            <a:extLst>
              <a:ext uri="{28A0092B-C50C-407E-A947-70E740481C1C}">
                <a14:useLocalDpi xmlns:a14="http://schemas.microsoft.com/office/drawing/2010/main" val="0"/>
              </a:ext>
            </a:extLst>
          </a:blip>
          <a:stretch>
            <a:fillRect/>
          </a:stretch>
        </p:blipFill>
        <p:spPr>
          <a:xfrm>
            <a:off x="8935746" y="966718"/>
            <a:ext cx="527036" cy="295598"/>
          </a:xfrm>
          <a:prstGeom prst="rect">
            <a:avLst/>
          </a:prstGeom>
        </p:spPr>
      </p:pic>
      <p:pic>
        <p:nvPicPr>
          <p:cNvPr id="9" name="Picture 8" descr="Original file ‎ (SVG file, nominally 1,200 × 600 pixels, file size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016" y="966718"/>
            <a:ext cx="525600" cy="295200"/>
          </a:xfrm>
          <a:prstGeom prst="rect">
            <a:avLst/>
          </a:prstGeom>
          <a:noFill/>
          <a:ln>
            <a:noFill/>
          </a:ln>
        </p:spPr>
      </p:pic>
      <p:pic>
        <p:nvPicPr>
          <p:cNvPr id="10" name="Picture 9" descr="This licensing tag was added to this file as part of the GFDL ..."/>
          <p:cNvPicPr/>
          <p:nvPr/>
        </p:nvPicPr>
        <p:blipFill>
          <a:blip r:embed="rId6" cstate="print">
            <a:extLst>
              <a:ext uri="{28A0092B-C50C-407E-A947-70E740481C1C}">
                <a14:useLocalDpi xmlns:a14="http://schemas.microsoft.com/office/drawing/2010/main" val="0"/>
              </a:ext>
            </a:extLst>
          </a:blip>
          <a:stretch>
            <a:fillRect/>
          </a:stretch>
        </p:blipFill>
        <p:spPr>
          <a:xfrm>
            <a:off x="405751" y="976894"/>
            <a:ext cx="525600" cy="295200"/>
          </a:xfrm>
          <a:prstGeom prst="rect">
            <a:avLst/>
          </a:prstGeom>
        </p:spPr>
      </p:pic>
      <p:sp>
        <p:nvSpPr>
          <p:cNvPr id="12" name="TextBox 11"/>
          <p:cNvSpPr txBox="1"/>
          <p:nvPr/>
        </p:nvSpPr>
        <p:spPr>
          <a:xfrm>
            <a:off x="1224309" y="867975"/>
            <a:ext cx="1652631" cy="461665"/>
          </a:xfrm>
          <a:prstGeom prst="rect">
            <a:avLst/>
          </a:prstGeom>
          <a:noFill/>
        </p:spPr>
        <p:txBody>
          <a:bodyPr wrap="square" rtlCol="0">
            <a:spAutoFit/>
          </a:bodyPr>
          <a:lstStyle/>
          <a:p>
            <a:r>
              <a:rPr lang="lv-LV" sz="2400" b="1" dirty="0">
                <a:solidFill>
                  <a:schemeClr val="accent5">
                    <a:lumMod val="50000"/>
                  </a:schemeClr>
                </a:solidFill>
              </a:rPr>
              <a:t>ESTONIA</a:t>
            </a:r>
            <a:endParaRPr lang="en-US" sz="2400" b="1" dirty="0">
              <a:solidFill>
                <a:schemeClr val="accent5">
                  <a:lumMod val="50000"/>
                </a:schemeClr>
              </a:solidFill>
            </a:endParaRPr>
          </a:p>
        </p:txBody>
      </p:sp>
      <p:sp>
        <p:nvSpPr>
          <p:cNvPr id="13" name="TextBox 12"/>
          <p:cNvSpPr txBox="1"/>
          <p:nvPr/>
        </p:nvSpPr>
        <p:spPr>
          <a:xfrm>
            <a:off x="5251049" y="883485"/>
            <a:ext cx="1652631" cy="461665"/>
          </a:xfrm>
          <a:prstGeom prst="rect">
            <a:avLst/>
          </a:prstGeom>
          <a:noFill/>
        </p:spPr>
        <p:txBody>
          <a:bodyPr wrap="square" rtlCol="0">
            <a:spAutoFit/>
          </a:bodyPr>
          <a:lstStyle/>
          <a:p>
            <a:r>
              <a:rPr lang="lv-LV" sz="2400" b="1" dirty="0">
                <a:solidFill>
                  <a:schemeClr val="accent5">
                    <a:lumMod val="50000"/>
                  </a:schemeClr>
                </a:solidFill>
              </a:rPr>
              <a:t>LATVIA</a:t>
            </a:r>
            <a:endParaRPr lang="en-US" sz="2400" b="1" dirty="0">
              <a:solidFill>
                <a:schemeClr val="accent5">
                  <a:lumMod val="50000"/>
                </a:schemeClr>
              </a:solidFill>
            </a:endParaRPr>
          </a:p>
        </p:txBody>
      </p:sp>
      <p:sp>
        <p:nvSpPr>
          <p:cNvPr id="14" name="TextBox 13"/>
          <p:cNvSpPr txBox="1"/>
          <p:nvPr/>
        </p:nvSpPr>
        <p:spPr>
          <a:xfrm>
            <a:off x="9755740" y="883485"/>
            <a:ext cx="1652631" cy="461665"/>
          </a:xfrm>
          <a:prstGeom prst="rect">
            <a:avLst/>
          </a:prstGeom>
          <a:noFill/>
        </p:spPr>
        <p:txBody>
          <a:bodyPr wrap="square" rtlCol="0">
            <a:spAutoFit/>
          </a:bodyPr>
          <a:lstStyle/>
          <a:p>
            <a:r>
              <a:rPr lang="lv-LV" sz="2400" b="1" dirty="0">
                <a:solidFill>
                  <a:schemeClr val="accent5">
                    <a:lumMod val="50000"/>
                  </a:schemeClr>
                </a:solidFill>
              </a:rPr>
              <a:t>LITHUANIA</a:t>
            </a:r>
            <a:endParaRPr lang="en-US" sz="2400" b="1" dirty="0">
              <a:solidFill>
                <a:schemeClr val="accent5">
                  <a:lumMod val="50000"/>
                </a:schemeClr>
              </a:solidFill>
            </a:endParaRPr>
          </a:p>
        </p:txBody>
      </p:sp>
      <p:sp>
        <p:nvSpPr>
          <p:cNvPr id="15" name="TextBox 14"/>
          <p:cNvSpPr txBox="1"/>
          <p:nvPr/>
        </p:nvSpPr>
        <p:spPr>
          <a:xfrm>
            <a:off x="343949" y="1496961"/>
            <a:ext cx="3237451" cy="2585323"/>
          </a:xfrm>
          <a:prstGeom prst="rect">
            <a:avLst/>
          </a:prstGeom>
          <a:noFill/>
        </p:spPr>
        <p:txBody>
          <a:bodyPr wrap="square" rtlCol="0">
            <a:spAutoFit/>
          </a:bodyPr>
          <a:lstStyle/>
          <a:p>
            <a:r>
              <a:rPr lang="en-US" b="1" dirty="0"/>
              <a:t>SEIA/EIA &amp; county planning </a:t>
            </a:r>
            <a:r>
              <a:rPr lang="en-US" dirty="0"/>
              <a:t>in final stage; Decision plan Q2 2017</a:t>
            </a:r>
            <a:endParaRPr lang="lv-LV" dirty="0"/>
          </a:p>
          <a:p>
            <a:endParaRPr lang="lv-LV" b="1" dirty="0"/>
          </a:p>
          <a:p>
            <a:r>
              <a:rPr lang="en-US" b="1" dirty="0"/>
              <a:t>Preliminary design</a:t>
            </a:r>
            <a:r>
              <a:rPr lang="en-US" dirty="0"/>
              <a:t> </a:t>
            </a:r>
            <a:r>
              <a:rPr lang="en-US" b="1" dirty="0"/>
              <a:t>for the railway line </a:t>
            </a:r>
            <a:r>
              <a:rPr lang="en-US" dirty="0"/>
              <a:t>completed in the Southern part of Estonia, full completion is expected in Q1 2018</a:t>
            </a:r>
          </a:p>
        </p:txBody>
      </p:sp>
      <p:sp>
        <p:nvSpPr>
          <p:cNvPr id="16" name="TextBox 15"/>
          <p:cNvSpPr txBox="1"/>
          <p:nvPr/>
        </p:nvSpPr>
        <p:spPr>
          <a:xfrm>
            <a:off x="8715504" y="1502080"/>
            <a:ext cx="3476496" cy="923330"/>
          </a:xfrm>
          <a:prstGeom prst="rect">
            <a:avLst/>
          </a:prstGeom>
          <a:noFill/>
        </p:spPr>
        <p:txBody>
          <a:bodyPr wrap="square" rtlCol="0">
            <a:spAutoFit/>
          </a:bodyPr>
          <a:lstStyle/>
          <a:p>
            <a:r>
              <a:rPr lang="en-US" b="1" dirty="0"/>
              <a:t>EIA &amp; spatial planning for section Kaunas – LT/LV border </a:t>
            </a:r>
            <a:r>
              <a:rPr lang="en-US" dirty="0"/>
              <a:t>approved in January 2017</a:t>
            </a:r>
          </a:p>
        </p:txBody>
      </p:sp>
      <p:sp>
        <p:nvSpPr>
          <p:cNvPr id="17" name="TextBox 16"/>
          <p:cNvSpPr txBox="1"/>
          <p:nvPr/>
        </p:nvSpPr>
        <p:spPr>
          <a:xfrm>
            <a:off x="4269792" y="1502080"/>
            <a:ext cx="3866390" cy="3970318"/>
          </a:xfrm>
          <a:prstGeom prst="rect">
            <a:avLst/>
          </a:prstGeom>
          <a:noFill/>
        </p:spPr>
        <p:txBody>
          <a:bodyPr wrap="square" rtlCol="0">
            <a:spAutoFit/>
          </a:bodyPr>
          <a:lstStyle/>
          <a:p>
            <a:r>
              <a:rPr lang="en-US" b="1" dirty="0"/>
              <a:t>EIA &amp; spatial planning </a:t>
            </a:r>
            <a:r>
              <a:rPr lang="en-US" dirty="0"/>
              <a:t>completed </a:t>
            </a:r>
            <a:r>
              <a:rPr lang="lv-LV" dirty="0"/>
              <a:t> </a:t>
            </a:r>
            <a:r>
              <a:rPr lang="lv-LV" dirty="0" err="1"/>
              <a:t>and</a:t>
            </a:r>
            <a:r>
              <a:rPr lang="lv-LV" dirty="0"/>
              <a:t> s</a:t>
            </a:r>
            <a:r>
              <a:rPr lang="en-US" dirty="0" err="1"/>
              <a:t>tatus</a:t>
            </a:r>
            <a:r>
              <a:rPr lang="en-US" dirty="0"/>
              <a:t> of </a:t>
            </a:r>
            <a:r>
              <a:rPr lang="lv-LV" dirty="0"/>
              <a:t>n</a:t>
            </a:r>
            <a:r>
              <a:rPr lang="en-US" dirty="0" err="1"/>
              <a:t>ational</a:t>
            </a:r>
            <a:r>
              <a:rPr lang="en-US" dirty="0"/>
              <a:t> interest object</a:t>
            </a:r>
            <a:r>
              <a:rPr lang="lv-LV" dirty="0"/>
              <a:t> </a:t>
            </a:r>
            <a:r>
              <a:rPr lang="lv-LV" dirty="0" err="1"/>
              <a:t>approved</a:t>
            </a:r>
            <a:endParaRPr lang="lv-LV" dirty="0"/>
          </a:p>
          <a:p>
            <a:endParaRPr lang="lv-LV" b="1" dirty="0"/>
          </a:p>
          <a:p>
            <a:r>
              <a:rPr lang="en-US" b="1" dirty="0"/>
              <a:t>Preliminary design</a:t>
            </a:r>
            <a:r>
              <a:rPr lang="en-US" dirty="0"/>
              <a:t> </a:t>
            </a:r>
            <a:r>
              <a:rPr lang="lv-LV" b="1" dirty="0" err="1"/>
              <a:t>for</a:t>
            </a:r>
            <a:r>
              <a:rPr lang="lv-LV" b="1" dirty="0"/>
              <a:t> </a:t>
            </a:r>
            <a:r>
              <a:rPr lang="en-US" b="1" dirty="0"/>
              <a:t>the railway line </a:t>
            </a:r>
            <a:r>
              <a:rPr lang="en-US" dirty="0"/>
              <a:t>completed.</a:t>
            </a:r>
            <a:endParaRPr lang="lv-LV" dirty="0"/>
          </a:p>
          <a:p>
            <a:endParaRPr lang="lv-LV" dirty="0"/>
          </a:p>
          <a:p>
            <a:pPr lvl="0"/>
            <a:r>
              <a:rPr lang="en-US" b="1" dirty="0"/>
              <a:t>International sketch design competition</a:t>
            </a:r>
            <a:r>
              <a:rPr lang="lv-LV" b="1" dirty="0"/>
              <a:t> </a:t>
            </a:r>
            <a:r>
              <a:rPr lang="lv-LV" dirty="0"/>
              <a:t>completed</a:t>
            </a:r>
            <a:r>
              <a:rPr lang="en-US" dirty="0"/>
              <a:t> for the central multi-modal public transport hub in Riga and the Rail </a:t>
            </a:r>
            <a:r>
              <a:rPr lang="en-US" dirty="0" err="1"/>
              <a:t>Baltica</a:t>
            </a:r>
            <a:r>
              <a:rPr lang="en-US" dirty="0"/>
              <a:t> railway bridge</a:t>
            </a:r>
          </a:p>
          <a:p>
            <a:r>
              <a:rPr lang="en-US" dirty="0"/>
              <a:t> </a:t>
            </a:r>
          </a:p>
          <a:p>
            <a:endParaRPr lang="en-US" dirty="0"/>
          </a:p>
          <a:p>
            <a:endParaRPr lang="en-US" dirty="0"/>
          </a:p>
        </p:txBody>
      </p:sp>
      <p:sp>
        <p:nvSpPr>
          <p:cNvPr id="20" name="41 Elipse"/>
          <p:cNvSpPr/>
          <p:nvPr/>
        </p:nvSpPr>
        <p:spPr>
          <a:xfrm>
            <a:off x="3549544" y="909552"/>
            <a:ext cx="95982" cy="12574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1" name="52 Elipse"/>
          <p:cNvSpPr/>
          <p:nvPr/>
        </p:nvSpPr>
        <p:spPr>
          <a:xfrm>
            <a:off x="8310046" y="914022"/>
            <a:ext cx="95982" cy="125744"/>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2" name="25 Elipse"/>
          <p:cNvSpPr/>
          <p:nvPr/>
        </p:nvSpPr>
        <p:spPr>
          <a:xfrm>
            <a:off x="3565541" y="5816821"/>
            <a:ext cx="159970" cy="2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3" name="38 Elipse"/>
          <p:cNvSpPr/>
          <p:nvPr/>
        </p:nvSpPr>
        <p:spPr>
          <a:xfrm>
            <a:off x="8342561" y="5847512"/>
            <a:ext cx="159970" cy="2095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153968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l="9436"/>
          <a:stretch/>
        </p:blipFill>
        <p:spPr>
          <a:xfrm>
            <a:off x="17384" y="750377"/>
            <a:ext cx="12174616" cy="5381990"/>
          </a:xfrm>
          <a:prstGeom prst="rect">
            <a:avLst/>
          </a:prstGeom>
        </p:spPr>
      </p:pic>
      <p:sp>
        <p:nvSpPr>
          <p:cNvPr id="2" name="Date Placeholder 1"/>
          <p:cNvSpPr>
            <a:spLocks noGrp="1"/>
          </p:cNvSpPr>
          <p:nvPr>
            <p:ph type="dt" sz="half" idx="10"/>
          </p:nvPr>
        </p:nvSpPr>
        <p:spPr/>
        <p:txBody>
          <a:bodyPr/>
          <a:lstStyle/>
          <a:p>
            <a:pPr>
              <a:defRPr/>
            </a:pPr>
            <a:r>
              <a:rPr lang="en-US" altLang="lv-LV"/>
              <a:t>20 June 2016</a:t>
            </a:r>
            <a:endParaRPr lang="en-GB" altLang="lv-LV"/>
          </a:p>
        </p:txBody>
      </p:sp>
      <p:sp>
        <p:nvSpPr>
          <p:cNvPr id="4" name="Title 2"/>
          <p:cNvSpPr txBox="1">
            <a:spLocks/>
          </p:cNvSpPr>
          <p:nvPr/>
        </p:nvSpPr>
        <p:spPr>
          <a:xfrm>
            <a:off x="-1594029" y="209262"/>
            <a:ext cx="10419127" cy="633195"/>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a:r>
              <a:rPr lang="lv-LV" sz="3000" b="1" dirty="0">
                <a:solidFill>
                  <a:srgbClr val="002060"/>
                </a:solidFill>
                <a:latin typeface="Calibri" panose="020F0502020204030204"/>
                <a:ea typeface="Trebuchet MS" charset="0"/>
                <a:cs typeface="Trebuchet MS" charset="0"/>
              </a:rPr>
              <a:t>OUTSTANDING ISSUES IN 2017</a:t>
            </a:r>
            <a:br>
              <a:rPr lang="lv-LV" sz="3200" dirty="0">
                <a:solidFill>
                  <a:schemeClr val="accent5">
                    <a:lumMod val="50000"/>
                  </a:schemeClr>
                </a:solidFill>
                <a:latin typeface="+mn-lt"/>
              </a:rPr>
            </a:br>
            <a:endParaRPr lang="en-GB" sz="2400" dirty="0">
              <a:solidFill>
                <a:schemeClr val="accent5">
                  <a:lumMod val="50000"/>
                </a:schemeClr>
              </a:solidFill>
              <a:latin typeface="+mn-lt"/>
            </a:endParaRPr>
          </a:p>
        </p:txBody>
      </p:sp>
      <p:cxnSp>
        <p:nvCxnSpPr>
          <p:cNvPr id="6" name="Straight Connector 5"/>
          <p:cNvCxnSpPr>
            <a:cxnSpLocks/>
          </p:cNvCxnSpPr>
          <p:nvPr/>
        </p:nvCxnSpPr>
        <p:spPr>
          <a:xfrm>
            <a:off x="3597535" y="976894"/>
            <a:ext cx="36000" cy="492895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a:cxnSpLocks/>
            <a:endCxn id="23" idx="0"/>
          </p:cNvCxnSpPr>
          <p:nvPr/>
        </p:nvCxnSpPr>
        <p:spPr>
          <a:xfrm>
            <a:off x="8361206" y="939950"/>
            <a:ext cx="52630" cy="49075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Picture 7" descr="Original file ‎ (SVG file, nominally 1,000 × 600 pixels, file size ..."/>
          <p:cNvPicPr/>
          <p:nvPr/>
        </p:nvPicPr>
        <p:blipFill>
          <a:blip r:embed="rId4" cstate="print">
            <a:extLst>
              <a:ext uri="{28A0092B-C50C-407E-A947-70E740481C1C}">
                <a14:useLocalDpi xmlns:a14="http://schemas.microsoft.com/office/drawing/2010/main" val="0"/>
              </a:ext>
            </a:extLst>
          </a:blip>
          <a:stretch>
            <a:fillRect/>
          </a:stretch>
        </p:blipFill>
        <p:spPr>
          <a:xfrm>
            <a:off x="8935746" y="966718"/>
            <a:ext cx="527036" cy="295598"/>
          </a:xfrm>
          <a:prstGeom prst="rect">
            <a:avLst/>
          </a:prstGeom>
        </p:spPr>
      </p:pic>
      <p:pic>
        <p:nvPicPr>
          <p:cNvPr id="9" name="Picture 8" descr="Original file ‎ (SVG file, nominally 1,200 × 600 pixels, file size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016" y="966718"/>
            <a:ext cx="525600" cy="295200"/>
          </a:xfrm>
          <a:prstGeom prst="rect">
            <a:avLst/>
          </a:prstGeom>
          <a:noFill/>
          <a:ln>
            <a:noFill/>
          </a:ln>
        </p:spPr>
      </p:pic>
      <p:pic>
        <p:nvPicPr>
          <p:cNvPr id="10" name="Picture 9" descr="This licensing tag was added to this file as part of the GFDL ..."/>
          <p:cNvPicPr/>
          <p:nvPr/>
        </p:nvPicPr>
        <p:blipFill>
          <a:blip r:embed="rId6" cstate="print">
            <a:extLst>
              <a:ext uri="{28A0092B-C50C-407E-A947-70E740481C1C}">
                <a14:useLocalDpi xmlns:a14="http://schemas.microsoft.com/office/drawing/2010/main" val="0"/>
              </a:ext>
            </a:extLst>
          </a:blip>
          <a:stretch>
            <a:fillRect/>
          </a:stretch>
        </p:blipFill>
        <p:spPr>
          <a:xfrm>
            <a:off x="405751" y="976894"/>
            <a:ext cx="525600" cy="295200"/>
          </a:xfrm>
          <a:prstGeom prst="rect">
            <a:avLst/>
          </a:prstGeom>
        </p:spPr>
      </p:pic>
      <p:sp>
        <p:nvSpPr>
          <p:cNvPr id="12" name="TextBox 11"/>
          <p:cNvSpPr txBox="1"/>
          <p:nvPr/>
        </p:nvSpPr>
        <p:spPr>
          <a:xfrm>
            <a:off x="1224309" y="867975"/>
            <a:ext cx="1652631" cy="461665"/>
          </a:xfrm>
          <a:prstGeom prst="rect">
            <a:avLst/>
          </a:prstGeom>
          <a:noFill/>
        </p:spPr>
        <p:txBody>
          <a:bodyPr wrap="square" rtlCol="0">
            <a:spAutoFit/>
          </a:bodyPr>
          <a:lstStyle/>
          <a:p>
            <a:r>
              <a:rPr lang="lv-LV" sz="2400" b="1" dirty="0">
                <a:solidFill>
                  <a:schemeClr val="accent5">
                    <a:lumMod val="50000"/>
                  </a:schemeClr>
                </a:solidFill>
              </a:rPr>
              <a:t>ESTONIA</a:t>
            </a:r>
            <a:endParaRPr lang="en-US" sz="2400" b="1" dirty="0">
              <a:solidFill>
                <a:schemeClr val="accent5">
                  <a:lumMod val="50000"/>
                </a:schemeClr>
              </a:solidFill>
            </a:endParaRPr>
          </a:p>
        </p:txBody>
      </p:sp>
      <p:sp>
        <p:nvSpPr>
          <p:cNvPr id="13" name="TextBox 12"/>
          <p:cNvSpPr txBox="1"/>
          <p:nvPr/>
        </p:nvSpPr>
        <p:spPr>
          <a:xfrm>
            <a:off x="5251049" y="883485"/>
            <a:ext cx="1652631" cy="461665"/>
          </a:xfrm>
          <a:prstGeom prst="rect">
            <a:avLst/>
          </a:prstGeom>
          <a:noFill/>
        </p:spPr>
        <p:txBody>
          <a:bodyPr wrap="square" rtlCol="0">
            <a:spAutoFit/>
          </a:bodyPr>
          <a:lstStyle/>
          <a:p>
            <a:r>
              <a:rPr lang="lv-LV" sz="2400" b="1" dirty="0">
                <a:solidFill>
                  <a:schemeClr val="accent5">
                    <a:lumMod val="50000"/>
                  </a:schemeClr>
                </a:solidFill>
              </a:rPr>
              <a:t>LATVIA</a:t>
            </a:r>
            <a:endParaRPr lang="en-US" sz="2400" b="1" dirty="0">
              <a:solidFill>
                <a:schemeClr val="accent5">
                  <a:lumMod val="50000"/>
                </a:schemeClr>
              </a:solidFill>
            </a:endParaRPr>
          </a:p>
        </p:txBody>
      </p:sp>
      <p:sp>
        <p:nvSpPr>
          <p:cNvPr id="14" name="TextBox 13"/>
          <p:cNvSpPr txBox="1"/>
          <p:nvPr/>
        </p:nvSpPr>
        <p:spPr>
          <a:xfrm>
            <a:off x="9755740" y="883485"/>
            <a:ext cx="1652631" cy="461665"/>
          </a:xfrm>
          <a:prstGeom prst="rect">
            <a:avLst/>
          </a:prstGeom>
          <a:noFill/>
        </p:spPr>
        <p:txBody>
          <a:bodyPr wrap="square" rtlCol="0">
            <a:spAutoFit/>
          </a:bodyPr>
          <a:lstStyle/>
          <a:p>
            <a:r>
              <a:rPr lang="lv-LV" sz="2400" b="1" dirty="0">
                <a:solidFill>
                  <a:schemeClr val="accent5">
                    <a:lumMod val="50000"/>
                  </a:schemeClr>
                </a:solidFill>
              </a:rPr>
              <a:t>LITHUANIA</a:t>
            </a:r>
            <a:endParaRPr lang="en-US" sz="2400" b="1" dirty="0">
              <a:solidFill>
                <a:schemeClr val="accent5">
                  <a:lumMod val="50000"/>
                </a:schemeClr>
              </a:solidFill>
            </a:endParaRPr>
          </a:p>
        </p:txBody>
      </p:sp>
      <p:sp>
        <p:nvSpPr>
          <p:cNvPr id="16" name="TextBox 15"/>
          <p:cNvSpPr txBox="1"/>
          <p:nvPr/>
        </p:nvSpPr>
        <p:spPr>
          <a:xfrm>
            <a:off x="8715504" y="1502080"/>
            <a:ext cx="3476496" cy="4247317"/>
          </a:xfrm>
          <a:prstGeom prst="rect">
            <a:avLst/>
          </a:prstGeom>
          <a:noFill/>
        </p:spPr>
        <p:txBody>
          <a:bodyPr wrap="square" rtlCol="0">
            <a:spAutoFit/>
          </a:bodyPr>
          <a:lstStyle/>
          <a:p>
            <a:pPr marL="285750" indent="-285750">
              <a:buFont typeface="Wingdings" panose="05000000000000000000" pitchFamily="2" charset="2"/>
              <a:buChar char="§"/>
            </a:pPr>
            <a:r>
              <a:rPr lang="lv-LV" b="1" dirty="0"/>
              <a:t>U</a:t>
            </a:r>
            <a:r>
              <a:rPr lang="en-US" b="1" dirty="0" err="1"/>
              <a:t>pgrade</a:t>
            </a:r>
            <a:r>
              <a:rPr lang="en-US" b="1" dirty="0"/>
              <a:t> feasibility study </a:t>
            </a:r>
            <a:r>
              <a:rPr lang="en-US" dirty="0"/>
              <a:t>for section “PL/LT state border - Kaunas RRT </a:t>
            </a:r>
            <a:r>
              <a:rPr lang="en-US" dirty="0" err="1"/>
              <a:t>Palemonas</a:t>
            </a:r>
            <a:r>
              <a:rPr lang="en-US" dirty="0"/>
              <a:t>” to be completed</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Procurement start on preparation of the Spatial plan for straightening and speed increase </a:t>
            </a:r>
            <a:r>
              <a:rPr lang="en-US" dirty="0"/>
              <a:t>of section “PL/LT state border - Kaunas RRT </a:t>
            </a:r>
            <a:r>
              <a:rPr lang="en-US" dirty="0" err="1"/>
              <a:t>Palemonas</a:t>
            </a:r>
            <a:r>
              <a:rPr lang="en-US" dirty="0"/>
              <a:t>” railway line</a:t>
            </a:r>
            <a:endParaRPr lang="lv-LV" dirty="0"/>
          </a:p>
          <a:p>
            <a:pPr marL="285750" indent="-285750">
              <a:buFont typeface="Wingdings" panose="05000000000000000000" pitchFamily="2" charset="2"/>
              <a:buChar char="§"/>
            </a:pPr>
            <a:endParaRPr lang="lv-LV" dirty="0"/>
          </a:p>
          <a:p>
            <a:pPr marL="285750" indent="-285750">
              <a:buFont typeface="Wingdings" panose="05000000000000000000" pitchFamily="2" charset="2"/>
              <a:buChar char="§"/>
            </a:pPr>
            <a:r>
              <a:rPr lang="en-US" b="1" dirty="0"/>
              <a:t>Land </a:t>
            </a:r>
            <a:r>
              <a:rPr lang="lv-LV" b="1" dirty="0" err="1"/>
              <a:t>acquisition</a:t>
            </a:r>
            <a:r>
              <a:rPr lang="en-US" b="1" dirty="0"/>
              <a:t> </a:t>
            </a:r>
            <a:r>
              <a:rPr lang="en-US" dirty="0"/>
              <a:t>process starts for section Kaunas RRT </a:t>
            </a:r>
            <a:r>
              <a:rPr lang="en-US" dirty="0" err="1"/>
              <a:t>Palemonas</a:t>
            </a:r>
            <a:r>
              <a:rPr lang="en-US" dirty="0"/>
              <a:t> - LT/LV state border</a:t>
            </a:r>
          </a:p>
        </p:txBody>
      </p:sp>
      <p:sp>
        <p:nvSpPr>
          <p:cNvPr id="17" name="TextBox 16"/>
          <p:cNvSpPr txBox="1"/>
          <p:nvPr/>
        </p:nvSpPr>
        <p:spPr>
          <a:xfrm>
            <a:off x="4263198" y="1502080"/>
            <a:ext cx="3866390" cy="5078313"/>
          </a:xfrm>
          <a:prstGeom prst="rect">
            <a:avLst/>
          </a:prstGeom>
          <a:noFill/>
        </p:spPr>
        <p:txBody>
          <a:bodyPr wrap="square" rtlCol="0">
            <a:spAutoFit/>
          </a:bodyPr>
          <a:lstStyle/>
          <a:p>
            <a:pPr marL="285750" lvl="0" indent="-285750">
              <a:buFont typeface="Wingdings" panose="05000000000000000000" pitchFamily="2" charset="2"/>
              <a:buChar char="§"/>
            </a:pPr>
            <a:r>
              <a:rPr lang="lv-LV" dirty="0" err="1"/>
              <a:t>Procurements</a:t>
            </a:r>
            <a:r>
              <a:rPr lang="lv-LV" dirty="0"/>
              <a:t> </a:t>
            </a:r>
            <a:r>
              <a:rPr lang="lv-LV" dirty="0" err="1"/>
              <a:t>on</a:t>
            </a:r>
            <a:r>
              <a:rPr lang="lv-LV" dirty="0"/>
              <a:t> </a:t>
            </a:r>
            <a:r>
              <a:rPr lang="lv-LV" b="1" dirty="0" err="1"/>
              <a:t>detailed</a:t>
            </a:r>
            <a:r>
              <a:rPr lang="lv-LV" b="1" dirty="0"/>
              <a:t> </a:t>
            </a:r>
            <a:r>
              <a:rPr lang="lv-LV" b="1" dirty="0" err="1"/>
              <a:t>designing</a:t>
            </a:r>
            <a:r>
              <a:rPr lang="lv-LV" b="1" dirty="0"/>
              <a:t> </a:t>
            </a:r>
            <a:r>
              <a:rPr lang="lv-LV" b="1" dirty="0" err="1"/>
              <a:t>of</a:t>
            </a:r>
            <a:r>
              <a:rPr lang="lv-LV" b="1" dirty="0"/>
              <a:t> </a:t>
            </a:r>
            <a:r>
              <a:rPr lang="lv-LV" b="1" dirty="0" err="1"/>
              <a:t>the</a:t>
            </a:r>
            <a:r>
              <a:rPr lang="lv-LV" b="1" dirty="0"/>
              <a:t>  </a:t>
            </a:r>
            <a:r>
              <a:rPr lang="lv-LV" b="1" dirty="0" err="1"/>
              <a:t>Central</a:t>
            </a:r>
            <a:r>
              <a:rPr lang="lv-LV" b="1" dirty="0"/>
              <a:t> </a:t>
            </a:r>
            <a:r>
              <a:rPr lang="lv-LV" b="1" dirty="0" err="1"/>
              <a:t>section</a:t>
            </a:r>
            <a:r>
              <a:rPr lang="lv-LV" b="1" dirty="0"/>
              <a:t> </a:t>
            </a:r>
            <a:r>
              <a:rPr lang="lv-LV" dirty="0" err="1"/>
              <a:t>of</a:t>
            </a:r>
            <a:r>
              <a:rPr lang="lv-LV" dirty="0"/>
              <a:t> </a:t>
            </a:r>
            <a:r>
              <a:rPr lang="lv-LV" dirty="0" err="1"/>
              <a:t>route</a:t>
            </a:r>
            <a:r>
              <a:rPr lang="lv-LV" dirty="0"/>
              <a:t> </a:t>
            </a:r>
            <a:r>
              <a:rPr lang="lv-LV" dirty="0" err="1"/>
              <a:t>in</a:t>
            </a:r>
            <a:r>
              <a:rPr lang="lv-LV" dirty="0"/>
              <a:t> Latvia </a:t>
            </a:r>
            <a:r>
              <a:rPr lang="lv-LV" dirty="0" err="1"/>
              <a:t>at</a:t>
            </a:r>
            <a:r>
              <a:rPr lang="lv-LV" dirty="0"/>
              <a:t> </a:t>
            </a:r>
            <a:r>
              <a:rPr lang="lv-LV" dirty="0" err="1"/>
              <a:t>advanced</a:t>
            </a:r>
            <a:r>
              <a:rPr lang="lv-LV" dirty="0"/>
              <a:t> </a:t>
            </a:r>
            <a:r>
              <a:rPr lang="lv-LV" dirty="0" err="1"/>
              <a:t>stage</a:t>
            </a:r>
            <a:endParaRPr lang="lv-LV" dirty="0"/>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lv-LV" dirty="0" err="1"/>
              <a:t>Procurement</a:t>
            </a:r>
            <a:r>
              <a:rPr lang="lv-LV" dirty="0"/>
              <a:t> </a:t>
            </a:r>
            <a:r>
              <a:rPr lang="lv-LV" dirty="0" err="1"/>
              <a:t>on</a:t>
            </a:r>
            <a:r>
              <a:rPr lang="lv-LV" dirty="0"/>
              <a:t> </a:t>
            </a:r>
            <a:r>
              <a:rPr lang="lv-LV" b="1" dirty="0" err="1"/>
              <a:t>detailed</a:t>
            </a:r>
            <a:r>
              <a:rPr lang="lv-LV" b="1" dirty="0"/>
              <a:t> </a:t>
            </a:r>
            <a:r>
              <a:rPr lang="lv-LV" b="1" dirty="0" err="1"/>
              <a:t>technical</a:t>
            </a:r>
            <a:r>
              <a:rPr lang="lv-LV" b="1" dirty="0"/>
              <a:t> </a:t>
            </a:r>
            <a:r>
              <a:rPr lang="lv-LV" b="1" dirty="0" err="1"/>
              <a:t>design</a:t>
            </a:r>
            <a:r>
              <a:rPr lang="lv-LV" b="1" dirty="0"/>
              <a:t> </a:t>
            </a:r>
            <a:r>
              <a:rPr lang="lv-LV" b="1" dirty="0" err="1"/>
              <a:t>for</a:t>
            </a:r>
            <a:r>
              <a:rPr lang="lv-LV" b="1" dirty="0"/>
              <a:t> Riga </a:t>
            </a:r>
            <a:r>
              <a:rPr lang="lv-LV" b="1" dirty="0" err="1"/>
              <a:t>International</a:t>
            </a:r>
            <a:r>
              <a:rPr lang="lv-LV" b="1" dirty="0"/>
              <a:t> </a:t>
            </a:r>
            <a:r>
              <a:rPr lang="lv-LV" b="1" dirty="0" err="1"/>
              <a:t>Airport</a:t>
            </a:r>
            <a:r>
              <a:rPr lang="lv-LV" b="1" dirty="0"/>
              <a:t> Rail </a:t>
            </a:r>
            <a:r>
              <a:rPr lang="lv-LV" b="1" dirty="0" err="1"/>
              <a:t>Baltica</a:t>
            </a:r>
            <a:r>
              <a:rPr lang="lv-LV" b="1" dirty="0"/>
              <a:t> </a:t>
            </a:r>
            <a:r>
              <a:rPr lang="lv-LV" b="1" dirty="0" err="1"/>
              <a:t>station</a:t>
            </a:r>
            <a:r>
              <a:rPr lang="lv-LV" dirty="0"/>
              <a:t> </a:t>
            </a:r>
            <a:r>
              <a:rPr lang="lv-LV" dirty="0" err="1"/>
              <a:t>finished</a:t>
            </a:r>
            <a:endParaRPr lang="lv-LV" dirty="0"/>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lv-LV" dirty="0" err="1"/>
              <a:t>Procurement</a:t>
            </a:r>
            <a:r>
              <a:rPr lang="lv-LV" dirty="0"/>
              <a:t> </a:t>
            </a:r>
            <a:r>
              <a:rPr lang="lv-LV" dirty="0" err="1"/>
              <a:t>on</a:t>
            </a:r>
            <a:r>
              <a:rPr lang="lv-LV" dirty="0"/>
              <a:t> </a:t>
            </a:r>
            <a:r>
              <a:rPr lang="lv-LV" b="1" dirty="0" err="1"/>
              <a:t>Design&amp;Build</a:t>
            </a:r>
            <a:r>
              <a:rPr lang="lv-LV" b="1" dirty="0"/>
              <a:t> </a:t>
            </a:r>
            <a:r>
              <a:rPr lang="lv-LV" b="1" dirty="0" err="1"/>
              <a:t>for</a:t>
            </a:r>
            <a:r>
              <a:rPr lang="lv-LV" b="1" dirty="0"/>
              <a:t> Riga </a:t>
            </a:r>
            <a:r>
              <a:rPr lang="lv-LV" b="1" dirty="0" err="1"/>
              <a:t>Central</a:t>
            </a:r>
            <a:r>
              <a:rPr lang="lv-LV" b="1" dirty="0"/>
              <a:t> </a:t>
            </a:r>
            <a:r>
              <a:rPr lang="lv-LV" b="1" dirty="0" err="1"/>
              <a:t>Railway</a:t>
            </a:r>
            <a:r>
              <a:rPr lang="lv-LV" b="1" dirty="0"/>
              <a:t> </a:t>
            </a:r>
            <a:r>
              <a:rPr lang="lv-LV" b="1" dirty="0" err="1"/>
              <a:t>station</a:t>
            </a:r>
            <a:r>
              <a:rPr lang="lv-LV" b="1" dirty="0"/>
              <a:t> </a:t>
            </a:r>
            <a:r>
              <a:rPr lang="lv-LV" dirty="0" err="1"/>
              <a:t>finished</a:t>
            </a:r>
            <a:endParaRPr lang="lv-LV" dirty="0"/>
          </a:p>
          <a:p>
            <a:pPr marL="285750" lvl="0" indent="-285750">
              <a:buFont typeface="Wingdings" panose="05000000000000000000" pitchFamily="2" charset="2"/>
              <a:buChar char="§"/>
            </a:pPr>
            <a:endParaRPr lang="lv-LV" dirty="0"/>
          </a:p>
          <a:p>
            <a:pPr marL="285750" lvl="0" indent="-285750">
              <a:buFont typeface="Wingdings" panose="05000000000000000000" pitchFamily="2" charset="2"/>
              <a:buChar char="§"/>
            </a:pPr>
            <a:r>
              <a:rPr lang="lv-LV" b="1" dirty="0" err="1"/>
              <a:t>Land</a:t>
            </a:r>
            <a:r>
              <a:rPr lang="lv-LV" b="1" dirty="0"/>
              <a:t> </a:t>
            </a:r>
            <a:r>
              <a:rPr lang="lv-LV" b="1" dirty="0" err="1"/>
              <a:t>aquisition</a:t>
            </a:r>
            <a:r>
              <a:rPr lang="lv-LV" b="1" dirty="0"/>
              <a:t> </a:t>
            </a:r>
            <a:r>
              <a:rPr lang="lv-LV" dirty="0"/>
              <a:t>process starts </a:t>
            </a:r>
            <a:r>
              <a:rPr lang="lv-LV" dirty="0" err="1"/>
              <a:t>for</a:t>
            </a:r>
            <a:r>
              <a:rPr lang="lv-LV" dirty="0"/>
              <a:t> </a:t>
            </a:r>
            <a:r>
              <a:rPr lang="lv-LV" dirty="0" err="1"/>
              <a:t>the</a:t>
            </a:r>
            <a:r>
              <a:rPr lang="lv-LV" dirty="0"/>
              <a:t> </a:t>
            </a:r>
            <a:r>
              <a:rPr lang="lv-LV" dirty="0" err="1"/>
              <a:t>Central</a:t>
            </a:r>
            <a:r>
              <a:rPr lang="lv-LV" dirty="0"/>
              <a:t> </a:t>
            </a:r>
            <a:r>
              <a:rPr lang="lv-LV" dirty="0" err="1"/>
              <a:t>section</a:t>
            </a:r>
            <a:r>
              <a:rPr lang="lv-LV" dirty="0"/>
              <a:t> </a:t>
            </a:r>
          </a:p>
          <a:p>
            <a:pPr lvl="0"/>
            <a:endParaRPr lang="en-US" dirty="0"/>
          </a:p>
          <a:p>
            <a:endParaRPr lang="en-US" dirty="0"/>
          </a:p>
          <a:p>
            <a:endParaRPr lang="en-US" dirty="0"/>
          </a:p>
          <a:p>
            <a:endParaRPr lang="en-US" dirty="0"/>
          </a:p>
        </p:txBody>
      </p:sp>
      <p:sp>
        <p:nvSpPr>
          <p:cNvPr id="20" name="41 Elipse"/>
          <p:cNvSpPr/>
          <p:nvPr/>
        </p:nvSpPr>
        <p:spPr>
          <a:xfrm>
            <a:off x="3549544" y="909552"/>
            <a:ext cx="95982" cy="12574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1" name="52 Elipse"/>
          <p:cNvSpPr/>
          <p:nvPr/>
        </p:nvSpPr>
        <p:spPr>
          <a:xfrm>
            <a:off x="8310046" y="914022"/>
            <a:ext cx="95982" cy="125744"/>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2" name="25 Elipse"/>
          <p:cNvSpPr/>
          <p:nvPr/>
        </p:nvSpPr>
        <p:spPr>
          <a:xfrm>
            <a:off x="3565541" y="5816821"/>
            <a:ext cx="159970" cy="2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3" name="38 Elipse"/>
          <p:cNvSpPr/>
          <p:nvPr/>
        </p:nvSpPr>
        <p:spPr>
          <a:xfrm>
            <a:off x="8342561" y="5847512"/>
            <a:ext cx="159970" cy="2095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5" name="TextBox 24"/>
          <p:cNvSpPr txBox="1"/>
          <p:nvPr/>
        </p:nvSpPr>
        <p:spPr>
          <a:xfrm>
            <a:off x="302342" y="1464077"/>
            <a:ext cx="3247202" cy="4524315"/>
          </a:xfrm>
          <a:prstGeom prst="rect">
            <a:avLst/>
          </a:prstGeom>
          <a:noFill/>
        </p:spPr>
        <p:txBody>
          <a:bodyPr wrap="square" rtlCol="0">
            <a:spAutoFit/>
          </a:bodyPr>
          <a:lstStyle/>
          <a:p>
            <a:pPr marL="285750" indent="-285750">
              <a:buFont typeface="Wingdings" panose="05000000000000000000" pitchFamily="2" charset="2"/>
              <a:buChar char="§"/>
            </a:pPr>
            <a:r>
              <a:rPr lang="en-US" b="1" dirty="0"/>
              <a:t>SEIA/EIA &amp; county planning </a:t>
            </a:r>
            <a:r>
              <a:rPr lang="et-EE" dirty="0" err="1"/>
              <a:t>completed</a:t>
            </a:r>
            <a:endParaRPr lang="et-EE" dirty="0"/>
          </a:p>
          <a:p>
            <a:pPr marL="285750" indent="-285750">
              <a:buFont typeface="Wingdings" panose="05000000000000000000" pitchFamily="2" charset="2"/>
              <a:buChar char="§"/>
            </a:pPr>
            <a:endParaRPr lang="lv-LV" b="1" dirty="0"/>
          </a:p>
          <a:p>
            <a:pPr marL="285750" indent="-285750">
              <a:buFont typeface="Wingdings" panose="05000000000000000000" pitchFamily="2" charset="2"/>
              <a:buChar char="§"/>
            </a:pPr>
            <a:r>
              <a:rPr lang="en-US" b="1" dirty="0"/>
              <a:t>Preliminary design</a:t>
            </a:r>
            <a:r>
              <a:rPr lang="en-US" dirty="0"/>
              <a:t> </a:t>
            </a:r>
            <a:r>
              <a:rPr lang="en-US" b="1" dirty="0"/>
              <a:t>for the railway line </a:t>
            </a:r>
            <a:r>
              <a:rPr lang="en-US" dirty="0"/>
              <a:t>completed in the </a:t>
            </a:r>
            <a:r>
              <a:rPr lang="et-EE" dirty="0" err="1"/>
              <a:t>Central</a:t>
            </a:r>
            <a:r>
              <a:rPr lang="en-US" dirty="0"/>
              <a:t> part of Estonia, full completion is expected in Q1 2018</a:t>
            </a:r>
            <a:endParaRPr lang="et-EE" dirty="0"/>
          </a:p>
          <a:p>
            <a:pPr marL="285750" indent="-285750">
              <a:buFont typeface="Wingdings" panose="05000000000000000000" pitchFamily="2" charset="2"/>
              <a:buChar char="§"/>
            </a:pPr>
            <a:endParaRPr lang="et-EE" dirty="0"/>
          </a:p>
          <a:p>
            <a:pPr marL="285750" indent="-285750">
              <a:buFont typeface="Wingdings" panose="05000000000000000000" pitchFamily="2" charset="2"/>
              <a:buChar char="§"/>
            </a:pPr>
            <a:r>
              <a:rPr lang="et-EE" b="1" dirty="0" err="1"/>
              <a:t>Construction</a:t>
            </a:r>
            <a:r>
              <a:rPr lang="et-EE" b="1" dirty="0"/>
              <a:t> </a:t>
            </a:r>
            <a:r>
              <a:rPr lang="et-EE" dirty="0"/>
              <a:t>of </a:t>
            </a:r>
            <a:r>
              <a:rPr lang="et-EE" dirty="0" err="1"/>
              <a:t>tramline</a:t>
            </a:r>
            <a:r>
              <a:rPr lang="et-EE" dirty="0"/>
              <a:t> link </a:t>
            </a:r>
            <a:r>
              <a:rPr lang="et-EE" dirty="0" err="1"/>
              <a:t>from</a:t>
            </a:r>
            <a:r>
              <a:rPr lang="et-EE" dirty="0"/>
              <a:t> RB Ülemiste </a:t>
            </a:r>
            <a:r>
              <a:rPr lang="et-EE" dirty="0" err="1"/>
              <a:t>passanger</a:t>
            </a:r>
            <a:r>
              <a:rPr lang="et-EE" dirty="0"/>
              <a:t> terminal </a:t>
            </a:r>
            <a:r>
              <a:rPr lang="et-EE" dirty="0" err="1"/>
              <a:t>to</a:t>
            </a:r>
            <a:r>
              <a:rPr lang="et-EE" dirty="0"/>
              <a:t> Tallinn TEN-T Airport </a:t>
            </a:r>
            <a:r>
              <a:rPr lang="et-EE" dirty="0" err="1"/>
              <a:t>finished</a:t>
            </a:r>
            <a:endParaRPr lang="et-EE" dirty="0"/>
          </a:p>
          <a:p>
            <a:pPr marL="285750" indent="-285750">
              <a:buFont typeface="Wingdings" panose="05000000000000000000" pitchFamily="2" charset="2"/>
              <a:buChar char="§"/>
            </a:pPr>
            <a:endParaRPr lang="et-EE" dirty="0"/>
          </a:p>
          <a:p>
            <a:pPr marL="285750" indent="-285750">
              <a:buFont typeface="Wingdings" panose="05000000000000000000" pitchFamily="2" charset="2"/>
              <a:buChar char="§"/>
            </a:pPr>
            <a:r>
              <a:rPr lang="et-EE" b="1" dirty="0" err="1"/>
              <a:t>Land</a:t>
            </a:r>
            <a:r>
              <a:rPr lang="et-EE" b="1" dirty="0"/>
              <a:t> </a:t>
            </a:r>
            <a:r>
              <a:rPr lang="et-EE" b="1" dirty="0" err="1"/>
              <a:t>acquisition</a:t>
            </a:r>
            <a:r>
              <a:rPr lang="et-EE" b="1" dirty="0"/>
              <a:t> </a:t>
            </a:r>
            <a:r>
              <a:rPr lang="et-EE" dirty="0" err="1"/>
              <a:t>process</a:t>
            </a:r>
            <a:r>
              <a:rPr lang="et-EE" dirty="0"/>
              <a:t> </a:t>
            </a:r>
            <a:r>
              <a:rPr lang="et-EE" dirty="0" err="1"/>
              <a:t>starts</a:t>
            </a:r>
            <a:endParaRPr lang="en-US" dirty="0"/>
          </a:p>
        </p:txBody>
      </p:sp>
    </p:spTree>
    <p:extLst>
      <p:ext uri="{BB962C8B-B14F-4D97-AF65-F5344CB8AC3E}">
        <p14:creationId xmlns:p14="http://schemas.microsoft.com/office/powerpoint/2010/main" val="134722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33202" y="0"/>
            <a:ext cx="8872538"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r>
              <a:rPr lang="lv-LV" sz="3000" b="1" dirty="0">
                <a:solidFill>
                  <a:schemeClr val="tx2"/>
                </a:solidFill>
                <a:latin typeface="+mn-lt"/>
              </a:rPr>
              <a:t>PROJECT FINANCING</a:t>
            </a:r>
          </a:p>
          <a:p>
            <a:r>
              <a:rPr lang="lv-LV" sz="3000" b="1" dirty="0">
                <a:solidFill>
                  <a:schemeClr val="accent6">
                    <a:lumMod val="75000"/>
                  </a:schemeClr>
                </a:solidFill>
                <a:latin typeface="+mn-lt"/>
              </a:rPr>
              <a:t>National &amp; </a:t>
            </a:r>
            <a:r>
              <a:rPr lang="en-US" sz="3000" b="1" dirty="0">
                <a:solidFill>
                  <a:schemeClr val="accent6">
                    <a:lumMod val="75000"/>
                  </a:schemeClr>
                </a:solidFill>
                <a:latin typeface="+mn-lt"/>
              </a:rPr>
              <a:t>EU Contribution</a:t>
            </a:r>
          </a:p>
        </p:txBody>
      </p:sp>
      <p:pic>
        <p:nvPicPr>
          <p:cNvPr id="5" name="Picture 4"/>
          <p:cNvPicPr>
            <a:picLocks noChangeAspect="1"/>
          </p:cNvPicPr>
          <p:nvPr/>
        </p:nvPicPr>
        <p:blipFill>
          <a:blip r:embed="rId2"/>
          <a:stretch>
            <a:fillRect/>
          </a:stretch>
        </p:blipFill>
        <p:spPr>
          <a:xfrm>
            <a:off x="5114027" y="2047013"/>
            <a:ext cx="6421263" cy="4150198"/>
          </a:xfrm>
          <a:prstGeom prst="rect">
            <a:avLst/>
          </a:prstGeom>
          <a:effectLst>
            <a:outerShdw blurRad="50800" dist="50800" dir="5400000" algn="ctr" rotWithShape="0">
              <a:srgbClr val="000000">
                <a:alpha val="0"/>
              </a:srgbClr>
            </a:outerShdw>
          </a:effectLst>
          <a:scene3d>
            <a:camera prst="orthographicFront"/>
            <a:lightRig rig="threePt" dir="t"/>
          </a:scene3d>
          <a:sp3d prstMaterial="matte"/>
        </p:spPr>
      </p:pic>
      <p:cxnSp>
        <p:nvCxnSpPr>
          <p:cNvPr id="7" name="Straight Connector 6"/>
          <p:cNvCxnSpPr>
            <a:cxnSpLocks/>
          </p:cNvCxnSpPr>
          <p:nvPr/>
        </p:nvCxnSpPr>
        <p:spPr>
          <a:xfrm>
            <a:off x="1189643" y="2209046"/>
            <a:ext cx="54827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9643" y="1523793"/>
            <a:ext cx="4255128" cy="769441"/>
          </a:xfrm>
          <a:prstGeom prst="rect">
            <a:avLst/>
          </a:prstGeom>
          <a:noFill/>
        </p:spPr>
        <p:txBody>
          <a:bodyPr wrap="square" rtlCol="0">
            <a:spAutoFit/>
          </a:bodyPr>
          <a:lstStyle/>
          <a:p>
            <a:r>
              <a:rPr lang="lv-LV" sz="2000" b="1" dirty="0">
                <a:solidFill>
                  <a:schemeClr val="accent6">
                    <a:lumMod val="75000"/>
                  </a:schemeClr>
                </a:solidFill>
              </a:rPr>
              <a:t>TOTAL ESTIMATED CONSTRUCTION COST</a:t>
            </a:r>
            <a:r>
              <a:rPr lang="en-US" sz="2000" b="1" dirty="0">
                <a:solidFill>
                  <a:schemeClr val="accent6">
                    <a:lumMod val="75000"/>
                  </a:schemeClr>
                </a:solidFill>
              </a:rPr>
              <a:t>S</a:t>
            </a:r>
            <a:r>
              <a:rPr lang="lv-LV" sz="2000" b="1" dirty="0">
                <a:solidFill>
                  <a:schemeClr val="accent6">
                    <a:lumMod val="75000"/>
                  </a:schemeClr>
                </a:solidFill>
              </a:rPr>
              <a:t> – </a:t>
            </a:r>
            <a:r>
              <a:rPr lang="lv-LV" sz="2000" b="1" dirty="0">
                <a:solidFill>
                  <a:schemeClr val="tx2"/>
                </a:solidFill>
              </a:rPr>
              <a:t>5 BILLION </a:t>
            </a:r>
            <a:r>
              <a:rPr lang="lv-LV" sz="2400" b="1" dirty="0">
                <a:solidFill>
                  <a:schemeClr val="tx2"/>
                </a:solidFill>
              </a:rPr>
              <a:t>€</a:t>
            </a:r>
            <a:endParaRPr lang="en-US" sz="2400" b="1" dirty="0">
              <a:solidFill>
                <a:schemeClr val="tx2"/>
              </a:solidFill>
            </a:endParaRPr>
          </a:p>
        </p:txBody>
      </p:sp>
      <p:grpSp>
        <p:nvGrpSpPr>
          <p:cNvPr id="4" name="Group 3"/>
          <p:cNvGrpSpPr/>
          <p:nvPr/>
        </p:nvGrpSpPr>
        <p:grpSpPr>
          <a:xfrm>
            <a:off x="1189642" y="3499816"/>
            <a:ext cx="5600771" cy="923330"/>
            <a:chOff x="1189641" y="4120669"/>
            <a:chExt cx="5600771" cy="923330"/>
          </a:xfrm>
        </p:grpSpPr>
        <p:cxnSp>
          <p:nvCxnSpPr>
            <p:cNvPr id="11" name="Straight Connector 10"/>
            <p:cNvCxnSpPr>
              <a:cxnSpLocks/>
            </p:cNvCxnSpPr>
            <p:nvPr/>
          </p:nvCxnSpPr>
          <p:spPr>
            <a:xfrm>
              <a:off x="1189641" y="5021365"/>
              <a:ext cx="54827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85591" y="4120669"/>
              <a:ext cx="5504821" cy="923330"/>
            </a:xfrm>
            <a:prstGeom prst="rect">
              <a:avLst/>
            </a:prstGeom>
            <a:noFill/>
          </p:spPr>
          <p:txBody>
            <a:bodyPr wrap="square" rtlCol="0">
              <a:spAutoFit/>
            </a:bodyPr>
            <a:lstStyle/>
            <a:p>
              <a:r>
                <a:rPr lang="lv-LV" b="1" dirty="0">
                  <a:solidFill>
                    <a:schemeClr val="accent6">
                      <a:lumMod val="75000"/>
                    </a:schemeClr>
                  </a:solidFill>
                </a:rPr>
                <a:t>FINANCIAL CONTRIBUTION</a:t>
              </a:r>
              <a:r>
                <a:rPr lang="lv-LV" b="1" dirty="0">
                  <a:solidFill>
                    <a:srgbClr val="002060"/>
                  </a:solidFill>
                </a:rPr>
                <a:t>: 765 MILLION EUROS</a:t>
              </a:r>
            </a:p>
            <a:p>
              <a:r>
                <a:rPr lang="lv-LV" b="1" dirty="0">
                  <a:solidFill>
                    <a:srgbClr val="002060"/>
                  </a:solidFill>
                </a:rPr>
                <a:t>(</a:t>
              </a:r>
              <a:r>
                <a:rPr lang="en-US" b="1" dirty="0">
                  <a:solidFill>
                    <a:srgbClr val="002060"/>
                  </a:solidFill>
                </a:rPr>
                <a:t>of which </a:t>
              </a:r>
              <a:r>
                <a:rPr lang="lv-LV" b="1" dirty="0">
                  <a:solidFill>
                    <a:srgbClr val="002060"/>
                  </a:solidFill>
                </a:rPr>
                <a:t>CEF Grants ≈ 633 MILLION EUROS; </a:t>
              </a:r>
              <a:r>
                <a:rPr lang="lv-LV" b="1" dirty="0" err="1">
                  <a:solidFill>
                    <a:srgbClr val="002060"/>
                  </a:solidFill>
                </a:rPr>
                <a:t>up</a:t>
              </a:r>
              <a:r>
                <a:rPr lang="lv-LV" b="1" dirty="0">
                  <a:solidFill>
                    <a:srgbClr val="002060"/>
                  </a:solidFill>
                </a:rPr>
                <a:t> to</a:t>
              </a:r>
              <a:r>
                <a:rPr lang="en-US" b="1" dirty="0">
                  <a:solidFill>
                    <a:srgbClr val="002060"/>
                  </a:solidFill>
                </a:rPr>
                <a:t> 85% from total eligible costs)</a:t>
              </a:r>
            </a:p>
          </p:txBody>
        </p:sp>
      </p:grpSp>
      <p:sp>
        <p:nvSpPr>
          <p:cNvPr id="13" name="TextBox 12"/>
          <p:cNvSpPr txBox="1"/>
          <p:nvPr/>
        </p:nvSpPr>
        <p:spPr>
          <a:xfrm>
            <a:off x="7867459" y="1523793"/>
            <a:ext cx="914400" cy="523220"/>
          </a:xfrm>
          <a:prstGeom prst="rect">
            <a:avLst/>
          </a:prstGeom>
          <a:noFill/>
        </p:spPr>
        <p:txBody>
          <a:bodyPr wrap="square" rtlCol="0">
            <a:spAutoFit/>
          </a:bodyPr>
          <a:lstStyle/>
          <a:p>
            <a:r>
              <a:rPr lang="lv-LV" sz="2800" b="1">
                <a:solidFill>
                  <a:schemeClr val="tx2"/>
                </a:solidFill>
              </a:rPr>
              <a:t>2025</a:t>
            </a:r>
            <a:endParaRPr lang="en-US" sz="2800" b="1">
              <a:solidFill>
                <a:schemeClr val="tx2"/>
              </a:solidFill>
            </a:endParaRPr>
          </a:p>
        </p:txBody>
      </p:sp>
      <p:sp>
        <p:nvSpPr>
          <p:cNvPr id="14" name="TextBox 13"/>
          <p:cNvSpPr txBox="1"/>
          <p:nvPr/>
        </p:nvSpPr>
        <p:spPr>
          <a:xfrm>
            <a:off x="7763550" y="4217945"/>
            <a:ext cx="1702051" cy="523220"/>
          </a:xfrm>
          <a:prstGeom prst="rect">
            <a:avLst/>
          </a:prstGeom>
          <a:noFill/>
        </p:spPr>
        <p:txBody>
          <a:bodyPr wrap="square" rtlCol="0">
            <a:spAutoFit/>
          </a:bodyPr>
          <a:lstStyle/>
          <a:p>
            <a:r>
              <a:rPr lang="lv-LV" sz="2800" b="1">
                <a:solidFill>
                  <a:schemeClr val="bg1"/>
                </a:solidFill>
              </a:rPr>
              <a:t>2020</a:t>
            </a:r>
            <a:endParaRPr lang="en-US" sz="2800" b="1">
              <a:solidFill>
                <a:schemeClr val="bg1"/>
              </a:solidFill>
            </a:endParaRPr>
          </a:p>
        </p:txBody>
      </p:sp>
    </p:spTree>
    <p:extLst>
      <p:ext uri="{BB962C8B-B14F-4D97-AF65-F5344CB8AC3E}">
        <p14:creationId xmlns:p14="http://schemas.microsoft.com/office/powerpoint/2010/main" val="424811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65608" y="4851727"/>
            <a:ext cx="5616575" cy="1325563"/>
          </a:xfrm>
        </p:spPr>
        <p:txBody>
          <a:bodyPr/>
          <a:lstStyle/>
          <a:p>
            <a:pPr>
              <a:lnSpc>
                <a:spcPct val="150000"/>
              </a:lnSpc>
            </a:pPr>
            <a:r>
              <a:rPr lang="lv-LV" sz="2000" dirty="0"/>
              <a:t>PALDIES!     THANK YOU!     AITÄH!</a:t>
            </a:r>
            <a:br>
              <a:rPr lang="lv-LV" sz="2000" dirty="0"/>
            </a:br>
            <a:r>
              <a:rPr lang="lv-LV" sz="2000" dirty="0"/>
              <a:t>AČIŪ!     KIITOS!     DANKE!</a:t>
            </a:r>
            <a:br>
              <a:rPr lang="lv-LV" sz="2000" dirty="0"/>
            </a:br>
            <a:r>
              <a:rPr lang="lv-LV" sz="2000" dirty="0"/>
              <a:t>MERCI!     DZIĘKUJĘ!</a:t>
            </a:r>
            <a:endParaRPr lang="en-US" altLang="en-US" sz="20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45" y="346784"/>
            <a:ext cx="4233203" cy="970109"/>
          </a:xfrm>
          <a:prstGeom prst="rect">
            <a:avLst/>
          </a:prstGeom>
        </p:spPr>
      </p:pic>
    </p:spTree>
    <p:extLst>
      <p:ext uri="{BB962C8B-B14F-4D97-AF65-F5344CB8AC3E}">
        <p14:creationId xmlns:p14="http://schemas.microsoft.com/office/powerpoint/2010/main" val="280055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36790" y="298191"/>
            <a:ext cx="88725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nSpc>
                <a:spcPct val="100000"/>
              </a:lnSpc>
            </a:pPr>
            <a:r>
              <a:rPr lang="lv-LV" altLang="en-US" sz="3000" b="1" dirty="0">
                <a:solidFill>
                  <a:srgbClr val="002060"/>
                </a:solidFill>
                <a:latin typeface="Calibri" panose="020F0502020204030204"/>
                <a:ea typeface="Trebuchet MS" charset="0"/>
                <a:cs typeface="Trebuchet MS" charset="0"/>
              </a:rPr>
              <a:t>RAIL BALTICA</a:t>
            </a:r>
          </a:p>
          <a:p>
            <a:pPr>
              <a:lnSpc>
                <a:spcPct val="100000"/>
              </a:lnSpc>
            </a:pPr>
            <a:r>
              <a:rPr lang="lv-LV" altLang="en-US" sz="3000" b="1" dirty="0">
                <a:solidFill>
                  <a:schemeClr val="accent6">
                    <a:lumMod val="75000"/>
                  </a:schemeClr>
                </a:solidFill>
                <a:latin typeface="Calibri" panose="020F0502020204030204"/>
                <a:ea typeface="Trebuchet MS" charset="0"/>
                <a:cs typeface="Trebuchet MS" charset="0"/>
              </a:rPr>
              <a:t>G</a:t>
            </a:r>
            <a:r>
              <a:rPr lang="en-US" altLang="en-US" sz="3000" b="1" dirty="0" err="1">
                <a:solidFill>
                  <a:schemeClr val="accent6">
                    <a:lumMod val="75000"/>
                  </a:schemeClr>
                </a:solidFill>
                <a:latin typeface="Calibri" panose="020F0502020204030204"/>
                <a:ea typeface="Trebuchet MS" charset="0"/>
                <a:cs typeface="Trebuchet MS" charset="0"/>
              </a:rPr>
              <a:t>lobal</a:t>
            </a:r>
            <a:r>
              <a:rPr lang="en-US" altLang="en-US" sz="3000" b="1" dirty="0">
                <a:solidFill>
                  <a:schemeClr val="accent6">
                    <a:lumMod val="75000"/>
                  </a:schemeClr>
                </a:solidFill>
                <a:latin typeface="Calibri" panose="020F0502020204030204"/>
                <a:ea typeface="Trebuchet MS" charset="0"/>
                <a:cs typeface="Trebuchet MS" charset="0"/>
              </a:rPr>
              <a:t> Project definition</a:t>
            </a:r>
            <a:r>
              <a:rPr lang="lv-LV" altLang="en-US" sz="3000" b="1" dirty="0">
                <a:solidFill>
                  <a:schemeClr val="accent6">
                    <a:lumMod val="75000"/>
                  </a:schemeClr>
                </a:solidFill>
                <a:latin typeface="Calibri" panose="020F0502020204030204"/>
                <a:ea typeface="Trebuchet MS" charset="0"/>
                <a:cs typeface="Trebuchet MS" charset="0"/>
              </a:rPr>
              <a:t> / M</a:t>
            </a:r>
            <a:r>
              <a:rPr lang="en-US" altLang="en-US" sz="3000" b="1" dirty="0" err="1">
                <a:solidFill>
                  <a:schemeClr val="accent6">
                    <a:lumMod val="75000"/>
                  </a:schemeClr>
                </a:solidFill>
                <a:latin typeface="Calibri" panose="020F0502020204030204"/>
                <a:ea typeface="Trebuchet MS" charset="0"/>
                <a:cs typeface="Trebuchet MS" charset="0"/>
              </a:rPr>
              <a:t>ain</a:t>
            </a:r>
            <a:r>
              <a:rPr lang="en-US" altLang="en-US" sz="3000" b="1" dirty="0">
                <a:solidFill>
                  <a:schemeClr val="accent6">
                    <a:lumMod val="75000"/>
                  </a:schemeClr>
                </a:solidFill>
                <a:latin typeface="Calibri" panose="020F0502020204030204"/>
                <a:ea typeface="Trebuchet MS" charset="0"/>
                <a:cs typeface="Trebuchet MS" charset="0"/>
              </a:rPr>
              <a:t> technical parameters</a:t>
            </a:r>
          </a:p>
        </p:txBody>
      </p:sp>
      <p:pic>
        <p:nvPicPr>
          <p:cNvPr id="4098" name="Picture 2" descr="F:\Abnormal\RB\est_rail_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76" y="2489735"/>
            <a:ext cx="5275276" cy="211011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4294967295"/>
          </p:nvPr>
        </p:nvSpPr>
        <p:spPr>
          <a:xfrm>
            <a:off x="6663972" y="1741989"/>
            <a:ext cx="4690794" cy="4890303"/>
          </a:xfrm>
        </p:spPr>
        <p:txBody>
          <a:bodyPr/>
          <a:lstStyle/>
          <a:p>
            <a:pPr>
              <a:buFont typeface="Wingdings" panose="05000000000000000000" pitchFamily="2" charset="2"/>
              <a:buChar char="§"/>
            </a:pPr>
            <a:r>
              <a:rPr lang="en-US" sz="2000" b="1" dirty="0">
                <a:solidFill>
                  <a:schemeClr val="accent6">
                    <a:lumMod val="75000"/>
                  </a:schemeClr>
                </a:solidFill>
              </a:rPr>
              <a:t> 1435 mm </a:t>
            </a:r>
            <a:r>
              <a:rPr lang="en-US" sz="2000" dirty="0"/>
              <a:t>Standard gauge</a:t>
            </a:r>
          </a:p>
          <a:p>
            <a:pPr>
              <a:buFont typeface="Wingdings" panose="05000000000000000000" pitchFamily="2" charset="2"/>
              <a:buChar char="§"/>
            </a:pPr>
            <a:r>
              <a:rPr lang="en-US" sz="2000" b="1" dirty="0">
                <a:solidFill>
                  <a:schemeClr val="accent6">
                    <a:lumMod val="75000"/>
                  </a:schemeClr>
                </a:solidFill>
              </a:rPr>
              <a:t> 2 </a:t>
            </a:r>
            <a:r>
              <a:rPr lang="en-US" sz="2000" dirty="0"/>
              <a:t>Tracks</a:t>
            </a:r>
            <a:endParaRPr lang="lv-LV" sz="2000" dirty="0"/>
          </a:p>
          <a:p>
            <a:pPr>
              <a:buFont typeface="Wingdings" panose="05000000000000000000" pitchFamily="2" charset="2"/>
              <a:buChar char="§"/>
            </a:pPr>
            <a:r>
              <a:rPr lang="en-US" sz="2000" b="1" dirty="0">
                <a:solidFill>
                  <a:schemeClr val="accent6">
                    <a:lumMod val="75000"/>
                  </a:schemeClr>
                </a:solidFill>
              </a:rPr>
              <a:t> </a:t>
            </a:r>
            <a:r>
              <a:rPr lang="lv-LV" sz="2000" b="1" dirty="0">
                <a:solidFill>
                  <a:schemeClr val="accent6">
                    <a:lumMod val="75000"/>
                  </a:schemeClr>
                </a:solidFill>
              </a:rPr>
              <a:t>240</a:t>
            </a:r>
            <a:r>
              <a:rPr lang="en-US" sz="2000" dirty="0">
                <a:solidFill>
                  <a:schemeClr val="accent6">
                    <a:lumMod val="75000"/>
                  </a:schemeClr>
                </a:solidFill>
              </a:rPr>
              <a:t> </a:t>
            </a:r>
            <a:r>
              <a:rPr lang="lv-LV" sz="2000" dirty="0"/>
              <a:t>km/h speed</a:t>
            </a:r>
            <a:r>
              <a:rPr lang="en-US" sz="2000" dirty="0"/>
              <a:t> </a:t>
            </a:r>
            <a:r>
              <a:rPr lang="lv-LV" sz="2000" dirty="0"/>
              <a:t>passenger trains</a:t>
            </a:r>
          </a:p>
          <a:p>
            <a:pPr>
              <a:buFont typeface="Wingdings" panose="05000000000000000000" pitchFamily="2" charset="2"/>
              <a:buChar char="§"/>
            </a:pPr>
            <a:r>
              <a:rPr lang="en-US" sz="2000" b="1" dirty="0">
                <a:solidFill>
                  <a:schemeClr val="accent6">
                    <a:lumMod val="75000"/>
                  </a:schemeClr>
                </a:solidFill>
              </a:rPr>
              <a:t> </a:t>
            </a:r>
            <a:r>
              <a:rPr lang="lv-LV" sz="2000" b="1" dirty="0">
                <a:solidFill>
                  <a:schemeClr val="accent6">
                    <a:lumMod val="75000"/>
                  </a:schemeClr>
                </a:solidFill>
              </a:rPr>
              <a:t>120</a:t>
            </a:r>
            <a:r>
              <a:rPr lang="en-US" sz="2000" dirty="0"/>
              <a:t> </a:t>
            </a:r>
            <a:r>
              <a:rPr lang="lv-LV" sz="2000" dirty="0"/>
              <a:t>m/h speed freight trains</a:t>
            </a:r>
          </a:p>
          <a:p>
            <a:pPr>
              <a:buFont typeface="Wingdings" panose="05000000000000000000" pitchFamily="2" charset="2"/>
              <a:buChar char="§"/>
            </a:pPr>
            <a:r>
              <a:rPr lang="en-US" sz="2000" b="1" dirty="0">
                <a:solidFill>
                  <a:schemeClr val="accent6">
                    <a:lumMod val="75000"/>
                  </a:schemeClr>
                </a:solidFill>
              </a:rPr>
              <a:t> 22.5 t</a:t>
            </a:r>
            <a:r>
              <a:rPr lang="en-US" sz="2000" dirty="0"/>
              <a:t> Axle load</a:t>
            </a:r>
            <a:endParaRPr lang="lv-LV" sz="2000" dirty="0"/>
          </a:p>
          <a:p>
            <a:pPr>
              <a:buFont typeface="Wingdings" panose="05000000000000000000" pitchFamily="2" charset="2"/>
              <a:buChar char="§"/>
            </a:pPr>
            <a:r>
              <a:rPr lang="en-US" sz="2000" b="1" dirty="0">
                <a:solidFill>
                  <a:schemeClr val="accent6">
                    <a:lumMod val="75000"/>
                  </a:schemeClr>
                </a:solidFill>
              </a:rPr>
              <a:t> 2x25 kV AC</a:t>
            </a:r>
            <a:r>
              <a:rPr lang="en-US" sz="2000" dirty="0"/>
              <a:t> Double track electrified</a:t>
            </a:r>
            <a:endParaRPr lang="lv-LV" sz="2000" dirty="0"/>
          </a:p>
          <a:p>
            <a:pPr>
              <a:buFont typeface="Wingdings" panose="05000000000000000000" pitchFamily="2" charset="2"/>
              <a:buChar char="§"/>
            </a:pPr>
            <a:r>
              <a:rPr lang="en-US" sz="2000" b="1" dirty="0">
                <a:solidFill>
                  <a:schemeClr val="accent6">
                    <a:lumMod val="75000"/>
                  </a:schemeClr>
                </a:solidFill>
              </a:rPr>
              <a:t> 740 m </a:t>
            </a:r>
            <a:r>
              <a:rPr lang="en-US" sz="2000" dirty="0"/>
              <a:t>Minimal length of freight train</a:t>
            </a:r>
          </a:p>
          <a:p>
            <a:pPr>
              <a:buFont typeface="Wingdings" panose="05000000000000000000" pitchFamily="2" charset="2"/>
              <a:buChar char="§"/>
            </a:pPr>
            <a:r>
              <a:rPr lang="en-US" sz="2000" dirty="0"/>
              <a:t> </a:t>
            </a:r>
            <a:r>
              <a:rPr lang="lv-LV" sz="2000" dirty="0"/>
              <a:t>All crossings with roads at two levels</a:t>
            </a:r>
            <a:endParaRPr lang="en-US" sz="2000" dirty="0"/>
          </a:p>
          <a:p>
            <a:pPr>
              <a:buFont typeface="Wingdings" panose="05000000000000000000" pitchFamily="2" charset="2"/>
              <a:buChar char="§"/>
            </a:pPr>
            <a:r>
              <a:rPr lang="en-US" sz="2000" dirty="0"/>
              <a:t> Fenced</a:t>
            </a:r>
          </a:p>
          <a:p>
            <a:pPr>
              <a:buFont typeface="Wingdings" panose="05000000000000000000" pitchFamily="2" charset="2"/>
              <a:buChar char="§"/>
            </a:pPr>
            <a:r>
              <a:rPr lang="en-US" sz="2000" dirty="0"/>
              <a:t> </a:t>
            </a:r>
            <a:r>
              <a:rPr lang="lv-LV" sz="2000" dirty="0"/>
              <a:t>Environment protection</a:t>
            </a:r>
            <a:r>
              <a:rPr lang="en-US" sz="2000" dirty="0"/>
              <a:t> (</a:t>
            </a:r>
            <a:r>
              <a:rPr lang="lv-LV" sz="2000" dirty="0"/>
              <a:t>Animal streaming systems</a:t>
            </a:r>
            <a:r>
              <a:rPr lang="en-US" sz="2000" dirty="0"/>
              <a:t>, </a:t>
            </a:r>
            <a:r>
              <a:rPr lang="lv-LV" sz="2000" dirty="0"/>
              <a:t>Noise barriers</a:t>
            </a:r>
            <a:r>
              <a:rPr lang="en-US" sz="2000" dirty="0"/>
              <a:t>)</a:t>
            </a:r>
            <a:endParaRPr lang="lv-LV" sz="2000" dirty="0"/>
          </a:p>
        </p:txBody>
      </p:sp>
    </p:spTree>
    <p:extLst>
      <p:ext uri="{BB962C8B-B14F-4D97-AF65-F5344CB8AC3E}">
        <p14:creationId xmlns:p14="http://schemas.microsoft.com/office/powerpoint/2010/main" val="190656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425" y="476250"/>
            <a:ext cx="10972698" cy="572621"/>
          </a:xfrm>
        </p:spPr>
        <p:txBody>
          <a:bodyPr/>
          <a:lstStyle/>
          <a:p>
            <a:r>
              <a:rPr lang="lv-LV" sz="3000" b="1" dirty="0">
                <a:solidFill>
                  <a:schemeClr val="accent1">
                    <a:lumMod val="50000"/>
                  </a:schemeClr>
                </a:solidFill>
                <a:latin typeface="+mn-lt"/>
              </a:rPr>
              <a:t>Global approach towards delivering Rail Baltica </a:t>
            </a:r>
            <a:endParaRPr lang="en-US" sz="3000" b="1" dirty="0">
              <a:solidFill>
                <a:schemeClr val="accent1">
                  <a:lumMod val="50000"/>
                </a:schemeClr>
              </a:solidFill>
              <a:latin typeface="+mn-lt"/>
            </a:endParaRPr>
          </a:p>
        </p:txBody>
      </p:sp>
      <p:sp>
        <p:nvSpPr>
          <p:cNvPr id="4" name="Text Placeholder 3"/>
          <p:cNvSpPr>
            <a:spLocks noGrp="1"/>
          </p:cNvSpPr>
          <p:nvPr>
            <p:ph type="body" sz="quarter" idx="13"/>
          </p:nvPr>
        </p:nvSpPr>
        <p:spPr>
          <a:xfrm>
            <a:off x="479421" y="1161542"/>
            <a:ext cx="8760443" cy="425212"/>
          </a:xfrm>
        </p:spPr>
        <p:txBody>
          <a:bodyPr/>
          <a:lstStyle/>
          <a:p>
            <a:pPr marL="0" indent="0">
              <a:buNone/>
            </a:pPr>
            <a:r>
              <a:rPr lang="lv-LV" sz="2800" b="1" dirty="0">
                <a:solidFill>
                  <a:schemeClr val="accent1">
                    <a:lumMod val="50000"/>
                  </a:schemeClr>
                </a:solidFill>
              </a:rPr>
              <a:t>Process diagramm:</a:t>
            </a:r>
            <a:endParaRPr lang="en-US" sz="2800" b="1" dirty="0">
              <a:solidFill>
                <a:schemeClr val="accent1">
                  <a:lumMod val="50000"/>
                </a:schemeClr>
              </a:solidFill>
            </a:endParaRPr>
          </a:p>
        </p:txBody>
      </p:sp>
      <p:sp>
        <p:nvSpPr>
          <p:cNvPr id="5" name="Flowchart: Process 4"/>
          <p:cNvSpPr/>
          <p:nvPr/>
        </p:nvSpPr>
        <p:spPr>
          <a:xfrm>
            <a:off x="1833209" y="2132839"/>
            <a:ext cx="2828041" cy="568198"/>
          </a:xfrm>
          <a:prstGeom prst="flowChart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CONCEPT AND CORRIDOR</a:t>
            </a:r>
            <a:endParaRPr lang="en-US" b="1" dirty="0"/>
          </a:p>
        </p:txBody>
      </p:sp>
      <p:sp>
        <p:nvSpPr>
          <p:cNvPr id="6" name="Flowchart: Process 5"/>
          <p:cNvSpPr/>
          <p:nvPr/>
        </p:nvSpPr>
        <p:spPr>
          <a:xfrm>
            <a:off x="1833209" y="2864968"/>
            <a:ext cx="2828041" cy="568198"/>
          </a:xfrm>
          <a:prstGeom prst="flowChart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ALIGNMENT AND APPROVALS</a:t>
            </a:r>
            <a:endParaRPr lang="en-US" b="1" dirty="0"/>
          </a:p>
        </p:txBody>
      </p:sp>
      <p:sp>
        <p:nvSpPr>
          <p:cNvPr id="7" name="Flowchart: Process 6"/>
          <p:cNvSpPr/>
          <p:nvPr/>
        </p:nvSpPr>
        <p:spPr>
          <a:xfrm>
            <a:off x="1826135" y="3634768"/>
            <a:ext cx="2828041" cy="516955"/>
          </a:xfrm>
          <a:prstGeom prst="flowChart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DESIGN e.g. Consolidated Preliminary Design</a:t>
            </a:r>
            <a:endParaRPr lang="en-US" b="1" dirty="0"/>
          </a:p>
        </p:txBody>
      </p:sp>
      <p:sp>
        <p:nvSpPr>
          <p:cNvPr id="8" name="Flowchart: Process 7"/>
          <p:cNvSpPr/>
          <p:nvPr/>
        </p:nvSpPr>
        <p:spPr>
          <a:xfrm>
            <a:off x="1826135" y="4311948"/>
            <a:ext cx="2828041" cy="563742"/>
          </a:xfrm>
          <a:prstGeom prst="flowChart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CONSTRUCTION</a:t>
            </a:r>
            <a:endParaRPr lang="en-US" b="1" dirty="0"/>
          </a:p>
        </p:txBody>
      </p:sp>
      <p:sp>
        <p:nvSpPr>
          <p:cNvPr id="9" name="Flowchart: Process 8"/>
          <p:cNvSpPr/>
          <p:nvPr/>
        </p:nvSpPr>
        <p:spPr>
          <a:xfrm>
            <a:off x="5370920" y="2140797"/>
            <a:ext cx="1450157" cy="568198"/>
          </a:xfrm>
          <a:prstGeom prst="flowChart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JOINT</a:t>
            </a:r>
            <a:endParaRPr lang="en-US" b="1" dirty="0"/>
          </a:p>
        </p:txBody>
      </p:sp>
      <p:sp>
        <p:nvSpPr>
          <p:cNvPr id="10" name="Flowchart: Process 9"/>
          <p:cNvSpPr/>
          <p:nvPr/>
        </p:nvSpPr>
        <p:spPr>
          <a:xfrm>
            <a:off x="5382702" y="2864968"/>
            <a:ext cx="1450157" cy="568198"/>
          </a:xfrm>
          <a:prstGeom prst="flowChart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NATIONAL</a:t>
            </a:r>
            <a:endParaRPr lang="en-US" b="1" dirty="0"/>
          </a:p>
        </p:txBody>
      </p:sp>
      <p:sp>
        <p:nvSpPr>
          <p:cNvPr id="11" name="Flowchart: Process 10"/>
          <p:cNvSpPr/>
          <p:nvPr/>
        </p:nvSpPr>
        <p:spPr>
          <a:xfrm>
            <a:off x="5370918" y="4314610"/>
            <a:ext cx="1450157" cy="568198"/>
          </a:xfrm>
          <a:prstGeom prst="flowChart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NATIONAL</a:t>
            </a:r>
            <a:endParaRPr lang="en-US" b="1" dirty="0"/>
          </a:p>
        </p:txBody>
      </p:sp>
      <p:sp>
        <p:nvSpPr>
          <p:cNvPr id="13" name="Flowchart: Process 12"/>
          <p:cNvSpPr/>
          <p:nvPr/>
        </p:nvSpPr>
        <p:spPr>
          <a:xfrm>
            <a:off x="5370919" y="3579370"/>
            <a:ext cx="1450157" cy="568198"/>
          </a:xfrm>
          <a:prstGeom prst="flowChart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RB Rail</a:t>
            </a:r>
            <a:endParaRPr lang="en-US" b="1" dirty="0"/>
          </a:p>
        </p:txBody>
      </p:sp>
      <p:sp>
        <p:nvSpPr>
          <p:cNvPr id="14" name="Flowchart: Process 13"/>
          <p:cNvSpPr/>
          <p:nvPr/>
        </p:nvSpPr>
        <p:spPr>
          <a:xfrm>
            <a:off x="5382701" y="5049850"/>
            <a:ext cx="1450157" cy="568198"/>
          </a:xfrm>
          <a:prstGeom prst="flowChart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JOINT</a:t>
            </a:r>
            <a:endParaRPr lang="en-US" b="1" dirty="0"/>
          </a:p>
        </p:txBody>
      </p:sp>
      <p:sp>
        <p:nvSpPr>
          <p:cNvPr id="18" name="Flowchart: Process 17"/>
          <p:cNvSpPr/>
          <p:nvPr/>
        </p:nvSpPr>
        <p:spPr>
          <a:xfrm>
            <a:off x="1826134" y="5071759"/>
            <a:ext cx="2828041" cy="516955"/>
          </a:xfrm>
          <a:prstGeom prst="flowChart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INFRASTRUCTURE MANAGEMENT</a:t>
            </a:r>
            <a:endParaRPr lang="en-US" b="1" dirty="0"/>
          </a:p>
        </p:txBody>
      </p:sp>
      <p:sp>
        <p:nvSpPr>
          <p:cNvPr id="19" name="Flowchart: Process 18"/>
          <p:cNvSpPr/>
          <p:nvPr/>
        </p:nvSpPr>
        <p:spPr>
          <a:xfrm>
            <a:off x="7320252" y="3630613"/>
            <a:ext cx="4521689" cy="516955"/>
          </a:xfrm>
          <a:prstGeom prst="flowChart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Design &amp; </a:t>
            </a:r>
            <a:r>
              <a:rPr lang="lv-LV" b="1" dirty="0" err="1"/>
              <a:t>Build</a:t>
            </a:r>
            <a:r>
              <a:rPr lang="lv-LV" b="1" dirty="0"/>
              <a:t> </a:t>
            </a:r>
            <a:r>
              <a:rPr lang="lv-LV" b="1" dirty="0" err="1"/>
              <a:t>for</a:t>
            </a:r>
            <a:r>
              <a:rPr lang="lv-LV" b="1" dirty="0"/>
              <a:t> «</a:t>
            </a:r>
            <a:r>
              <a:rPr lang="lv-LV" b="1" dirty="0" err="1"/>
              <a:t>local</a:t>
            </a:r>
            <a:r>
              <a:rPr lang="lv-LV" b="1" dirty="0"/>
              <a:t> </a:t>
            </a:r>
            <a:r>
              <a:rPr lang="lv-LV" b="1" dirty="0" err="1"/>
              <a:t>facilities</a:t>
            </a:r>
            <a:r>
              <a:rPr lang="lv-LV" b="1" dirty="0"/>
              <a:t>»</a:t>
            </a:r>
            <a:endParaRPr lang="en-US" b="1" dirty="0"/>
          </a:p>
        </p:txBody>
      </p:sp>
      <p:sp>
        <p:nvSpPr>
          <p:cNvPr id="20" name="Flowchart: Process 19"/>
          <p:cNvSpPr/>
          <p:nvPr/>
        </p:nvSpPr>
        <p:spPr>
          <a:xfrm>
            <a:off x="7320252" y="4314610"/>
            <a:ext cx="4535829" cy="568197"/>
          </a:xfrm>
          <a:prstGeom prst="flowChart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Component supplies, electrification, CCS/ERTMS, cross-border sections, </a:t>
            </a:r>
            <a:r>
              <a:rPr lang="lv-LV" b="1" dirty="0" err="1">
                <a:solidFill>
                  <a:srgbClr val="FFFF00"/>
                </a:solidFill>
              </a:rPr>
              <a:t>NoBo</a:t>
            </a:r>
            <a:endParaRPr lang="en-US" b="1" dirty="0">
              <a:solidFill>
                <a:srgbClr val="FFFF00"/>
              </a:solidFill>
            </a:endParaRPr>
          </a:p>
        </p:txBody>
      </p:sp>
      <p:sp>
        <p:nvSpPr>
          <p:cNvPr id="21" name="Flowchart: Process 20"/>
          <p:cNvSpPr/>
          <p:nvPr/>
        </p:nvSpPr>
        <p:spPr>
          <a:xfrm>
            <a:off x="1833209" y="1678044"/>
            <a:ext cx="2828041" cy="305480"/>
          </a:xfrm>
          <a:prstGeom prst="flowChartProcess">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Phase</a:t>
            </a:r>
            <a:endParaRPr lang="en-US" b="1" dirty="0"/>
          </a:p>
        </p:txBody>
      </p:sp>
      <p:sp>
        <p:nvSpPr>
          <p:cNvPr id="22" name="Flowchart: Process 21"/>
          <p:cNvSpPr/>
          <p:nvPr/>
        </p:nvSpPr>
        <p:spPr>
          <a:xfrm>
            <a:off x="5197643" y="1386039"/>
            <a:ext cx="1713296" cy="597486"/>
          </a:xfrm>
          <a:prstGeom prst="flowChartProcess">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Approach to implementation</a:t>
            </a:r>
          </a:p>
        </p:txBody>
      </p:sp>
      <p:sp>
        <p:nvSpPr>
          <p:cNvPr id="23" name="Flowchart: Process 22"/>
          <p:cNvSpPr/>
          <p:nvPr/>
        </p:nvSpPr>
        <p:spPr>
          <a:xfrm>
            <a:off x="7320252" y="1678044"/>
            <a:ext cx="4521689" cy="305483"/>
          </a:xfrm>
          <a:prstGeom prst="flowChartProcess">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Exceptions to Approach</a:t>
            </a:r>
          </a:p>
        </p:txBody>
      </p:sp>
      <p:cxnSp>
        <p:nvCxnSpPr>
          <p:cNvPr id="27" name="Straight Arrow Connector 26"/>
          <p:cNvCxnSpPr/>
          <p:nvPr/>
        </p:nvCxnSpPr>
        <p:spPr>
          <a:xfrm>
            <a:off x="1001221" y="2002482"/>
            <a:ext cx="9427" cy="3615566"/>
          </a:xfrm>
          <a:prstGeom prst="straightConnector1">
            <a:avLst/>
          </a:prstGeom>
          <a:ln w="76200">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28" name="Flowchart: Process 27"/>
          <p:cNvSpPr/>
          <p:nvPr/>
        </p:nvSpPr>
        <p:spPr>
          <a:xfrm>
            <a:off x="7320252" y="5066875"/>
            <a:ext cx="4535829" cy="516955"/>
          </a:xfrm>
          <a:prstGeom prst="flowChart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b="1" dirty="0"/>
              <a:t>To study, define and agree by IM study</a:t>
            </a:r>
            <a:endParaRPr lang="en-US" b="1" dirty="0"/>
          </a:p>
        </p:txBody>
      </p:sp>
      <p:sp>
        <p:nvSpPr>
          <p:cNvPr id="29" name="TextBox 28"/>
          <p:cNvSpPr txBox="1"/>
          <p:nvPr/>
        </p:nvSpPr>
        <p:spPr>
          <a:xfrm rot="16200000">
            <a:off x="-903862" y="2267532"/>
            <a:ext cx="3410055" cy="400110"/>
          </a:xfrm>
          <a:prstGeom prst="rect">
            <a:avLst/>
          </a:prstGeom>
          <a:noFill/>
        </p:spPr>
        <p:txBody>
          <a:bodyPr wrap="square" rtlCol="0">
            <a:spAutoFit/>
          </a:bodyPr>
          <a:lstStyle/>
          <a:p>
            <a:r>
              <a:rPr lang="lv-LV" sz="2000" b="1" dirty="0">
                <a:solidFill>
                  <a:schemeClr val="accent5">
                    <a:lumMod val="50000"/>
                  </a:schemeClr>
                </a:solidFill>
                <a:latin typeface="Trebuchet MS" charset="0"/>
                <a:ea typeface="Trebuchet MS" charset="0"/>
                <a:cs typeface="Trebuchet MS" charset="0"/>
              </a:rPr>
              <a:t>TIME</a:t>
            </a:r>
            <a:endParaRPr lang="en-US" sz="2000" b="1" dirty="0">
              <a:solidFill>
                <a:schemeClr val="accent5">
                  <a:lumMod val="50000"/>
                </a:schemeClr>
              </a:solidFill>
              <a:latin typeface="Trebuchet MS" charset="0"/>
              <a:ea typeface="Trebuchet MS" charset="0"/>
              <a:cs typeface="Trebuchet MS" charset="0"/>
            </a:endParaRPr>
          </a:p>
        </p:txBody>
      </p:sp>
      <p:sp>
        <p:nvSpPr>
          <p:cNvPr id="52" name="Flowchart: Process 51"/>
          <p:cNvSpPr/>
          <p:nvPr/>
        </p:nvSpPr>
        <p:spPr>
          <a:xfrm>
            <a:off x="7320252" y="2132839"/>
            <a:ext cx="4521689" cy="56311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v-LV" dirty="0"/>
              <a:t>NO EXCEPTIONS</a:t>
            </a:r>
            <a:endParaRPr lang="en-US" dirty="0"/>
          </a:p>
        </p:txBody>
      </p:sp>
      <p:sp>
        <p:nvSpPr>
          <p:cNvPr id="53" name="Flowchart: Process 52"/>
          <p:cNvSpPr/>
          <p:nvPr/>
        </p:nvSpPr>
        <p:spPr>
          <a:xfrm>
            <a:off x="7320252" y="2858982"/>
            <a:ext cx="4521689" cy="56311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v-LV" dirty="0"/>
              <a:t>NO EXCEPTIONS</a:t>
            </a:r>
            <a:endParaRPr lang="en-US" dirty="0"/>
          </a:p>
        </p:txBody>
      </p:sp>
      <p:cxnSp>
        <p:nvCxnSpPr>
          <p:cNvPr id="55" name="Straight Arrow Connector 54"/>
          <p:cNvCxnSpPr>
            <a:cxnSpLocks/>
            <a:stCxn id="5" idx="2"/>
            <a:endCxn id="6" idx="0"/>
          </p:cNvCxnSpPr>
          <p:nvPr/>
        </p:nvCxnSpPr>
        <p:spPr>
          <a:xfrm>
            <a:off x="3247230" y="2701037"/>
            <a:ext cx="0" cy="16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6" idx="2"/>
            <a:endCxn id="7" idx="0"/>
          </p:cNvCxnSpPr>
          <p:nvPr/>
        </p:nvCxnSpPr>
        <p:spPr>
          <a:xfrm flipH="1">
            <a:off x="3240156" y="3433166"/>
            <a:ext cx="7074" cy="20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a:stCxn id="7" idx="2"/>
            <a:endCxn id="8" idx="0"/>
          </p:cNvCxnSpPr>
          <p:nvPr/>
        </p:nvCxnSpPr>
        <p:spPr>
          <a:xfrm>
            <a:off x="3240156" y="4151723"/>
            <a:ext cx="0" cy="16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cxnSpLocks/>
            <a:stCxn id="8" idx="2"/>
            <a:endCxn id="18" idx="0"/>
          </p:cNvCxnSpPr>
          <p:nvPr/>
        </p:nvCxnSpPr>
        <p:spPr>
          <a:xfrm flipH="1">
            <a:off x="3240155" y="4875690"/>
            <a:ext cx="1" cy="196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8662" y="207512"/>
            <a:ext cx="10643021" cy="572621"/>
          </a:xfrm>
        </p:spPr>
        <p:txBody>
          <a:bodyPr/>
          <a:lstStyle/>
          <a:p>
            <a:r>
              <a:rPr lang="lv-LV" sz="3000" b="1" dirty="0">
                <a:solidFill>
                  <a:schemeClr val="accent1">
                    <a:lumMod val="50000"/>
                  </a:schemeClr>
                </a:solidFill>
                <a:latin typeface="+mn-lt"/>
              </a:rPr>
              <a:t>RAIL BALTICA Design and Construction Process</a:t>
            </a:r>
            <a:endParaRPr lang="en-US" sz="3000" b="1" dirty="0">
              <a:solidFill>
                <a:schemeClr val="accent1">
                  <a:lumMod val="50000"/>
                </a:schemeClr>
              </a:solidFill>
              <a:latin typeface="+mn-lt"/>
            </a:endParaRPr>
          </a:p>
        </p:txBody>
      </p:sp>
      <p:sp>
        <p:nvSpPr>
          <p:cNvPr id="4" name="Text Placeholder 3"/>
          <p:cNvSpPr>
            <a:spLocks noGrp="1"/>
          </p:cNvSpPr>
          <p:nvPr>
            <p:ph type="body" sz="quarter" idx="13"/>
          </p:nvPr>
        </p:nvSpPr>
        <p:spPr>
          <a:xfrm>
            <a:off x="5305364" y="610469"/>
            <a:ext cx="6642475" cy="339328"/>
          </a:xfrm>
        </p:spPr>
        <p:txBody>
          <a:bodyPr/>
          <a:lstStyle/>
          <a:p>
            <a:r>
              <a:rPr lang="lv-LV" sz="2600" b="1" dirty="0">
                <a:solidFill>
                  <a:schemeClr val="accent1">
                    <a:lumMod val="50000"/>
                  </a:schemeClr>
                </a:solidFill>
              </a:rPr>
              <a:t>For the railway:</a:t>
            </a:r>
            <a:endParaRPr lang="en-US" sz="2600" b="1" dirty="0">
              <a:solidFill>
                <a:schemeClr val="accent1">
                  <a:lumMod val="50000"/>
                </a:schemeClr>
              </a:solidFill>
            </a:endParaRPr>
          </a:p>
        </p:txBody>
      </p:sp>
      <p:sp>
        <p:nvSpPr>
          <p:cNvPr id="20" name="Flowchart: Process 19"/>
          <p:cNvSpPr/>
          <p:nvPr/>
        </p:nvSpPr>
        <p:spPr>
          <a:xfrm>
            <a:off x="8772298" y="1120733"/>
            <a:ext cx="2485971" cy="2020773"/>
          </a:xfrm>
          <a:prstGeom prst="flowChartProcess">
            <a:avLst/>
          </a:prstGeom>
          <a:no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lv-LV" sz="1600" b="1" u="sng" dirty="0">
                <a:solidFill>
                  <a:schemeClr val="tx1"/>
                </a:solidFill>
              </a:rPr>
              <a:t>Contracted by national IB’s or RBR</a:t>
            </a:r>
            <a:r>
              <a:rPr lang="lv-LV" sz="1600" dirty="0">
                <a:solidFill>
                  <a:schemeClr val="tx1"/>
                </a:solidFill>
              </a:rPr>
              <a:t>; division in parts according to CS</a:t>
            </a:r>
            <a:endParaRPr lang="en-US" sz="1600" dirty="0">
              <a:solidFill>
                <a:schemeClr val="tx1"/>
              </a:solidFill>
            </a:endParaRPr>
          </a:p>
        </p:txBody>
      </p:sp>
      <p:sp>
        <p:nvSpPr>
          <p:cNvPr id="19" name="Flowchart: Process 18"/>
          <p:cNvSpPr/>
          <p:nvPr/>
        </p:nvSpPr>
        <p:spPr>
          <a:xfrm>
            <a:off x="5151918" y="1143868"/>
            <a:ext cx="3543712" cy="2020773"/>
          </a:xfrm>
          <a:prstGeom prst="flowChartProcess">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lv-LV" sz="1600" b="1" u="sng" dirty="0">
              <a:solidFill>
                <a:schemeClr val="tx1"/>
              </a:solidFill>
            </a:endParaRPr>
          </a:p>
          <a:p>
            <a:endParaRPr lang="lv-LV" sz="1600" b="1" u="sng" dirty="0">
              <a:solidFill>
                <a:schemeClr val="tx1"/>
              </a:solidFill>
            </a:endParaRPr>
          </a:p>
          <a:p>
            <a:r>
              <a:rPr lang="lv-LV" sz="1600" b="1" u="sng" dirty="0" err="1">
                <a:solidFill>
                  <a:schemeClr val="tx1"/>
                </a:solidFill>
              </a:rPr>
              <a:t>Contracted</a:t>
            </a:r>
            <a:r>
              <a:rPr lang="lv-LV" sz="1600" b="1" u="sng" dirty="0">
                <a:solidFill>
                  <a:schemeClr val="tx1"/>
                </a:solidFill>
              </a:rPr>
              <a:t> by RBR</a:t>
            </a:r>
            <a:r>
              <a:rPr lang="lv-LV" sz="1600" dirty="0">
                <a:solidFill>
                  <a:schemeClr val="tx1"/>
                </a:solidFill>
              </a:rPr>
              <a:t>: design contract </a:t>
            </a:r>
            <a:br>
              <a:rPr lang="lv-LV" sz="1600" dirty="0">
                <a:solidFill>
                  <a:schemeClr val="tx1"/>
                </a:solidFill>
              </a:rPr>
            </a:br>
            <a:br>
              <a:rPr lang="lv-LV" sz="1600" dirty="0">
                <a:solidFill>
                  <a:schemeClr val="tx1"/>
                </a:solidFill>
              </a:rPr>
            </a:br>
            <a:endParaRPr lang="en-US" sz="1600" dirty="0">
              <a:solidFill>
                <a:schemeClr val="tx1"/>
              </a:solidFill>
            </a:endParaRPr>
          </a:p>
        </p:txBody>
      </p:sp>
      <p:sp>
        <p:nvSpPr>
          <p:cNvPr id="18" name="Flowchart: Process 17"/>
          <p:cNvSpPr/>
          <p:nvPr/>
        </p:nvSpPr>
        <p:spPr>
          <a:xfrm>
            <a:off x="2994533" y="1143868"/>
            <a:ext cx="2054868" cy="4844763"/>
          </a:xfrm>
          <a:prstGeom prst="flowChartProcess">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lv-LV" sz="1600" b="1" u="sng" dirty="0">
                <a:solidFill>
                  <a:schemeClr val="tx1"/>
                </a:solidFill>
              </a:rPr>
              <a:t>RBR in-house + external experts</a:t>
            </a:r>
            <a:br>
              <a:rPr lang="lv-LV" sz="1400" dirty="0">
                <a:solidFill>
                  <a:schemeClr val="tx1"/>
                </a:solidFill>
              </a:rPr>
            </a:br>
            <a:endParaRPr lang="en-US" sz="1400" dirty="0">
              <a:solidFill>
                <a:schemeClr val="tx1"/>
              </a:solidFill>
            </a:endParaRPr>
          </a:p>
        </p:txBody>
      </p:sp>
      <p:sp>
        <p:nvSpPr>
          <p:cNvPr id="17" name="Flowchart: Process 16"/>
          <p:cNvSpPr/>
          <p:nvPr/>
        </p:nvSpPr>
        <p:spPr>
          <a:xfrm>
            <a:off x="463079" y="1143026"/>
            <a:ext cx="2389564" cy="4845605"/>
          </a:xfrm>
          <a:prstGeom prst="flowChartProcess">
            <a:avLst/>
          </a:prstGeom>
          <a:no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lv-LV" sz="1600" b="1" u="sng" dirty="0">
                <a:solidFill>
                  <a:schemeClr val="tx1"/>
                </a:solidFill>
              </a:rPr>
              <a:t>Contracted by national IB’s</a:t>
            </a:r>
          </a:p>
          <a:p>
            <a:r>
              <a:rPr lang="lv-LV" sz="1600" dirty="0">
                <a:solidFill>
                  <a:schemeClr val="tx1"/>
                </a:solidFill>
              </a:rPr>
              <a:t>Three parallel national processes</a:t>
            </a:r>
            <a:endParaRPr lang="en-US" sz="1600" dirty="0">
              <a:solidFill>
                <a:schemeClr val="tx1"/>
              </a:solidFill>
            </a:endParaRPr>
          </a:p>
        </p:txBody>
      </p:sp>
      <p:sp>
        <p:nvSpPr>
          <p:cNvPr id="7" name="Flowchart: Process 6"/>
          <p:cNvSpPr/>
          <p:nvPr/>
        </p:nvSpPr>
        <p:spPr>
          <a:xfrm>
            <a:off x="548453" y="1221329"/>
            <a:ext cx="2264628" cy="702219"/>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lv-LV" dirty="0"/>
              <a:t>preliminary design</a:t>
            </a:r>
            <a:endParaRPr lang="en-US" dirty="0"/>
          </a:p>
        </p:txBody>
      </p:sp>
      <p:sp>
        <p:nvSpPr>
          <p:cNvPr id="8" name="Flowchart: Process 7"/>
          <p:cNvSpPr/>
          <p:nvPr/>
        </p:nvSpPr>
        <p:spPr>
          <a:xfrm>
            <a:off x="3052202" y="1223853"/>
            <a:ext cx="1944152" cy="70221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dirty="0"/>
              <a:t>consolidated preliminary design</a:t>
            </a:r>
            <a:endParaRPr lang="en-US" dirty="0"/>
          </a:p>
        </p:txBody>
      </p:sp>
      <p:sp>
        <p:nvSpPr>
          <p:cNvPr id="9" name="Flowchart: Process 8"/>
          <p:cNvSpPr/>
          <p:nvPr/>
        </p:nvSpPr>
        <p:spPr>
          <a:xfrm>
            <a:off x="5217204" y="1260347"/>
            <a:ext cx="1434750" cy="70221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dirty="0"/>
              <a:t>master design</a:t>
            </a:r>
            <a:endParaRPr lang="en-US" dirty="0"/>
          </a:p>
        </p:txBody>
      </p:sp>
      <p:sp>
        <p:nvSpPr>
          <p:cNvPr id="10" name="Flowchart: Process 9"/>
          <p:cNvSpPr/>
          <p:nvPr/>
        </p:nvSpPr>
        <p:spPr>
          <a:xfrm>
            <a:off x="6817989" y="1285758"/>
            <a:ext cx="1760602" cy="70221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dirty="0"/>
              <a:t>detailed technical design</a:t>
            </a:r>
            <a:endParaRPr lang="en-US" dirty="0"/>
          </a:p>
        </p:txBody>
      </p:sp>
      <p:sp>
        <p:nvSpPr>
          <p:cNvPr id="11" name="Flowchart: Process 10"/>
          <p:cNvSpPr/>
          <p:nvPr/>
        </p:nvSpPr>
        <p:spPr>
          <a:xfrm>
            <a:off x="8864600" y="1231433"/>
            <a:ext cx="2312099" cy="702219"/>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v-LV" dirty="0"/>
              <a:t>construction</a:t>
            </a:r>
            <a:endParaRPr lang="en-US" dirty="0"/>
          </a:p>
        </p:txBody>
      </p:sp>
      <p:sp>
        <p:nvSpPr>
          <p:cNvPr id="25" name="Flowchart: Process 24"/>
          <p:cNvSpPr/>
          <p:nvPr/>
        </p:nvSpPr>
        <p:spPr>
          <a:xfrm>
            <a:off x="5151918" y="3946399"/>
            <a:ext cx="6122299" cy="2020773"/>
          </a:xfrm>
          <a:prstGeom prst="flowChartProcess">
            <a:avLst/>
          </a:prstGeom>
          <a:blipFill>
            <a:blip r:embed="rId2"/>
            <a:tile tx="0" ty="0" sx="100000" sy="100000" flip="none" algn="tl"/>
          </a:blip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lv-LV" sz="1600" b="1" u="sng" dirty="0">
                <a:solidFill>
                  <a:schemeClr val="tx1"/>
                </a:solidFill>
              </a:rPr>
              <a:t>Contracted by national IB</a:t>
            </a:r>
            <a:r>
              <a:rPr lang="lv-LV" sz="1600" dirty="0">
                <a:solidFill>
                  <a:schemeClr val="tx1"/>
                </a:solidFill>
              </a:rPr>
              <a:t>: design and build </a:t>
            </a:r>
            <a:br>
              <a:rPr lang="lv-LV" sz="1600" dirty="0">
                <a:solidFill>
                  <a:schemeClr val="tx1"/>
                </a:solidFill>
              </a:rPr>
            </a:br>
            <a:r>
              <a:rPr lang="lv-LV" sz="1600" dirty="0">
                <a:solidFill>
                  <a:schemeClr val="tx1"/>
                </a:solidFill>
              </a:rPr>
              <a:t>(except for ERTMS and electrification parts)</a:t>
            </a:r>
            <a:br>
              <a:rPr lang="lv-LV" sz="1600" dirty="0">
                <a:solidFill>
                  <a:schemeClr val="tx1"/>
                </a:solidFill>
              </a:rPr>
            </a:br>
            <a:r>
              <a:rPr lang="lv-LV" sz="1600" dirty="0">
                <a:solidFill>
                  <a:schemeClr val="tx1"/>
                </a:solidFill>
              </a:rPr>
              <a:t>NB! Responsibility for master design lies with RBR</a:t>
            </a:r>
            <a:endParaRPr lang="en-US" sz="1600" dirty="0">
              <a:solidFill>
                <a:schemeClr val="tx1"/>
              </a:solidFill>
            </a:endParaRPr>
          </a:p>
        </p:txBody>
      </p:sp>
      <p:sp>
        <p:nvSpPr>
          <p:cNvPr id="30" name="Flowchart: Process 29"/>
          <p:cNvSpPr/>
          <p:nvPr/>
        </p:nvSpPr>
        <p:spPr>
          <a:xfrm>
            <a:off x="5218514" y="3983607"/>
            <a:ext cx="1434750" cy="70221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dirty="0"/>
              <a:t>master design</a:t>
            </a:r>
            <a:endParaRPr lang="en-US" dirty="0"/>
          </a:p>
        </p:txBody>
      </p:sp>
      <p:sp>
        <p:nvSpPr>
          <p:cNvPr id="31" name="Flowchart: Process 30"/>
          <p:cNvSpPr/>
          <p:nvPr/>
        </p:nvSpPr>
        <p:spPr>
          <a:xfrm>
            <a:off x="6892385" y="3981924"/>
            <a:ext cx="1760602" cy="70221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dirty="0"/>
              <a:t>detailed technical design</a:t>
            </a:r>
            <a:endParaRPr lang="en-US" dirty="0"/>
          </a:p>
        </p:txBody>
      </p:sp>
      <p:sp>
        <p:nvSpPr>
          <p:cNvPr id="32" name="Flowchart: Process 31"/>
          <p:cNvSpPr/>
          <p:nvPr/>
        </p:nvSpPr>
        <p:spPr>
          <a:xfrm>
            <a:off x="8889584" y="3983607"/>
            <a:ext cx="2312099" cy="702219"/>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v-LV" dirty="0"/>
              <a:t>construction</a:t>
            </a:r>
            <a:endParaRPr lang="en-US" dirty="0"/>
          </a:p>
        </p:txBody>
      </p:sp>
      <p:sp>
        <p:nvSpPr>
          <p:cNvPr id="38" name="Text Placeholder 3"/>
          <p:cNvSpPr>
            <a:spLocks noGrp="1"/>
          </p:cNvSpPr>
          <p:nvPr>
            <p:ph type="body" sz="quarter" idx="13"/>
          </p:nvPr>
        </p:nvSpPr>
        <p:spPr>
          <a:xfrm>
            <a:off x="5168879" y="3479506"/>
            <a:ext cx="8760443" cy="425212"/>
          </a:xfrm>
        </p:spPr>
        <p:txBody>
          <a:bodyPr/>
          <a:lstStyle/>
          <a:p>
            <a:r>
              <a:rPr lang="lv-LV" sz="2600" b="1" dirty="0">
                <a:solidFill>
                  <a:schemeClr val="accent1">
                    <a:lumMod val="50000"/>
                  </a:schemeClr>
                </a:solidFill>
              </a:rPr>
              <a:t>For the local facility:</a:t>
            </a:r>
            <a:endParaRPr lang="en-US" sz="2600" b="1" dirty="0">
              <a:solidFill>
                <a:schemeClr val="accent1">
                  <a:lumMod val="50000"/>
                </a:schemeClr>
              </a:solidFill>
            </a:endParaRPr>
          </a:p>
        </p:txBody>
      </p:sp>
      <p:sp>
        <p:nvSpPr>
          <p:cNvPr id="42" name="Arrow: Up 41"/>
          <p:cNvSpPr/>
          <p:nvPr/>
        </p:nvSpPr>
        <p:spPr>
          <a:xfrm>
            <a:off x="2685949" y="1873654"/>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p 42"/>
          <p:cNvSpPr/>
          <p:nvPr/>
        </p:nvSpPr>
        <p:spPr>
          <a:xfrm>
            <a:off x="4858070" y="1873654"/>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Up 43"/>
          <p:cNvSpPr/>
          <p:nvPr/>
        </p:nvSpPr>
        <p:spPr>
          <a:xfrm>
            <a:off x="6602952" y="4240415"/>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600" dirty="0"/>
              <a:t>RBR</a:t>
            </a:r>
            <a:endParaRPr lang="en-US" sz="600" dirty="0"/>
          </a:p>
        </p:txBody>
      </p:sp>
      <p:sp>
        <p:nvSpPr>
          <p:cNvPr id="45" name="Arrow: Up 44"/>
          <p:cNvSpPr/>
          <p:nvPr/>
        </p:nvSpPr>
        <p:spPr>
          <a:xfrm>
            <a:off x="8569118" y="4227768"/>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p:cNvSpPr/>
          <p:nvPr/>
        </p:nvSpPr>
        <p:spPr>
          <a:xfrm>
            <a:off x="8506987" y="1873654"/>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Up 46"/>
          <p:cNvSpPr/>
          <p:nvPr/>
        </p:nvSpPr>
        <p:spPr>
          <a:xfrm>
            <a:off x="11045150" y="1873654"/>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Up 47"/>
          <p:cNvSpPr/>
          <p:nvPr/>
        </p:nvSpPr>
        <p:spPr>
          <a:xfrm>
            <a:off x="11028295" y="4219583"/>
            <a:ext cx="419310" cy="295126"/>
          </a:xfrm>
          <a:prstGeom prst="up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Up 48"/>
          <p:cNvSpPr/>
          <p:nvPr/>
        </p:nvSpPr>
        <p:spPr>
          <a:xfrm>
            <a:off x="3031152" y="6199951"/>
            <a:ext cx="204181" cy="152415"/>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874586" y="6103138"/>
            <a:ext cx="3558888" cy="276999"/>
          </a:xfrm>
          <a:prstGeom prst="rect">
            <a:avLst/>
          </a:prstGeom>
          <a:noFill/>
          <a:ln w="3175">
            <a:solidFill>
              <a:schemeClr val="tx1"/>
            </a:solidFill>
          </a:ln>
        </p:spPr>
        <p:txBody>
          <a:bodyPr wrap="square" rtlCol="0">
            <a:spAutoFit/>
          </a:bodyPr>
          <a:lstStyle/>
          <a:p>
            <a:r>
              <a:rPr lang="lv-LV" sz="1200" b="1" dirty="0">
                <a:solidFill>
                  <a:schemeClr val="accent5">
                    <a:lumMod val="50000"/>
                  </a:schemeClr>
                </a:solidFill>
                <a:latin typeface="Trebuchet MS" charset="0"/>
                <a:ea typeface="Trebuchet MS" charset="0"/>
                <a:cs typeface="Trebuchet MS" charset="0"/>
              </a:rPr>
              <a:t>        - external approval or decision</a:t>
            </a:r>
            <a:endParaRPr lang="en-US" sz="1200" b="1" dirty="0">
              <a:solidFill>
                <a:schemeClr val="accent5">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12315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745"/>
            <a:ext cx="10515601" cy="1325563"/>
          </a:xfrm>
        </p:spPr>
        <p:txBody>
          <a:bodyPr/>
          <a:lstStyle/>
          <a:p>
            <a:r>
              <a:rPr lang="lv-LV" sz="3000" b="1" dirty="0">
                <a:solidFill>
                  <a:schemeClr val="accent5">
                    <a:lumMod val="50000"/>
                  </a:schemeClr>
                </a:solidFill>
                <a:latin typeface="+mn-lt"/>
              </a:rPr>
              <a:t>RAIL BALTICA V</a:t>
            </a:r>
            <a:r>
              <a:rPr lang="en-US" sz="3000" b="1" dirty="0">
                <a:solidFill>
                  <a:schemeClr val="accent5">
                    <a:lumMod val="50000"/>
                  </a:schemeClr>
                </a:solidFill>
                <a:latin typeface="+mn-lt"/>
              </a:rPr>
              <a:t>ISION</a:t>
            </a:r>
            <a:br>
              <a:rPr lang="lv-LV" sz="3200" b="1" dirty="0">
                <a:solidFill>
                  <a:schemeClr val="accent5">
                    <a:lumMod val="50000"/>
                  </a:schemeClr>
                </a:solidFill>
              </a:rPr>
            </a:br>
            <a:endParaRPr lang="en-US" sz="3200" b="1" dirty="0">
              <a:solidFill>
                <a:schemeClr val="accent6">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771" y="1814160"/>
            <a:ext cx="2532301" cy="3640182"/>
          </a:xfrm>
          <a:prstGeom prst="rect">
            <a:avLst/>
          </a:prstGeom>
        </p:spPr>
      </p:pic>
      <p:sp>
        <p:nvSpPr>
          <p:cNvPr id="4" name="TextBox 3"/>
          <p:cNvSpPr txBox="1"/>
          <p:nvPr/>
        </p:nvSpPr>
        <p:spPr>
          <a:xfrm>
            <a:off x="5677230" y="1814160"/>
            <a:ext cx="5359179" cy="3416320"/>
          </a:xfrm>
          <a:prstGeom prst="rect">
            <a:avLst/>
          </a:prstGeom>
          <a:solidFill>
            <a:schemeClr val="bg1">
              <a:lumMod val="75000"/>
            </a:schemeClr>
          </a:solidFill>
        </p:spPr>
        <p:txBody>
          <a:bodyPr wrap="square" rtlCol="0">
            <a:spAutoFit/>
          </a:bodyPr>
          <a:lstStyle/>
          <a:p>
            <a:pPr algn="just">
              <a:lnSpc>
                <a:spcPct val="150000"/>
              </a:lnSpc>
            </a:pPr>
            <a:r>
              <a:rPr lang="en-US" sz="3600" b="1" dirty="0">
                <a:solidFill>
                  <a:schemeClr val="accent5">
                    <a:lumMod val="50000"/>
                  </a:schemeClr>
                </a:solidFill>
              </a:rPr>
              <a:t>A future driven </a:t>
            </a:r>
            <a:r>
              <a:rPr lang="en-US" sz="3600" b="1" u="sng" dirty="0">
                <a:solidFill>
                  <a:schemeClr val="accent5">
                    <a:lumMod val="50000"/>
                  </a:schemeClr>
                </a:solidFill>
              </a:rPr>
              <a:t>economic corridor</a:t>
            </a:r>
            <a:r>
              <a:rPr lang="en-US" sz="3600" b="1" dirty="0">
                <a:solidFill>
                  <a:schemeClr val="accent5">
                    <a:lumMod val="50000"/>
                  </a:schemeClr>
                </a:solidFill>
              </a:rPr>
              <a:t> that closely binds </a:t>
            </a:r>
          </a:p>
          <a:p>
            <a:pPr algn="just">
              <a:lnSpc>
                <a:spcPct val="150000"/>
              </a:lnSpc>
            </a:pPr>
            <a:r>
              <a:rPr lang="en-US" sz="3600" b="1" dirty="0">
                <a:solidFill>
                  <a:schemeClr val="accent5">
                    <a:lumMod val="50000"/>
                  </a:schemeClr>
                </a:solidFill>
              </a:rPr>
              <a:t>North East Europe to the rest of Europe</a:t>
            </a:r>
          </a:p>
        </p:txBody>
      </p:sp>
      <p:sp>
        <p:nvSpPr>
          <p:cNvPr id="8" name="Arrow: Right 7"/>
          <p:cNvSpPr/>
          <p:nvPr/>
        </p:nvSpPr>
        <p:spPr>
          <a:xfrm>
            <a:off x="4628947" y="3138989"/>
            <a:ext cx="978408" cy="766662"/>
          </a:xfrm>
          <a:prstGeom prst="rightArrow">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34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26197"/>
            <a:ext cx="5482590" cy="1325563"/>
          </a:xfrm>
        </p:spPr>
        <p:txBody>
          <a:bodyPr/>
          <a:lstStyle/>
          <a:p>
            <a:r>
              <a:rPr lang="lv-LV" sz="3000" b="1" dirty="0">
                <a:solidFill>
                  <a:srgbClr val="002060"/>
                </a:solidFill>
                <a:latin typeface="+mn-lt"/>
              </a:rPr>
              <a:t>RAIL BALTICA </a:t>
            </a:r>
            <a:br>
              <a:rPr lang="lv-LV" sz="3000" b="1" dirty="0">
                <a:solidFill>
                  <a:srgbClr val="002060"/>
                </a:solidFill>
                <a:latin typeface="+mn-lt"/>
              </a:rPr>
            </a:br>
            <a:r>
              <a:rPr lang="lv-LV" sz="3000" b="1" dirty="0" err="1">
                <a:solidFill>
                  <a:schemeClr val="accent6">
                    <a:lumMod val="75000"/>
                  </a:schemeClr>
                </a:solidFill>
                <a:latin typeface="+mn-lt"/>
              </a:rPr>
              <a:t>Baltic</a:t>
            </a:r>
            <a:r>
              <a:rPr lang="lv-LV" sz="3000" b="1" dirty="0">
                <a:solidFill>
                  <a:schemeClr val="accent6">
                    <a:lumMod val="75000"/>
                  </a:schemeClr>
                </a:solidFill>
                <a:latin typeface="+mn-lt"/>
              </a:rPr>
              <a:t> Project </a:t>
            </a:r>
            <a:r>
              <a:rPr lang="lv-LV" sz="3000" b="1" dirty="0" err="1">
                <a:solidFill>
                  <a:schemeClr val="accent6">
                    <a:lumMod val="75000"/>
                  </a:schemeClr>
                </a:solidFill>
                <a:latin typeface="+mn-lt"/>
              </a:rPr>
              <a:t>of</a:t>
            </a:r>
            <a:r>
              <a:rPr lang="lv-LV" sz="3000" b="1" dirty="0">
                <a:solidFill>
                  <a:schemeClr val="accent6">
                    <a:lumMod val="75000"/>
                  </a:schemeClr>
                </a:solidFill>
                <a:latin typeface="+mn-lt"/>
              </a:rPr>
              <a:t> </a:t>
            </a:r>
            <a:r>
              <a:rPr lang="lv-LV" sz="3000" b="1" dirty="0" err="1">
                <a:solidFill>
                  <a:schemeClr val="accent6">
                    <a:lumMod val="75000"/>
                  </a:schemeClr>
                </a:solidFill>
                <a:latin typeface="+mn-lt"/>
              </a:rPr>
              <a:t>the</a:t>
            </a:r>
            <a:r>
              <a:rPr lang="lv-LV" sz="3000" b="1" dirty="0">
                <a:solidFill>
                  <a:schemeClr val="accent6">
                    <a:lumMod val="75000"/>
                  </a:schemeClr>
                </a:solidFill>
                <a:latin typeface="+mn-lt"/>
              </a:rPr>
              <a:t> </a:t>
            </a:r>
            <a:r>
              <a:rPr lang="lv-LV" sz="3000" b="1" dirty="0" err="1">
                <a:solidFill>
                  <a:schemeClr val="accent6">
                    <a:lumMod val="75000"/>
                  </a:schemeClr>
                </a:solidFill>
                <a:latin typeface="+mn-lt"/>
              </a:rPr>
              <a:t>Century</a:t>
            </a:r>
            <a:endParaRPr lang="en-GB" sz="3000" b="1" dirty="0">
              <a:solidFill>
                <a:schemeClr val="accent6">
                  <a:lumMod val="75000"/>
                </a:schemeClr>
              </a:solidFill>
              <a:latin typeface="+mn-lt"/>
            </a:endParaRPr>
          </a:p>
        </p:txBody>
      </p:sp>
      <p:sp>
        <p:nvSpPr>
          <p:cNvPr id="3" name="Content Placeholder 2"/>
          <p:cNvSpPr>
            <a:spLocks noGrp="1"/>
          </p:cNvSpPr>
          <p:nvPr>
            <p:ph idx="4294967295"/>
          </p:nvPr>
        </p:nvSpPr>
        <p:spPr>
          <a:xfrm>
            <a:off x="784202" y="1487320"/>
            <a:ext cx="6149341" cy="4254979"/>
          </a:xfrm>
        </p:spPr>
        <p:txBody>
          <a:bodyPr/>
          <a:lstStyle/>
          <a:p>
            <a:pPr marL="0" indent="0">
              <a:buNone/>
            </a:pPr>
            <a:r>
              <a:rPr lang="lv-LV" sz="2400" b="1" dirty="0">
                <a:solidFill>
                  <a:schemeClr val="accent6">
                    <a:lumMod val="75000"/>
                  </a:schemeClr>
                </a:solidFill>
              </a:rPr>
              <a:t>730</a:t>
            </a:r>
            <a:r>
              <a:rPr lang="lv-LV" sz="2400" dirty="0">
                <a:solidFill>
                  <a:schemeClr val="accent6">
                    <a:lumMod val="75000"/>
                  </a:schemeClr>
                </a:solidFill>
              </a:rPr>
              <a:t> </a:t>
            </a:r>
            <a:r>
              <a:rPr lang="lv-LV" sz="2400" dirty="0"/>
              <a:t> km  railway tracks from Tallinn to the 	Polish border</a:t>
            </a:r>
          </a:p>
          <a:p>
            <a:pPr marL="0" indent="0">
              <a:buNone/>
            </a:pPr>
            <a:r>
              <a:rPr lang="lv-LV" sz="2400" b="1" dirty="0">
                <a:solidFill>
                  <a:schemeClr val="accent6">
                    <a:lumMod val="75000"/>
                  </a:schemeClr>
                </a:solidFill>
              </a:rPr>
              <a:t>240</a:t>
            </a:r>
            <a:r>
              <a:rPr lang="lv-LV" sz="2400" dirty="0">
                <a:solidFill>
                  <a:schemeClr val="accent6">
                    <a:lumMod val="75000"/>
                  </a:schemeClr>
                </a:solidFill>
              </a:rPr>
              <a:t>	</a:t>
            </a:r>
            <a:r>
              <a:rPr lang="lv-LV" sz="2400" dirty="0"/>
              <a:t>km/h speed passenger trains</a:t>
            </a:r>
          </a:p>
          <a:p>
            <a:pPr marL="0" indent="0">
              <a:buNone/>
            </a:pPr>
            <a:r>
              <a:rPr lang="lv-LV" sz="2400" b="1" dirty="0">
                <a:solidFill>
                  <a:schemeClr val="accent6">
                    <a:lumMod val="75000"/>
                  </a:schemeClr>
                </a:solidFill>
              </a:rPr>
              <a:t>120</a:t>
            </a:r>
            <a:r>
              <a:rPr lang="lv-LV" sz="2400" dirty="0"/>
              <a:t>	km/h speed freight trains</a:t>
            </a:r>
          </a:p>
          <a:p>
            <a:pPr marL="0" indent="0">
              <a:buNone/>
            </a:pPr>
            <a:r>
              <a:rPr lang="lv-LV" sz="2400" b="1" dirty="0">
                <a:solidFill>
                  <a:schemeClr val="accent6">
                    <a:lumMod val="75000"/>
                  </a:schemeClr>
                </a:solidFill>
              </a:rPr>
              <a:t>10</a:t>
            </a:r>
            <a:r>
              <a:rPr lang="lv-LV" sz="2400" dirty="0"/>
              <a:t> 	year construction period </a:t>
            </a:r>
          </a:p>
          <a:p>
            <a:pPr marL="0" indent="0">
              <a:buNone/>
            </a:pPr>
            <a:r>
              <a:rPr lang="lv-LV" sz="2400" b="1" dirty="0">
                <a:solidFill>
                  <a:schemeClr val="accent6">
                    <a:lumMod val="75000"/>
                  </a:schemeClr>
                </a:solidFill>
              </a:rPr>
              <a:t>5</a:t>
            </a:r>
            <a:r>
              <a:rPr lang="lv-LV" sz="2400" dirty="0"/>
              <a:t> 	million passengers/yr </a:t>
            </a:r>
          </a:p>
          <a:p>
            <a:pPr marL="914400" lvl="2" indent="0">
              <a:buNone/>
            </a:pPr>
            <a:r>
              <a:rPr lang="lv-LV" sz="1400" dirty="0"/>
              <a:t>70% regionally between Estonia, Latvia, Lithuania</a:t>
            </a:r>
          </a:p>
          <a:p>
            <a:pPr marL="0" indent="0">
              <a:buNone/>
            </a:pPr>
            <a:r>
              <a:rPr lang="lv-LV" sz="2400" b="1" dirty="0">
                <a:solidFill>
                  <a:schemeClr val="accent6">
                    <a:lumMod val="75000"/>
                  </a:schemeClr>
                </a:solidFill>
              </a:rPr>
              <a:t>16</a:t>
            </a:r>
            <a:r>
              <a:rPr lang="lv-LV" sz="2400" dirty="0"/>
              <a:t> 	million tons/yr cargo</a:t>
            </a:r>
          </a:p>
          <a:p>
            <a:pPr lvl="2">
              <a:buFont typeface="Courier New" panose="02070309020205020404" pitchFamily="49" charset="0"/>
              <a:buChar char="o"/>
            </a:pPr>
            <a:r>
              <a:rPr lang="lv-LV" sz="1400" dirty="0"/>
              <a:t>From 13 mT/yr</a:t>
            </a:r>
          </a:p>
          <a:p>
            <a:pPr marL="0" indent="0">
              <a:buNone/>
            </a:pPr>
            <a:r>
              <a:rPr lang="lv-LV" sz="2400" b="1" dirty="0">
                <a:solidFill>
                  <a:schemeClr val="accent6">
                    <a:lumMod val="75000"/>
                  </a:schemeClr>
                </a:solidFill>
              </a:rPr>
              <a:t>5</a:t>
            </a:r>
            <a:r>
              <a:rPr lang="lv-LV" sz="2400" dirty="0"/>
              <a:t> 	billion EURO investment over 10-15 	years</a:t>
            </a:r>
          </a:p>
        </p:txBody>
      </p:sp>
      <p:pic>
        <p:nvPicPr>
          <p:cNvPr id="4" name="Picture 3"/>
          <p:cNvPicPr>
            <a:picLocks noChangeAspect="1"/>
          </p:cNvPicPr>
          <p:nvPr/>
        </p:nvPicPr>
        <p:blipFill>
          <a:blip r:embed="rId3"/>
          <a:stretch>
            <a:fillRect/>
          </a:stretch>
        </p:blipFill>
        <p:spPr>
          <a:xfrm>
            <a:off x="7501807" y="537583"/>
            <a:ext cx="3676650" cy="5114925"/>
          </a:xfrm>
          <a:prstGeom prst="rect">
            <a:avLst/>
          </a:prstGeom>
        </p:spPr>
      </p:pic>
    </p:spTree>
    <p:extLst>
      <p:ext uri="{BB962C8B-B14F-4D97-AF65-F5344CB8AC3E}">
        <p14:creationId xmlns:p14="http://schemas.microsoft.com/office/powerpoint/2010/main" val="114141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5300"/>
                    </a14:imgEffect>
                    <a14:imgEffect>
                      <a14:brightnessContrast contrast="-3000"/>
                    </a14:imgEffect>
                  </a14:imgLayer>
                </a14:imgProps>
              </a:ext>
            </a:extLst>
          </a:blip>
          <a:stretch>
            <a:fillRect/>
          </a:stretch>
        </p:blipFill>
        <p:spPr>
          <a:xfrm>
            <a:off x="51775" y="3282030"/>
            <a:ext cx="12191999" cy="2843092"/>
          </a:xfrm>
          <a:prstGeom prst="rect">
            <a:avLst/>
          </a:prstGeom>
          <a:gradFill>
            <a:gsLst>
              <a:gs pos="100000">
                <a:schemeClr val="accent1">
                  <a:lumMod val="67000"/>
                </a:schemeClr>
              </a:gs>
              <a:gs pos="100000">
                <a:schemeClr val="accent1">
                  <a:lumMod val="97000"/>
                  <a:lumOff val="3000"/>
                </a:schemeClr>
              </a:gs>
              <a:gs pos="100000">
                <a:schemeClr val="accent1">
                  <a:lumMod val="60000"/>
                  <a:lumOff val="40000"/>
                </a:schemeClr>
              </a:gs>
            </a:gsLst>
            <a:lin ang="16200000" scaled="1"/>
          </a:gradFill>
          <a:effectLst>
            <a:outerShdw blurRad="50800" dist="50800" dir="5400000" algn="ctr" rotWithShape="0">
              <a:srgbClr val="000000"/>
            </a:outerShdw>
          </a:effectLst>
        </p:spPr>
      </p:pic>
      <p:sp>
        <p:nvSpPr>
          <p:cNvPr id="2" name="Title 1"/>
          <p:cNvSpPr>
            <a:spLocks noGrp="1"/>
          </p:cNvSpPr>
          <p:nvPr>
            <p:ph type="title"/>
          </p:nvPr>
        </p:nvSpPr>
        <p:spPr>
          <a:xfrm>
            <a:off x="726882" y="-179989"/>
            <a:ext cx="10515601" cy="1325563"/>
          </a:xfrm>
        </p:spPr>
        <p:txBody>
          <a:bodyPr/>
          <a:lstStyle/>
          <a:p>
            <a:r>
              <a:rPr lang="lv-LV" sz="3000" b="1" dirty="0">
                <a:solidFill>
                  <a:schemeClr val="accent5">
                    <a:lumMod val="50000"/>
                  </a:schemeClr>
                </a:solidFill>
                <a:latin typeface="+mn-lt"/>
              </a:rPr>
              <a:t>RAIL BALTICA </a:t>
            </a:r>
            <a:r>
              <a:rPr lang="en-US" sz="3000" b="1" dirty="0">
                <a:solidFill>
                  <a:schemeClr val="accent5">
                    <a:lumMod val="50000"/>
                  </a:schemeClr>
                </a:solidFill>
                <a:latin typeface="+mn-lt"/>
              </a:rPr>
              <a:t>FUTURE DELIVERY</a:t>
            </a:r>
          </a:p>
        </p:txBody>
      </p:sp>
      <p:sp>
        <p:nvSpPr>
          <p:cNvPr id="4" name="TextBox 3"/>
          <p:cNvSpPr txBox="1"/>
          <p:nvPr/>
        </p:nvSpPr>
        <p:spPr>
          <a:xfrm>
            <a:off x="726882" y="1145574"/>
            <a:ext cx="9580899" cy="4616648"/>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US" sz="2400" dirty="0"/>
              <a:t>ECONOMIC CORRIDOR</a:t>
            </a:r>
          </a:p>
          <a:p>
            <a:pPr marL="457200" indent="-457200">
              <a:lnSpc>
                <a:spcPct val="150000"/>
              </a:lnSpc>
              <a:buFont typeface="Wingdings" panose="05000000000000000000" pitchFamily="2" charset="2"/>
              <a:buChar char="q"/>
            </a:pPr>
            <a:r>
              <a:rPr lang="en-US" sz="2400" dirty="0"/>
              <a:t>INFRUSTRUCTURE CORRIDOR</a:t>
            </a:r>
          </a:p>
          <a:p>
            <a:pPr marL="457200" indent="-457200">
              <a:lnSpc>
                <a:spcPct val="150000"/>
              </a:lnSpc>
              <a:buFont typeface="Wingdings" panose="05000000000000000000" pitchFamily="2" charset="2"/>
              <a:buChar char="q"/>
            </a:pPr>
            <a:r>
              <a:rPr lang="en-US" sz="2400" dirty="0"/>
              <a:t> </a:t>
            </a:r>
            <a:r>
              <a:rPr lang="lv-LV" sz="2400" dirty="0"/>
              <a:t>CONNECTIVITY</a:t>
            </a:r>
          </a:p>
          <a:p>
            <a:pPr marL="457200" indent="-457200">
              <a:lnSpc>
                <a:spcPct val="150000"/>
              </a:lnSpc>
              <a:buFont typeface="Wingdings" panose="05000000000000000000" pitchFamily="2" charset="2"/>
              <a:buChar char="q"/>
            </a:pPr>
            <a:r>
              <a:rPr lang="en-US" sz="2400" dirty="0"/>
              <a:t> </a:t>
            </a:r>
            <a:r>
              <a:rPr lang="lv-LV" sz="2400" dirty="0"/>
              <a:t>CAPACITY</a:t>
            </a:r>
          </a:p>
          <a:p>
            <a:pPr marL="457200" indent="-457200">
              <a:lnSpc>
                <a:spcPct val="150000"/>
              </a:lnSpc>
              <a:buFont typeface="Wingdings" panose="05000000000000000000" pitchFamily="2" charset="2"/>
              <a:buChar char="q"/>
            </a:pPr>
            <a:r>
              <a:rPr lang="en-US" sz="2400" dirty="0"/>
              <a:t>COMPETITIVNESS</a:t>
            </a:r>
            <a:endParaRPr lang="lv-LV" sz="2400" dirty="0"/>
          </a:p>
          <a:p>
            <a:pPr marL="457200" indent="-457200">
              <a:lnSpc>
                <a:spcPct val="150000"/>
              </a:lnSpc>
              <a:buFont typeface="Wingdings" panose="05000000000000000000" pitchFamily="2" charset="2"/>
              <a:buChar char="q"/>
            </a:pPr>
            <a:r>
              <a:rPr lang="en-US" sz="2400" dirty="0"/>
              <a:t> </a:t>
            </a:r>
            <a:r>
              <a:rPr lang="lv-LV" sz="2400" dirty="0"/>
              <a:t>AFFORDABILITY</a:t>
            </a:r>
            <a:endParaRPr lang="en-US" sz="2400" dirty="0"/>
          </a:p>
          <a:p>
            <a:pPr marL="457200" indent="-457200">
              <a:lnSpc>
                <a:spcPct val="150000"/>
              </a:lnSpc>
              <a:buFont typeface="Wingdings" panose="05000000000000000000" pitchFamily="2" charset="2"/>
              <a:buChar char="q"/>
            </a:pPr>
            <a:r>
              <a:rPr lang="lv-LV" sz="2400" dirty="0"/>
              <a:t>ENVIRONMENTAL CONSCIOUSNESS</a:t>
            </a:r>
            <a:endParaRPr lang="en-US" sz="2400" dirty="0"/>
          </a:p>
          <a:p>
            <a:pPr marL="457200" indent="-457200">
              <a:lnSpc>
                <a:spcPct val="150000"/>
              </a:lnSpc>
              <a:buFont typeface="Wingdings" panose="05000000000000000000" pitchFamily="2" charset="2"/>
              <a:buChar char="Ø"/>
            </a:pPr>
            <a:endParaRPr lang="en-US" sz="2800" b="1" dirty="0">
              <a:solidFill>
                <a:schemeClr val="accent6"/>
              </a:solidFill>
            </a:endParaRPr>
          </a:p>
        </p:txBody>
      </p:sp>
    </p:spTree>
    <p:extLst>
      <p:ext uri="{BB962C8B-B14F-4D97-AF65-F5344CB8AC3E}">
        <p14:creationId xmlns:p14="http://schemas.microsoft.com/office/powerpoint/2010/main" val="41973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5300"/>
                    </a14:imgEffect>
                    <a14:imgEffect>
                      <a14:brightnessContrast contrast="-3000"/>
                    </a14:imgEffect>
                  </a14:imgLayer>
                </a14:imgProps>
              </a:ext>
            </a:extLst>
          </a:blip>
          <a:stretch>
            <a:fillRect/>
          </a:stretch>
        </p:blipFill>
        <p:spPr>
          <a:xfrm>
            <a:off x="0" y="3282030"/>
            <a:ext cx="12191999" cy="2843092"/>
          </a:xfrm>
          <a:prstGeom prst="rect">
            <a:avLst/>
          </a:prstGeom>
          <a:gradFill>
            <a:gsLst>
              <a:gs pos="100000">
                <a:schemeClr val="accent1">
                  <a:lumMod val="67000"/>
                </a:schemeClr>
              </a:gs>
              <a:gs pos="100000">
                <a:schemeClr val="accent1">
                  <a:lumMod val="97000"/>
                  <a:lumOff val="3000"/>
                </a:schemeClr>
              </a:gs>
              <a:gs pos="100000">
                <a:schemeClr val="accent1">
                  <a:lumMod val="60000"/>
                  <a:lumOff val="40000"/>
                </a:schemeClr>
              </a:gs>
            </a:gsLst>
            <a:lin ang="16200000" scaled="1"/>
          </a:gradFill>
          <a:effectLst>
            <a:outerShdw blurRad="50800" dist="50800" dir="5400000" algn="ctr" rotWithShape="0">
              <a:srgbClr val="000000"/>
            </a:outerShdw>
          </a:effectLst>
        </p:spPr>
      </p:pic>
      <p:sp>
        <p:nvSpPr>
          <p:cNvPr id="2" name="Title 1"/>
          <p:cNvSpPr>
            <a:spLocks noGrp="1"/>
          </p:cNvSpPr>
          <p:nvPr>
            <p:ph type="title"/>
          </p:nvPr>
        </p:nvSpPr>
        <p:spPr>
          <a:xfrm>
            <a:off x="332179" y="8951"/>
            <a:ext cx="9476243" cy="687562"/>
          </a:xfrm>
        </p:spPr>
        <p:txBody>
          <a:bodyPr/>
          <a:lstStyle/>
          <a:p>
            <a:r>
              <a:rPr lang="lv-LV" sz="3000" b="1" dirty="0">
                <a:solidFill>
                  <a:schemeClr val="accent5">
                    <a:lumMod val="50000"/>
                  </a:schemeClr>
                </a:solidFill>
                <a:latin typeface="+mn-lt"/>
              </a:rPr>
              <a:t>RAIL BALTICA </a:t>
            </a:r>
            <a:r>
              <a:rPr lang="en-US" sz="3000" b="1" dirty="0">
                <a:solidFill>
                  <a:schemeClr val="accent5">
                    <a:lumMod val="50000"/>
                  </a:schemeClr>
                </a:solidFill>
                <a:latin typeface="+mn-lt"/>
              </a:rPr>
              <a:t>PROJECT </a:t>
            </a:r>
            <a:r>
              <a:rPr lang="lv-LV" sz="3000" b="1" dirty="0">
                <a:solidFill>
                  <a:schemeClr val="accent5">
                    <a:lumMod val="50000"/>
                  </a:schemeClr>
                </a:solidFill>
                <a:latin typeface="+mn-lt"/>
              </a:rPr>
              <a:t>BENEFITS</a:t>
            </a:r>
            <a:endParaRPr lang="en-US" sz="3000" b="1" dirty="0">
              <a:solidFill>
                <a:schemeClr val="accent5">
                  <a:lumMod val="50000"/>
                </a:schemeClr>
              </a:solidFill>
              <a:latin typeface="+mn-lt"/>
            </a:endParaRPr>
          </a:p>
        </p:txBody>
      </p:sp>
      <p:sp>
        <p:nvSpPr>
          <p:cNvPr id="6" name="TextBox 5"/>
          <p:cNvSpPr txBox="1"/>
          <p:nvPr/>
        </p:nvSpPr>
        <p:spPr>
          <a:xfrm>
            <a:off x="503213" y="1222178"/>
            <a:ext cx="5726545"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US" sz="2000" dirty="0"/>
              <a:t>A powerful catalyst for sustainable economic growth in the Baltic States</a:t>
            </a:r>
          </a:p>
          <a:p>
            <a:pPr marL="457200" indent="-457200">
              <a:lnSpc>
                <a:spcPct val="150000"/>
              </a:lnSpc>
              <a:buFont typeface="Wingdings" panose="05000000000000000000" pitchFamily="2" charset="2"/>
              <a:buChar char="q"/>
            </a:pPr>
            <a:r>
              <a:rPr lang="en-US" sz="2000" dirty="0"/>
              <a:t>A new standard of passenger and freight mobility</a:t>
            </a:r>
          </a:p>
          <a:p>
            <a:pPr marL="457200" indent="-457200">
              <a:lnSpc>
                <a:spcPct val="150000"/>
              </a:lnSpc>
              <a:buFont typeface="Wingdings" panose="05000000000000000000" pitchFamily="2" charset="2"/>
              <a:buChar char="q"/>
            </a:pPr>
            <a:r>
              <a:rPr lang="en-US" sz="2000" dirty="0"/>
              <a:t>A new economic corridor will emerge</a:t>
            </a:r>
          </a:p>
          <a:p>
            <a:pPr marL="457200" indent="-457200">
              <a:lnSpc>
                <a:spcPct val="150000"/>
              </a:lnSpc>
              <a:buFont typeface="Wingdings" panose="05000000000000000000" pitchFamily="2" charset="2"/>
              <a:buChar char="q"/>
            </a:pPr>
            <a:r>
              <a:rPr lang="en-US" sz="2000" dirty="0"/>
              <a:t>Sustainable employment and educational opportunities</a:t>
            </a:r>
          </a:p>
          <a:p>
            <a:pPr marL="457200" indent="-457200">
              <a:lnSpc>
                <a:spcPct val="150000"/>
              </a:lnSpc>
              <a:buFont typeface="Wingdings" panose="05000000000000000000" pitchFamily="2" charset="2"/>
              <a:buChar char="q"/>
            </a:pPr>
            <a:r>
              <a:rPr lang="lv-LV" sz="2000" dirty="0"/>
              <a:t>Environmentally sustainable infrastructure</a:t>
            </a:r>
            <a:endParaRPr lang="en-US" sz="2000" dirty="0"/>
          </a:p>
        </p:txBody>
      </p:sp>
      <p:sp>
        <p:nvSpPr>
          <p:cNvPr id="7" name="TextBox 6"/>
          <p:cNvSpPr txBox="1"/>
          <p:nvPr/>
        </p:nvSpPr>
        <p:spPr>
          <a:xfrm>
            <a:off x="6096000" y="1206862"/>
            <a:ext cx="5900841" cy="3737946"/>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US" sz="2000" dirty="0"/>
              <a:t>New opportunities for multimodal freight logistics development</a:t>
            </a:r>
          </a:p>
          <a:p>
            <a:pPr marL="457200" indent="-457200">
              <a:lnSpc>
                <a:spcPct val="150000"/>
              </a:lnSpc>
              <a:buFont typeface="Wingdings" panose="05000000000000000000" pitchFamily="2" charset="2"/>
              <a:buChar char="q"/>
            </a:pPr>
            <a:r>
              <a:rPr lang="lv-LV" sz="2000" dirty="0"/>
              <a:t>New intermodal transport solutions for passengers</a:t>
            </a:r>
            <a:endParaRPr lang="en-US" sz="2000" dirty="0"/>
          </a:p>
          <a:p>
            <a:pPr marL="457200" indent="-457200">
              <a:lnSpc>
                <a:spcPct val="150000"/>
              </a:lnSpc>
              <a:buFont typeface="Wingdings" panose="05000000000000000000" pitchFamily="2" charset="2"/>
              <a:buChar char="q"/>
            </a:pPr>
            <a:r>
              <a:rPr lang="lv-LV" sz="2000" dirty="0"/>
              <a:t>Safety and performance improvements</a:t>
            </a:r>
            <a:endParaRPr lang="en-US" sz="2000" dirty="0"/>
          </a:p>
          <a:p>
            <a:pPr marL="457200" indent="-457200">
              <a:lnSpc>
                <a:spcPct val="150000"/>
              </a:lnSpc>
              <a:buFont typeface="Wingdings" panose="05000000000000000000" pitchFamily="2" charset="2"/>
              <a:buChar char="q"/>
            </a:pPr>
            <a:r>
              <a:rPr lang="en-US" sz="2000" dirty="0"/>
              <a:t>A new value platform for digitalization and innovation</a:t>
            </a:r>
          </a:p>
          <a:p>
            <a:pPr marL="457200" indent="-457200">
              <a:lnSpc>
                <a:spcPct val="150000"/>
              </a:lnSpc>
              <a:buFont typeface="Wingdings" panose="05000000000000000000" pitchFamily="2" charset="2"/>
              <a:buChar char="q"/>
            </a:pPr>
            <a:r>
              <a:rPr lang="en-US" sz="2000" dirty="0"/>
              <a:t>Baltic integration in the European Union transport ecosystem</a:t>
            </a:r>
            <a:r>
              <a:rPr lang="lv-LV" sz="2000" dirty="0"/>
              <a:t> - completed</a:t>
            </a:r>
            <a:endParaRPr lang="en-US" sz="2000" dirty="0"/>
          </a:p>
        </p:txBody>
      </p:sp>
    </p:spTree>
    <p:extLst>
      <p:ext uri="{BB962C8B-B14F-4D97-AF65-F5344CB8AC3E}">
        <p14:creationId xmlns:p14="http://schemas.microsoft.com/office/powerpoint/2010/main" val="25335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4685" y="365125"/>
            <a:ext cx="11467315" cy="1325563"/>
          </a:xfrm>
        </p:spPr>
        <p:txBody>
          <a:bodyPr/>
          <a:lstStyle/>
          <a:p>
            <a:r>
              <a:rPr lang="lv-LV" sz="3200" b="1" dirty="0">
                <a:solidFill>
                  <a:schemeClr val="accent5">
                    <a:lumMod val="50000"/>
                  </a:schemeClr>
                </a:solidFill>
                <a:latin typeface="+mn-lt"/>
              </a:rPr>
              <a:t>RAIL BALTICA </a:t>
            </a:r>
            <a:r>
              <a:rPr lang="en-GB" sz="3200" b="1" dirty="0">
                <a:solidFill>
                  <a:schemeClr val="accent5">
                    <a:lumMod val="50000"/>
                  </a:schemeClr>
                </a:solidFill>
                <a:latin typeface="+mn-lt"/>
              </a:rPr>
              <a:t>CENTRAL PROJEC</a:t>
            </a:r>
            <a:r>
              <a:rPr lang="lv-LV" sz="3200" b="1" dirty="0">
                <a:solidFill>
                  <a:schemeClr val="accent5">
                    <a:lumMod val="50000"/>
                  </a:schemeClr>
                </a:solidFill>
                <a:latin typeface="+mn-lt"/>
              </a:rPr>
              <a:t>T MANAGMENT</a:t>
            </a:r>
            <a:br>
              <a:rPr lang="lv-LV" sz="3200" b="1" dirty="0">
                <a:solidFill>
                  <a:schemeClr val="accent5">
                    <a:lumMod val="50000"/>
                  </a:schemeClr>
                </a:solidFill>
                <a:latin typeface="+mn-lt"/>
              </a:rPr>
            </a:br>
            <a:r>
              <a:rPr lang="lv-LV" sz="3200" b="1" dirty="0">
                <a:solidFill>
                  <a:schemeClr val="accent6">
                    <a:lumMod val="75000"/>
                  </a:schemeClr>
                </a:solidFill>
                <a:latin typeface="+mn-lt"/>
              </a:rPr>
              <a:t>The role of the joint venture RB RAIL AS</a:t>
            </a:r>
            <a:endParaRPr lang="en-US" sz="3200" b="1" dirty="0">
              <a:solidFill>
                <a:schemeClr val="accent6">
                  <a:lumMod val="75000"/>
                </a:schemeClr>
              </a:solidFill>
              <a:latin typeface="+mn-lt"/>
            </a:endParaRPr>
          </a:p>
        </p:txBody>
      </p:sp>
      <p:sp>
        <p:nvSpPr>
          <p:cNvPr id="5" name="TextBox 4"/>
          <p:cNvSpPr txBox="1"/>
          <p:nvPr/>
        </p:nvSpPr>
        <p:spPr>
          <a:xfrm>
            <a:off x="724685" y="1807246"/>
            <a:ext cx="7073115" cy="4401205"/>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Represents </a:t>
            </a:r>
            <a:r>
              <a:rPr lang="lv-LV" sz="2800" dirty="0"/>
              <a:t>the </a:t>
            </a:r>
            <a:r>
              <a:rPr lang="en-US" sz="2800" dirty="0"/>
              <a:t>project and ensures interoperability</a:t>
            </a:r>
            <a:r>
              <a:rPr lang="lv-LV" sz="2800" dirty="0"/>
              <a:t> </a:t>
            </a:r>
            <a:r>
              <a:rPr lang="en-US" sz="2800" dirty="0"/>
              <a:t>overall;</a:t>
            </a:r>
          </a:p>
          <a:p>
            <a:pPr marL="285750" lvl="0" indent="-285750">
              <a:buFont typeface="Arial" panose="020B0604020202020204" pitchFamily="34" charset="0"/>
              <a:buChar char="•"/>
            </a:pPr>
            <a:r>
              <a:rPr lang="en-US" sz="2800" dirty="0"/>
              <a:t>Represents all the shareholders’ interests; </a:t>
            </a:r>
          </a:p>
          <a:p>
            <a:pPr marL="285750" lvl="0" indent="-285750">
              <a:buFont typeface="Arial" panose="020B0604020202020204" pitchFamily="34" charset="0"/>
              <a:buChar char="•"/>
            </a:pPr>
            <a:r>
              <a:rPr lang="en-US" sz="2800" dirty="0"/>
              <a:t>Ensures cost savings generated by economies of scale</a:t>
            </a:r>
            <a:r>
              <a:rPr lang="lv-LV" sz="2800" dirty="0"/>
              <a:t>;</a:t>
            </a:r>
            <a:endParaRPr lang="en-US" sz="2800" dirty="0"/>
          </a:p>
          <a:p>
            <a:pPr marL="285750" lvl="0" indent="-285750">
              <a:buFont typeface="Arial" panose="020B0604020202020204" pitchFamily="34" charset="0"/>
              <a:buChar char="•"/>
            </a:pPr>
            <a:r>
              <a:rPr lang="en-US" sz="2800" dirty="0"/>
              <a:t>Guarantees successful project implementation, unrestricted functioning of the single market and equal access to infrastructure</a:t>
            </a:r>
            <a:r>
              <a:rPr lang="lv-LV" sz="2800" dirty="0"/>
              <a:t>;</a:t>
            </a:r>
            <a:endParaRPr lang="en-US" sz="2800" dirty="0"/>
          </a:p>
          <a:p>
            <a:pPr marL="285750" lvl="0" indent="-285750">
              <a:buFont typeface="Arial" panose="020B0604020202020204" pitchFamily="34" charset="0"/>
              <a:buChar char="•"/>
            </a:pPr>
            <a:r>
              <a:rPr lang="en-US" sz="2800" dirty="0"/>
              <a:t>Develops </a:t>
            </a:r>
            <a:r>
              <a:rPr lang="lv-LV" sz="2800" dirty="0"/>
              <a:t>a</a:t>
            </a:r>
            <a:r>
              <a:rPr lang="en-US" sz="2800" dirty="0"/>
              <a:t> Centre of Competence </a:t>
            </a:r>
            <a:endParaRPr lang="en-US" dirty="0"/>
          </a:p>
        </p:txBody>
      </p:sp>
      <p:pic>
        <p:nvPicPr>
          <p:cNvPr id="4" name="Picture 3"/>
          <p:cNvPicPr>
            <a:picLocks noChangeAspect="1"/>
          </p:cNvPicPr>
          <p:nvPr/>
        </p:nvPicPr>
        <p:blipFill>
          <a:blip r:embed="rId3"/>
          <a:stretch>
            <a:fillRect/>
          </a:stretch>
        </p:blipFill>
        <p:spPr>
          <a:xfrm>
            <a:off x="7947025" y="1807246"/>
            <a:ext cx="4019550" cy="4219575"/>
          </a:xfrm>
          <a:prstGeom prst="rect">
            <a:avLst/>
          </a:prstGeom>
        </p:spPr>
      </p:pic>
    </p:spTree>
    <p:extLst>
      <p:ext uri="{BB962C8B-B14F-4D97-AF65-F5344CB8AC3E}">
        <p14:creationId xmlns:p14="http://schemas.microsoft.com/office/powerpoint/2010/main" val="151423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a:stCxn id="8" idx="2"/>
          </p:cNvCxnSpPr>
          <p:nvPr/>
        </p:nvCxnSpPr>
        <p:spPr>
          <a:xfrm flipH="1">
            <a:off x="3758379" y="2879740"/>
            <a:ext cx="1" cy="40721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07026" y="1858567"/>
            <a:ext cx="1578077" cy="569387"/>
          </a:xfrm>
          <a:prstGeom prst="rect">
            <a:avLst/>
          </a:prstGeom>
          <a:noFill/>
          <a:ln w="12700">
            <a:solidFill>
              <a:schemeClr val="accent1"/>
            </a:solidFill>
          </a:ln>
        </p:spPr>
        <p:txBody>
          <a:bodyPr wrap="square" rtlCol="0">
            <a:spAutoFit/>
          </a:bodyPr>
          <a:lstStyle>
            <a:defPPr>
              <a:defRPr lang="en-US"/>
            </a:defPPr>
            <a:lvl1pPr algn="ctr">
              <a:defRPr sz="1000"/>
            </a:lvl1pPr>
          </a:lstStyle>
          <a:p>
            <a:r>
              <a:rPr lang="en-US" sz="1100" b="1" dirty="0"/>
              <a:t>Estonia</a:t>
            </a:r>
            <a:r>
              <a:rPr lang="en-US" b="1" dirty="0"/>
              <a:t> – Ministry of Economic</a:t>
            </a:r>
            <a:r>
              <a:rPr lang="lv-LV" b="1" dirty="0"/>
              <a:t> </a:t>
            </a:r>
            <a:r>
              <a:rPr lang="lv-LV" b="1" dirty="0" err="1"/>
              <a:t>Affairs</a:t>
            </a:r>
            <a:r>
              <a:rPr lang="en-US" b="1" dirty="0"/>
              <a:t> and Communication</a:t>
            </a:r>
          </a:p>
        </p:txBody>
      </p:sp>
      <p:sp>
        <p:nvSpPr>
          <p:cNvPr id="5" name="TextBox 4"/>
          <p:cNvSpPr txBox="1"/>
          <p:nvPr/>
        </p:nvSpPr>
        <p:spPr>
          <a:xfrm>
            <a:off x="2969341" y="1917290"/>
            <a:ext cx="1578077" cy="415498"/>
          </a:xfrm>
          <a:prstGeom prst="rect">
            <a:avLst/>
          </a:prstGeom>
          <a:noFill/>
          <a:ln w="12700">
            <a:solidFill>
              <a:srgbClr val="C00000"/>
            </a:solidFill>
          </a:ln>
        </p:spPr>
        <p:txBody>
          <a:bodyPr wrap="square" rtlCol="0">
            <a:spAutoFit/>
          </a:bodyPr>
          <a:lstStyle>
            <a:defPPr>
              <a:defRPr lang="en-US"/>
            </a:defPPr>
            <a:lvl1pPr algn="ctr">
              <a:defRPr sz="1000"/>
            </a:lvl1pPr>
          </a:lstStyle>
          <a:p>
            <a:r>
              <a:rPr lang="en-US" sz="1100" b="1"/>
              <a:t>Latvia</a:t>
            </a:r>
            <a:r>
              <a:rPr lang="en-US" b="1"/>
              <a:t> – Ministry of Transportation</a:t>
            </a:r>
          </a:p>
        </p:txBody>
      </p:sp>
      <p:sp>
        <p:nvSpPr>
          <p:cNvPr id="6" name="TextBox 5"/>
          <p:cNvSpPr txBox="1"/>
          <p:nvPr/>
        </p:nvSpPr>
        <p:spPr>
          <a:xfrm>
            <a:off x="5031656" y="1864697"/>
            <a:ext cx="1578077" cy="569387"/>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sz="1100" b="1"/>
              <a:t>Lithuania</a:t>
            </a:r>
            <a:r>
              <a:rPr lang="en-US" b="1"/>
              <a:t> – Ministry of Transportation and Communication</a:t>
            </a:r>
          </a:p>
        </p:txBody>
      </p:sp>
      <p:sp>
        <p:nvSpPr>
          <p:cNvPr id="7" name="TextBox 6"/>
          <p:cNvSpPr txBox="1"/>
          <p:nvPr/>
        </p:nvSpPr>
        <p:spPr>
          <a:xfrm>
            <a:off x="907025" y="2613855"/>
            <a:ext cx="1578077" cy="246221"/>
          </a:xfrm>
          <a:prstGeom prst="rect">
            <a:avLst/>
          </a:prstGeom>
          <a:noFill/>
          <a:ln w="12700">
            <a:solidFill>
              <a:schemeClr val="accent1"/>
            </a:solidFill>
          </a:ln>
        </p:spPr>
        <p:txBody>
          <a:bodyPr wrap="square" rtlCol="0">
            <a:spAutoFit/>
          </a:bodyPr>
          <a:lstStyle/>
          <a:p>
            <a:pPr algn="ctr"/>
            <a:r>
              <a:rPr lang="en-US" sz="1000" b="1"/>
              <a:t>Rail Baltic </a:t>
            </a:r>
            <a:r>
              <a:rPr lang="lv-LV" sz="1000" b="1"/>
              <a:t> </a:t>
            </a:r>
            <a:r>
              <a:rPr lang="lv-LV" sz="1000" b="1" err="1"/>
              <a:t>Estonia</a:t>
            </a:r>
            <a:r>
              <a:rPr lang="lv-LV" sz="1000" b="1"/>
              <a:t> </a:t>
            </a:r>
            <a:r>
              <a:rPr lang="en-US" sz="1000" b="1"/>
              <a:t>OU </a:t>
            </a:r>
          </a:p>
        </p:txBody>
      </p:sp>
      <p:sp>
        <p:nvSpPr>
          <p:cNvPr id="8" name="TextBox 7"/>
          <p:cNvSpPr txBox="1"/>
          <p:nvPr/>
        </p:nvSpPr>
        <p:spPr>
          <a:xfrm>
            <a:off x="2969341" y="2633519"/>
            <a:ext cx="1578077" cy="246221"/>
          </a:xfrm>
          <a:prstGeom prst="rect">
            <a:avLst/>
          </a:prstGeom>
          <a:noFill/>
          <a:ln w="12700">
            <a:solidFill>
              <a:srgbClr val="C00000"/>
            </a:solidFill>
          </a:ln>
        </p:spPr>
        <p:txBody>
          <a:bodyPr wrap="square" rtlCol="0">
            <a:spAutoFit/>
          </a:bodyPr>
          <a:lstStyle>
            <a:defPPr>
              <a:defRPr lang="en-US"/>
            </a:defPPr>
            <a:lvl1pPr algn="ctr">
              <a:defRPr sz="1000"/>
            </a:lvl1pPr>
          </a:lstStyle>
          <a:p>
            <a:r>
              <a:rPr lang="en-US" b="1" err="1"/>
              <a:t>Eiropas</a:t>
            </a:r>
            <a:r>
              <a:rPr lang="en-US" b="1"/>
              <a:t> </a:t>
            </a:r>
            <a:r>
              <a:rPr lang="en-US" b="1" err="1"/>
              <a:t>Dzelzceļa</a:t>
            </a:r>
            <a:r>
              <a:rPr lang="en-US" b="1"/>
              <a:t> </a:t>
            </a:r>
            <a:r>
              <a:rPr lang="en-US" b="1" err="1"/>
              <a:t>līnijas</a:t>
            </a:r>
            <a:endParaRPr lang="en-US" b="1"/>
          </a:p>
        </p:txBody>
      </p:sp>
      <p:sp>
        <p:nvSpPr>
          <p:cNvPr id="9" name="TextBox 8"/>
          <p:cNvSpPr txBox="1"/>
          <p:nvPr/>
        </p:nvSpPr>
        <p:spPr>
          <a:xfrm>
            <a:off x="5031655" y="2496408"/>
            <a:ext cx="1578077" cy="246221"/>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b="1" err="1"/>
              <a:t>Lietuvos</a:t>
            </a:r>
            <a:r>
              <a:rPr lang="en-US" b="1"/>
              <a:t> </a:t>
            </a:r>
            <a:r>
              <a:rPr lang="en-US" b="1" err="1"/>
              <a:t>Geležinkeliai</a:t>
            </a:r>
            <a:endParaRPr lang="en-US" b="1"/>
          </a:p>
        </p:txBody>
      </p:sp>
      <p:sp>
        <p:nvSpPr>
          <p:cNvPr id="10" name="TextBox 9"/>
          <p:cNvSpPr txBox="1"/>
          <p:nvPr/>
        </p:nvSpPr>
        <p:spPr>
          <a:xfrm>
            <a:off x="5031654" y="2815692"/>
            <a:ext cx="1578077" cy="246221"/>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b="1"/>
              <a:t>Rail </a:t>
            </a:r>
            <a:r>
              <a:rPr lang="en-US" b="1" err="1"/>
              <a:t>Baltica</a:t>
            </a:r>
            <a:r>
              <a:rPr lang="en-US" b="1"/>
              <a:t> </a:t>
            </a:r>
            <a:r>
              <a:rPr lang="en-US" b="1" err="1"/>
              <a:t>Statyba</a:t>
            </a:r>
            <a:r>
              <a:rPr lang="en-US" b="1"/>
              <a:t> </a:t>
            </a:r>
          </a:p>
        </p:txBody>
      </p:sp>
      <p:sp>
        <p:nvSpPr>
          <p:cNvPr id="12" name="Rectangle 11"/>
          <p:cNvSpPr/>
          <p:nvPr/>
        </p:nvSpPr>
        <p:spPr>
          <a:xfrm>
            <a:off x="3000056" y="3072308"/>
            <a:ext cx="1661396" cy="10475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RB Rail</a:t>
            </a:r>
          </a:p>
          <a:p>
            <a:pPr algn="ctr"/>
            <a:r>
              <a:rPr lang="en-US" sz="1200" b="1" dirty="0"/>
              <a:t>(Branches  in LT, EST)</a:t>
            </a:r>
            <a:endParaRPr lang="en-US" dirty="0"/>
          </a:p>
        </p:txBody>
      </p:sp>
      <p:cxnSp>
        <p:nvCxnSpPr>
          <p:cNvPr id="14" name="Straight Connector 13"/>
          <p:cNvCxnSpPr>
            <a:stCxn id="4" idx="2"/>
            <a:endCxn id="7" idx="0"/>
          </p:cNvCxnSpPr>
          <p:nvPr/>
        </p:nvCxnSpPr>
        <p:spPr>
          <a:xfrm flipH="1">
            <a:off x="1696064" y="2427954"/>
            <a:ext cx="1" cy="185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a:endCxn id="8" idx="0"/>
          </p:cNvCxnSpPr>
          <p:nvPr/>
        </p:nvCxnSpPr>
        <p:spPr>
          <a:xfrm>
            <a:off x="3758380" y="2332788"/>
            <a:ext cx="0" cy="3007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34383" y="2858903"/>
            <a:ext cx="1150316" cy="428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2"/>
            <a:endCxn id="9" idx="0"/>
          </p:cNvCxnSpPr>
          <p:nvPr/>
        </p:nvCxnSpPr>
        <p:spPr>
          <a:xfrm flipH="1">
            <a:off x="5820694" y="2434084"/>
            <a:ext cx="1" cy="62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10" idx="0"/>
          </p:cNvCxnSpPr>
          <p:nvPr/>
        </p:nvCxnSpPr>
        <p:spPr>
          <a:xfrm flipH="1">
            <a:off x="5820693" y="2742629"/>
            <a:ext cx="1" cy="730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2"/>
          </p:cNvCxnSpPr>
          <p:nvPr/>
        </p:nvCxnSpPr>
        <p:spPr>
          <a:xfrm flipH="1">
            <a:off x="4547418" y="3061913"/>
            <a:ext cx="1273275" cy="209793"/>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01094" y="1924677"/>
            <a:ext cx="3456264" cy="369332"/>
          </a:xfrm>
          <a:prstGeom prst="rect">
            <a:avLst/>
          </a:prstGeom>
          <a:noFill/>
        </p:spPr>
        <p:txBody>
          <a:bodyPr wrap="square" rtlCol="0">
            <a:spAutoFit/>
          </a:bodyPr>
          <a:lstStyle/>
          <a:p>
            <a:r>
              <a:rPr lang="lv-LV" b="1"/>
              <a:t>BENEFICIARIES</a:t>
            </a:r>
            <a:r>
              <a:rPr lang="lv-LV"/>
              <a:t>: THREE MINISTRIES</a:t>
            </a:r>
          </a:p>
        </p:txBody>
      </p:sp>
      <p:cxnSp>
        <p:nvCxnSpPr>
          <p:cNvPr id="37" name="Straight Connector 36"/>
          <p:cNvCxnSpPr/>
          <p:nvPr/>
        </p:nvCxnSpPr>
        <p:spPr>
          <a:xfrm flipV="1">
            <a:off x="494950" y="2442533"/>
            <a:ext cx="10360085" cy="30668"/>
          </a:xfrm>
          <a:prstGeom prst="line">
            <a:avLst/>
          </a:prstGeom>
          <a:ln>
            <a:prstDash val="dash"/>
          </a:ln>
        </p:spPr>
        <p:style>
          <a:lnRef idx="3">
            <a:schemeClr val="accent5"/>
          </a:lnRef>
          <a:fillRef idx="0">
            <a:schemeClr val="accent5"/>
          </a:fillRef>
          <a:effectRef idx="2">
            <a:schemeClr val="accent5"/>
          </a:effectRef>
          <a:fontRef idx="minor">
            <a:schemeClr val="tx1"/>
          </a:fontRef>
        </p:style>
      </p:cxnSp>
      <p:sp>
        <p:nvSpPr>
          <p:cNvPr id="40" name="TextBox 39"/>
          <p:cNvSpPr txBox="1"/>
          <p:nvPr/>
        </p:nvSpPr>
        <p:spPr>
          <a:xfrm>
            <a:off x="7701094" y="3286958"/>
            <a:ext cx="3481431" cy="369332"/>
          </a:xfrm>
          <a:prstGeom prst="rect">
            <a:avLst/>
          </a:prstGeom>
          <a:noFill/>
        </p:spPr>
        <p:txBody>
          <a:bodyPr wrap="square" rtlCol="0">
            <a:spAutoFit/>
          </a:bodyPr>
          <a:lstStyle/>
          <a:p>
            <a:r>
              <a:rPr lang="lv-LV" b="1"/>
              <a:t>CENTRAL PROJECT COORDINATOR</a:t>
            </a:r>
            <a:endParaRPr lang="en-US" b="1"/>
          </a:p>
        </p:txBody>
      </p:sp>
      <p:cxnSp>
        <p:nvCxnSpPr>
          <p:cNvPr id="41" name="Straight Connector 40"/>
          <p:cNvCxnSpPr/>
          <p:nvPr/>
        </p:nvCxnSpPr>
        <p:spPr>
          <a:xfrm flipV="1">
            <a:off x="353735" y="4213880"/>
            <a:ext cx="10360085" cy="30668"/>
          </a:xfrm>
          <a:prstGeom prst="line">
            <a:avLst/>
          </a:prstGeom>
          <a:ln>
            <a:prstDash val="dash"/>
          </a:ln>
        </p:spPr>
        <p:style>
          <a:lnRef idx="3">
            <a:schemeClr val="accent5"/>
          </a:lnRef>
          <a:fillRef idx="0">
            <a:schemeClr val="accent5"/>
          </a:fillRef>
          <a:effectRef idx="2">
            <a:schemeClr val="accent5"/>
          </a:effectRef>
          <a:fontRef idx="minor">
            <a:schemeClr val="tx1"/>
          </a:fontRef>
        </p:style>
      </p:cxnSp>
      <p:sp>
        <p:nvSpPr>
          <p:cNvPr id="42" name="TextBox 41"/>
          <p:cNvSpPr txBox="1"/>
          <p:nvPr/>
        </p:nvSpPr>
        <p:spPr>
          <a:xfrm>
            <a:off x="907024" y="4524373"/>
            <a:ext cx="1578077" cy="246221"/>
          </a:xfrm>
          <a:prstGeom prst="rect">
            <a:avLst/>
          </a:prstGeom>
          <a:noFill/>
          <a:ln w="12700">
            <a:solidFill>
              <a:schemeClr val="accent1"/>
            </a:solidFill>
          </a:ln>
        </p:spPr>
        <p:txBody>
          <a:bodyPr wrap="square" rtlCol="0">
            <a:spAutoFit/>
          </a:bodyPr>
          <a:lstStyle>
            <a:defPPr>
              <a:defRPr lang="en-US"/>
            </a:defPPr>
            <a:lvl1pPr algn="ctr">
              <a:defRPr sz="1000"/>
            </a:lvl1pPr>
          </a:lstStyle>
          <a:p>
            <a:r>
              <a:rPr lang="en-US" b="1"/>
              <a:t>Estonia</a:t>
            </a:r>
          </a:p>
        </p:txBody>
      </p:sp>
      <p:sp>
        <p:nvSpPr>
          <p:cNvPr id="43" name="TextBox 42"/>
          <p:cNvSpPr txBox="1"/>
          <p:nvPr/>
        </p:nvSpPr>
        <p:spPr>
          <a:xfrm>
            <a:off x="2969339" y="4524373"/>
            <a:ext cx="1578077" cy="246221"/>
          </a:xfrm>
          <a:prstGeom prst="rect">
            <a:avLst/>
          </a:prstGeom>
          <a:noFill/>
          <a:ln w="12700">
            <a:solidFill>
              <a:srgbClr val="C00000"/>
            </a:solidFill>
          </a:ln>
        </p:spPr>
        <p:txBody>
          <a:bodyPr wrap="square" rtlCol="0">
            <a:spAutoFit/>
          </a:bodyPr>
          <a:lstStyle>
            <a:defPPr>
              <a:defRPr lang="en-US"/>
            </a:defPPr>
            <a:lvl1pPr algn="ctr">
              <a:defRPr sz="1000"/>
            </a:lvl1pPr>
          </a:lstStyle>
          <a:p>
            <a:r>
              <a:rPr lang="en-US" b="1"/>
              <a:t>Latvia</a:t>
            </a:r>
          </a:p>
        </p:txBody>
      </p:sp>
      <p:sp>
        <p:nvSpPr>
          <p:cNvPr id="44" name="TextBox 43"/>
          <p:cNvSpPr txBox="1"/>
          <p:nvPr/>
        </p:nvSpPr>
        <p:spPr>
          <a:xfrm>
            <a:off x="5031656" y="4524373"/>
            <a:ext cx="1578077" cy="246221"/>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b="1"/>
              <a:t>Lithuania</a:t>
            </a:r>
          </a:p>
        </p:txBody>
      </p:sp>
      <p:sp>
        <p:nvSpPr>
          <p:cNvPr id="45" name="TextBox 44"/>
          <p:cNvSpPr txBox="1"/>
          <p:nvPr/>
        </p:nvSpPr>
        <p:spPr>
          <a:xfrm>
            <a:off x="907023" y="4971313"/>
            <a:ext cx="1578077" cy="246221"/>
          </a:xfrm>
          <a:prstGeom prst="rect">
            <a:avLst/>
          </a:prstGeom>
          <a:noFill/>
          <a:ln w="12700">
            <a:solidFill>
              <a:schemeClr val="accent1"/>
            </a:solidFill>
          </a:ln>
        </p:spPr>
        <p:txBody>
          <a:bodyPr wrap="square" rtlCol="0">
            <a:spAutoFit/>
          </a:bodyPr>
          <a:lstStyle/>
          <a:p>
            <a:pPr algn="ctr"/>
            <a:r>
              <a:rPr lang="en-US" sz="1000" b="1"/>
              <a:t>Rail Baltic</a:t>
            </a:r>
            <a:r>
              <a:rPr lang="lv-LV" sz="1000" b="1"/>
              <a:t> </a:t>
            </a:r>
            <a:r>
              <a:rPr lang="lv-LV" sz="1000" b="1" err="1"/>
              <a:t>Estonia</a:t>
            </a:r>
            <a:r>
              <a:rPr lang="en-US" sz="1000" b="1"/>
              <a:t> OU </a:t>
            </a:r>
          </a:p>
        </p:txBody>
      </p:sp>
      <p:sp>
        <p:nvSpPr>
          <p:cNvPr id="46" name="TextBox 45"/>
          <p:cNvSpPr txBox="1"/>
          <p:nvPr/>
        </p:nvSpPr>
        <p:spPr>
          <a:xfrm>
            <a:off x="906188" y="5396515"/>
            <a:ext cx="1578077" cy="400110"/>
          </a:xfrm>
          <a:prstGeom prst="rect">
            <a:avLst/>
          </a:prstGeom>
          <a:noFill/>
          <a:ln w="12700">
            <a:solidFill>
              <a:schemeClr val="accent6"/>
            </a:solidFill>
          </a:ln>
        </p:spPr>
        <p:txBody>
          <a:bodyPr wrap="square" rtlCol="0">
            <a:spAutoFit/>
          </a:bodyPr>
          <a:lstStyle/>
          <a:p>
            <a:pPr algn="ctr"/>
            <a:r>
              <a:rPr lang="en-US" sz="1000" b="1"/>
              <a:t>Estonian Technical Regulatory Authority</a:t>
            </a:r>
          </a:p>
        </p:txBody>
      </p:sp>
      <p:cxnSp>
        <p:nvCxnSpPr>
          <p:cNvPr id="48" name="Connector: Elbow 47"/>
          <p:cNvCxnSpPr>
            <a:stCxn id="42" idx="3"/>
            <a:endCxn id="45" idx="3"/>
          </p:cNvCxnSpPr>
          <p:nvPr/>
        </p:nvCxnSpPr>
        <p:spPr>
          <a:xfrm flipH="1">
            <a:off x="2485100" y="4647484"/>
            <a:ext cx="1" cy="446940"/>
          </a:xfrm>
          <a:prstGeom prst="bentConnector3">
            <a:avLst>
              <a:gd name="adj1" fmla="val -22860000000"/>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Connector: Elbow 50"/>
          <p:cNvCxnSpPr>
            <a:endCxn id="46" idx="3"/>
          </p:cNvCxnSpPr>
          <p:nvPr/>
        </p:nvCxnSpPr>
        <p:spPr>
          <a:xfrm rot="5400000">
            <a:off x="2348373" y="5230318"/>
            <a:ext cx="502144" cy="230360"/>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69338" y="5004334"/>
            <a:ext cx="1578077" cy="246221"/>
          </a:xfrm>
          <a:prstGeom prst="rect">
            <a:avLst/>
          </a:prstGeom>
          <a:noFill/>
          <a:ln w="12700">
            <a:solidFill>
              <a:srgbClr val="C00000"/>
            </a:solidFill>
          </a:ln>
        </p:spPr>
        <p:txBody>
          <a:bodyPr wrap="square" rtlCol="0">
            <a:spAutoFit/>
          </a:bodyPr>
          <a:lstStyle>
            <a:defPPr>
              <a:defRPr lang="en-US"/>
            </a:defPPr>
            <a:lvl1pPr algn="ctr">
              <a:defRPr sz="1000"/>
            </a:lvl1pPr>
          </a:lstStyle>
          <a:p>
            <a:r>
              <a:rPr lang="en-US" b="1" err="1"/>
              <a:t>Eiropas</a:t>
            </a:r>
            <a:r>
              <a:rPr lang="en-US" b="1"/>
              <a:t> </a:t>
            </a:r>
            <a:r>
              <a:rPr lang="en-US" b="1" err="1"/>
              <a:t>Dzelzceļa</a:t>
            </a:r>
            <a:r>
              <a:rPr lang="en-US" b="1"/>
              <a:t> </a:t>
            </a:r>
            <a:r>
              <a:rPr lang="en-US" b="1" err="1"/>
              <a:t>līnijas</a:t>
            </a:r>
            <a:endParaRPr lang="en-US" b="1"/>
          </a:p>
        </p:txBody>
      </p:sp>
      <p:cxnSp>
        <p:nvCxnSpPr>
          <p:cNvPr id="55" name="Straight Connector 54"/>
          <p:cNvCxnSpPr>
            <a:stCxn id="43" idx="2"/>
            <a:endCxn id="53" idx="0"/>
          </p:cNvCxnSpPr>
          <p:nvPr/>
        </p:nvCxnSpPr>
        <p:spPr>
          <a:xfrm flipH="1">
            <a:off x="3758377" y="4770594"/>
            <a:ext cx="1" cy="233740"/>
          </a:xfrm>
          <a:prstGeom prst="line">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031652" y="5003710"/>
            <a:ext cx="1578077" cy="246221"/>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b="1" err="1"/>
              <a:t>Lietuvos</a:t>
            </a:r>
            <a:r>
              <a:rPr lang="en-US" b="1"/>
              <a:t> </a:t>
            </a:r>
            <a:r>
              <a:rPr lang="en-US" b="1" err="1"/>
              <a:t>Geležinkeliai</a:t>
            </a:r>
            <a:endParaRPr lang="en-US" b="1"/>
          </a:p>
        </p:txBody>
      </p:sp>
      <p:sp>
        <p:nvSpPr>
          <p:cNvPr id="58" name="TextBox 57"/>
          <p:cNvSpPr txBox="1"/>
          <p:nvPr/>
        </p:nvSpPr>
        <p:spPr>
          <a:xfrm>
            <a:off x="5031656" y="5455577"/>
            <a:ext cx="1578077" cy="246221"/>
          </a:xfrm>
          <a:prstGeom prst="rect">
            <a:avLst/>
          </a:prstGeom>
          <a:noFill/>
          <a:ln w="12700">
            <a:solidFill>
              <a:schemeClr val="accent6"/>
            </a:solidFill>
          </a:ln>
        </p:spPr>
        <p:txBody>
          <a:bodyPr wrap="square" rtlCol="0">
            <a:spAutoFit/>
          </a:bodyPr>
          <a:lstStyle>
            <a:defPPr>
              <a:defRPr lang="en-US"/>
            </a:defPPr>
            <a:lvl1pPr algn="ctr">
              <a:defRPr sz="1000"/>
            </a:lvl1pPr>
          </a:lstStyle>
          <a:p>
            <a:r>
              <a:rPr lang="en-US" b="1"/>
              <a:t>Rail </a:t>
            </a:r>
            <a:r>
              <a:rPr lang="en-US" b="1" err="1"/>
              <a:t>Baltica</a:t>
            </a:r>
            <a:r>
              <a:rPr lang="en-US" b="1"/>
              <a:t> </a:t>
            </a:r>
            <a:r>
              <a:rPr lang="en-US" b="1" err="1"/>
              <a:t>Statyba</a:t>
            </a:r>
            <a:r>
              <a:rPr lang="en-US" b="1"/>
              <a:t> </a:t>
            </a:r>
          </a:p>
        </p:txBody>
      </p:sp>
      <p:cxnSp>
        <p:nvCxnSpPr>
          <p:cNvPr id="60" name="Connector: Elbow 59"/>
          <p:cNvCxnSpPr>
            <a:stCxn id="44" idx="3"/>
            <a:endCxn id="57" idx="3"/>
          </p:cNvCxnSpPr>
          <p:nvPr/>
        </p:nvCxnSpPr>
        <p:spPr>
          <a:xfrm flipH="1">
            <a:off x="6609729" y="4647484"/>
            <a:ext cx="4" cy="479337"/>
          </a:xfrm>
          <a:prstGeom prst="bentConnector3">
            <a:avLst>
              <a:gd name="adj1" fmla="val -5715000000"/>
            </a:avLst>
          </a:prstGeom>
          <a:ln>
            <a:solidFill>
              <a:schemeClr val="accent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3" name="Connector: Elbow 62"/>
          <p:cNvCxnSpPr>
            <a:endCxn id="58" idx="3"/>
          </p:cNvCxnSpPr>
          <p:nvPr/>
        </p:nvCxnSpPr>
        <p:spPr>
          <a:xfrm rot="5400000">
            <a:off x="6499603" y="5243300"/>
            <a:ext cx="445519" cy="225257"/>
          </a:xfrm>
          <a:prstGeom prst="bentConnector2">
            <a:avLst/>
          </a:prstGeom>
          <a:ln>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00426" y="4770594"/>
            <a:ext cx="3582099" cy="369332"/>
          </a:xfrm>
          <a:prstGeom prst="rect">
            <a:avLst/>
          </a:prstGeom>
          <a:noFill/>
        </p:spPr>
        <p:txBody>
          <a:bodyPr wrap="square" rtlCol="0">
            <a:spAutoFit/>
          </a:bodyPr>
          <a:lstStyle/>
          <a:p>
            <a:pPr algn="r"/>
            <a:r>
              <a:rPr lang="lv-LV" b="1"/>
              <a:t>NATIONAL IMPLEMENTING BODIES</a:t>
            </a:r>
            <a:r>
              <a:rPr lang="lv-LV"/>
              <a:t> </a:t>
            </a:r>
            <a:endParaRPr lang="en-US"/>
          </a:p>
        </p:txBody>
      </p:sp>
      <p:cxnSp>
        <p:nvCxnSpPr>
          <p:cNvPr id="72" name="Connector: Elbow 71"/>
          <p:cNvCxnSpPr>
            <a:stCxn id="42" idx="0"/>
          </p:cNvCxnSpPr>
          <p:nvPr/>
        </p:nvCxnSpPr>
        <p:spPr>
          <a:xfrm rot="5400000" flipH="1" flipV="1">
            <a:off x="2649658" y="3400292"/>
            <a:ext cx="170486" cy="2077677"/>
          </a:xfrm>
          <a:prstGeom prst="bentConnector2">
            <a:avLst/>
          </a:prstGeom>
          <a:ln>
            <a:headEnd type="stealth"/>
          </a:ln>
        </p:spPr>
        <p:style>
          <a:lnRef idx="1">
            <a:schemeClr val="accent1"/>
          </a:lnRef>
          <a:fillRef idx="0">
            <a:schemeClr val="accent1"/>
          </a:fillRef>
          <a:effectRef idx="0">
            <a:schemeClr val="accent1"/>
          </a:effectRef>
          <a:fontRef idx="minor">
            <a:schemeClr val="tx1"/>
          </a:fontRef>
        </p:style>
      </p:cxnSp>
      <p:cxnSp>
        <p:nvCxnSpPr>
          <p:cNvPr id="76" name="Connector: Elbow 75"/>
          <p:cNvCxnSpPr/>
          <p:nvPr/>
        </p:nvCxnSpPr>
        <p:spPr>
          <a:xfrm rot="5400000" flipH="1" flipV="1">
            <a:off x="4802343" y="3493215"/>
            <a:ext cx="12700" cy="2062317"/>
          </a:xfrm>
          <a:prstGeom prst="bentConnector3">
            <a:avLst>
              <a:gd name="adj1" fmla="val 138544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2" idx="2"/>
          </p:cNvCxnSpPr>
          <p:nvPr/>
        </p:nvCxnSpPr>
        <p:spPr>
          <a:xfrm flipH="1">
            <a:off x="3773740" y="4119899"/>
            <a:ext cx="57014" cy="2339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11614" y="2543781"/>
            <a:ext cx="3314815" cy="369332"/>
          </a:xfrm>
          <a:prstGeom prst="rect">
            <a:avLst/>
          </a:prstGeom>
          <a:noFill/>
        </p:spPr>
        <p:txBody>
          <a:bodyPr wrap="square" rtlCol="0">
            <a:spAutoFit/>
          </a:bodyPr>
          <a:lstStyle/>
          <a:p>
            <a:r>
              <a:rPr lang="lv-LV"/>
              <a:t>RB RAIL SHAREHOLDERS</a:t>
            </a:r>
            <a:endParaRPr lang="en-US"/>
          </a:p>
        </p:txBody>
      </p:sp>
      <p:sp>
        <p:nvSpPr>
          <p:cNvPr id="11" name="Rectangle 10"/>
          <p:cNvSpPr/>
          <p:nvPr/>
        </p:nvSpPr>
        <p:spPr>
          <a:xfrm>
            <a:off x="331490" y="169788"/>
            <a:ext cx="8954405" cy="584775"/>
          </a:xfrm>
          <a:prstGeom prst="rect">
            <a:avLst/>
          </a:prstGeom>
        </p:spPr>
        <p:txBody>
          <a:bodyPr wrap="square">
            <a:spAutoFit/>
          </a:bodyPr>
          <a:lstStyle/>
          <a:p>
            <a:r>
              <a:rPr lang="en-US" sz="3200" b="1" kern="0" dirty="0">
                <a:solidFill>
                  <a:srgbClr val="002060"/>
                </a:solidFill>
                <a:ea typeface="Trebuchet MS" charset="0"/>
                <a:cs typeface="Trebuchet MS" charset="0"/>
              </a:rPr>
              <a:t>RAIL BALTICA </a:t>
            </a:r>
            <a:r>
              <a:rPr lang="lv-LV" sz="3200" b="1" kern="0" dirty="0">
                <a:solidFill>
                  <a:srgbClr val="002060"/>
                </a:solidFill>
                <a:ea typeface="Trebuchet MS" charset="0"/>
                <a:cs typeface="Trebuchet MS" charset="0"/>
              </a:rPr>
              <a:t>PROJECT </a:t>
            </a:r>
            <a:r>
              <a:rPr lang="en-US" sz="3200" b="1" kern="0" dirty="0">
                <a:solidFill>
                  <a:srgbClr val="002060"/>
                </a:solidFill>
                <a:ea typeface="Trebuchet MS" charset="0"/>
                <a:cs typeface="Trebuchet MS" charset="0"/>
              </a:rPr>
              <a:t>GOVERNANCE </a:t>
            </a:r>
            <a:r>
              <a:rPr lang="lv-LV" sz="3200" b="1" kern="0" dirty="0">
                <a:solidFill>
                  <a:srgbClr val="002060"/>
                </a:solidFill>
                <a:ea typeface="Trebuchet MS" charset="0"/>
                <a:cs typeface="Trebuchet MS" charset="0"/>
              </a:rPr>
              <a:t>STRUCTURE</a:t>
            </a:r>
            <a:endParaRPr lang="en-US" sz="3200" dirty="0"/>
          </a:p>
        </p:txBody>
      </p:sp>
    </p:spTree>
    <p:extLst>
      <p:ext uri="{BB962C8B-B14F-4D97-AF65-F5344CB8AC3E}">
        <p14:creationId xmlns:p14="http://schemas.microsoft.com/office/powerpoint/2010/main" val="380865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l="9436"/>
          <a:stretch/>
        </p:blipFill>
        <p:spPr>
          <a:xfrm>
            <a:off x="17384" y="807806"/>
            <a:ext cx="12174616" cy="5381990"/>
          </a:xfrm>
          <a:prstGeom prst="rect">
            <a:avLst/>
          </a:prstGeom>
        </p:spPr>
      </p:pic>
      <p:grpSp>
        <p:nvGrpSpPr>
          <p:cNvPr id="60" name="Group 59"/>
          <p:cNvGrpSpPr/>
          <p:nvPr/>
        </p:nvGrpSpPr>
        <p:grpSpPr>
          <a:xfrm>
            <a:off x="879792" y="1215140"/>
            <a:ext cx="10078698" cy="4339403"/>
            <a:chOff x="257511" y="626641"/>
            <a:chExt cx="10078698" cy="4339403"/>
          </a:xfrm>
        </p:grpSpPr>
        <p:grpSp>
          <p:nvGrpSpPr>
            <p:cNvPr id="3" name="Group 2"/>
            <p:cNvGrpSpPr/>
            <p:nvPr/>
          </p:nvGrpSpPr>
          <p:grpSpPr>
            <a:xfrm>
              <a:off x="883263" y="626641"/>
              <a:ext cx="8868655" cy="1031051"/>
              <a:chOff x="850664" y="1491897"/>
              <a:chExt cx="7868354" cy="698187"/>
            </a:xfrm>
          </p:grpSpPr>
          <p:sp>
            <p:nvSpPr>
              <p:cNvPr id="15" name="Rectangle 14"/>
              <p:cNvSpPr/>
              <p:nvPr/>
            </p:nvSpPr>
            <p:spPr>
              <a:xfrm>
                <a:off x="850664" y="1801525"/>
                <a:ext cx="1007202" cy="354304"/>
              </a:xfrm>
              <a:prstGeom prst="rect">
                <a:avLst/>
              </a:prstGeom>
            </p:spPr>
            <p:txBody>
              <a:bodyPr wrap="none">
                <a:spAutoFit/>
              </a:bodyPr>
              <a:lstStyle/>
              <a:p>
                <a:r>
                  <a:rPr lang="en-US" sz="1400" b="1" dirty="0"/>
                  <a:t>J</a:t>
                </a:r>
                <a:r>
                  <a:rPr lang="lv-LV" sz="1400" b="1" dirty="0"/>
                  <a:t>V</a:t>
                </a:r>
                <a:r>
                  <a:rPr lang="en-US" sz="1400" b="1" dirty="0"/>
                  <a:t> RB Rail AS</a:t>
                </a:r>
              </a:p>
              <a:p>
                <a:pPr algn="ctr"/>
                <a:r>
                  <a:rPr lang="en-US" sz="1400" b="1" dirty="0"/>
                  <a:t> established</a:t>
                </a:r>
              </a:p>
            </p:txBody>
          </p:sp>
          <p:sp>
            <p:nvSpPr>
              <p:cNvPr id="13" name="Rectangle 12"/>
              <p:cNvSpPr/>
              <p:nvPr/>
            </p:nvSpPr>
            <p:spPr>
              <a:xfrm>
                <a:off x="2612953" y="1491897"/>
                <a:ext cx="1915588" cy="698187"/>
              </a:xfrm>
              <a:prstGeom prst="rect">
                <a:avLst/>
              </a:prstGeom>
            </p:spPr>
            <p:txBody>
              <a:bodyPr wrap="none">
                <a:spAutoFit/>
              </a:bodyPr>
              <a:lstStyle/>
              <a:p>
                <a:pPr algn="ctr"/>
                <a:r>
                  <a:rPr lang="en-US" sz="1400" b="1" dirty="0"/>
                  <a:t>Rail </a:t>
                </a:r>
                <a:r>
                  <a:rPr lang="en-US" sz="1400" b="1" dirty="0" err="1"/>
                  <a:t>Baltica</a:t>
                </a:r>
                <a:r>
                  <a:rPr lang="en-US" sz="1400" b="1" dirty="0"/>
                  <a:t> Contracting </a:t>
                </a:r>
              </a:p>
              <a:p>
                <a:pPr algn="ctr"/>
                <a:r>
                  <a:rPr lang="en-US" sz="1400" b="1" dirty="0"/>
                  <a:t>Scheme Agreement signed</a:t>
                </a:r>
              </a:p>
              <a:p>
                <a:pPr algn="ctr">
                  <a:spcBef>
                    <a:spcPts val="600"/>
                  </a:spcBef>
                </a:pPr>
                <a:r>
                  <a:rPr lang="en-US" sz="1400" b="1" dirty="0"/>
                  <a:t>EU CEF2 Grant </a:t>
                </a:r>
              </a:p>
              <a:p>
                <a:pPr algn="ctr"/>
                <a:r>
                  <a:rPr lang="en-US" sz="1400" b="1" dirty="0"/>
                  <a:t>Agreement signed  </a:t>
                </a:r>
              </a:p>
            </p:txBody>
          </p:sp>
          <p:sp>
            <p:nvSpPr>
              <p:cNvPr id="11" name="Rectangle 10"/>
              <p:cNvSpPr/>
              <p:nvPr/>
            </p:nvSpPr>
            <p:spPr>
              <a:xfrm>
                <a:off x="5109236" y="1942353"/>
                <a:ext cx="1285498" cy="208414"/>
              </a:xfrm>
              <a:prstGeom prst="rect">
                <a:avLst/>
              </a:prstGeom>
            </p:spPr>
            <p:txBody>
              <a:bodyPr wrap="none">
                <a:spAutoFit/>
              </a:bodyPr>
              <a:lstStyle/>
              <a:p>
                <a:r>
                  <a:rPr lang="en-US" sz="1400" b="1"/>
                  <a:t>Technical Design </a:t>
                </a:r>
              </a:p>
            </p:txBody>
          </p:sp>
          <p:sp>
            <p:nvSpPr>
              <p:cNvPr id="9" name="Rectangle 8"/>
              <p:cNvSpPr/>
              <p:nvPr/>
            </p:nvSpPr>
            <p:spPr>
              <a:xfrm>
                <a:off x="6969314" y="1787580"/>
                <a:ext cx="1749704" cy="354304"/>
              </a:xfrm>
              <a:prstGeom prst="rect">
                <a:avLst/>
              </a:prstGeom>
            </p:spPr>
            <p:txBody>
              <a:bodyPr wrap="none">
                <a:spAutoFit/>
              </a:bodyPr>
              <a:lstStyle/>
              <a:p>
                <a:r>
                  <a:rPr lang="en-US" sz="1400" b="1"/>
                  <a:t>Construction completed</a:t>
                </a:r>
              </a:p>
              <a:p>
                <a:pPr algn="ctr"/>
                <a:r>
                  <a:rPr lang="en-US" sz="1400" b="1"/>
                  <a:t> in Baltic States</a:t>
                </a:r>
              </a:p>
            </p:txBody>
          </p:sp>
        </p:grpSp>
        <p:grpSp>
          <p:nvGrpSpPr>
            <p:cNvPr id="16" name="Group 15"/>
            <p:cNvGrpSpPr/>
            <p:nvPr/>
          </p:nvGrpSpPr>
          <p:grpSpPr>
            <a:xfrm>
              <a:off x="1870905" y="4311758"/>
              <a:ext cx="6423208" cy="654286"/>
              <a:chOff x="628322" y="1787006"/>
              <a:chExt cx="5698732" cy="443057"/>
            </a:xfrm>
          </p:grpSpPr>
          <p:sp>
            <p:nvSpPr>
              <p:cNvPr id="25" name="Rectangle 24"/>
              <p:cNvSpPr/>
              <p:nvPr/>
            </p:nvSpPr>
            <p:spPr>
              <a:xfrm>
                <a:off x="628322" y="1870253"/>
                <a:ext cx="1434886" cy="354304"/>
              </a:xfrm>
              <a:prstGeom prst="rect">
                <a:avLst/>
              </a:prstGeom>
            </p:spPr>
            <p:txBody>
              <a:bodyPr wrap="none">
                <a:spAutoFit/>
              </a:bodyPr>
              <a:lstStyle/>
              <a:p>
                <a:pPr algn="ctr"/>
                <a:r>
                  <a:rPr lang="en-US" sz="1400" b="1"/>
                  <a:t>EU CEF 1 Grant </a:t>
                </a:r>
              </a:p>
              <a:p>
                <a:pPr algn="ctr"/>
                <a:r>
                  <a:rPr lang="en-US" sz="1400" b="1"/>
                  <a:t>Agreement  signed </a:t>
                </a:r>
              </a:p>
            </p:txBody>
          </p:sp>
          <p:sp>
            <p:nvSpPr>
              <p:cNvPr id="23" name="Rectangle 22"/>
              <p:cNvSpPr/>
              <p:nvPr/>
            </p:nvSpPr>
            <p:spPr>
              <a:xfrm>
                <a:off x="2653578" y="1787006"/>
                <a:ext cx="1714845" cy="354304"/>
              </a:xfrm>
              <a:prstGeom prst="rect">
                <a:avLst/>
              </a:prstGeom>
            </p:spPr>
            <p:txBody>
              <a:bodyPr wrap="square">
                <a:spAutoFit/>
              </a:bodyPr>
              <a:lstStyle/>
              <a:p>
                <a:pPr algn="ctr"/>
                <a:r>
                  <a:rPr lang="en-US" sz="1400" b="1" dirty="0"/>
                  <a:t>Key studies </a:t>
                </a:r>
              </a:p>
              <a:p>
                <a:pPr algn="ctr"/>
                <a:r>
                  <a:rPr lang="en-US" sz="1400" b="1" dirty="0"/>
                  <a:t>Completed</a:t>
                </a:r>
                <a:endParaRPr lang="lv-LV" sz="1400" b="1" dirty="0"/>
              </a:p>
            </p:txBody>
          </p:sp>
          <p:sp>
            <p:nvSpPr>
              <p:cNvPr id="21" name="Rectangle 20"/>
              <p:cNvSpPr/>
              <p:nvPr/>
            </p:nvSpPr>
            <p:spPr>
              <a:xfrm>
                <a:off x="5086611" y="1875759"/>
                <a:ext cx="1240443" cy="354304"/>
              </a:xfrm>
              <a:prstGeom prst="rect">
                <a:avLst/>
              </a:prstGeom>
            </p:spPr>
            <p:txBody>
              <a:bodyPr wrap="none">
                <a:spAutoFit/>
              </a:bodyPr>
              <a:lstStyle/>
              <a:p>
                <a:pPr algn="ctr"/>
                <a:r>
                  <a:rPr lang="en-US" sz="1400" b="1"/>
                  <a:t>Land a</a:t>
                </a:r>
                <a:r>
                  <a:rPr lang="lv-LV" sz="1400" b="1"/>
                  <a:t>c</a:t>
                </a:r>
                <a:r>
                  <a:rPr lang="en-US" sz="1400" b="1"/>
                  <a:t>qui</a:t>
                </a:r>
                <a:r>
                  <a:rPr lang="lv-LV" sz="1400" b="1"/>
                  <a:t>s</a:t>
                </a:r>
                <a:r>
                  <a:rPr lang="en-US" sz="1400" b="1" err="1"/>
                  <a:t>ition</a:t>
                </a:r>
                <a:endParaRPr lang="en-US" sz="1400" b="1"/>
              </a:p>
              <a:p>
                <a:pPr algn="ctr"/>
                <a:r>
                  <a:rPr lang="en-US" sz="1400" b="1"/>
                  <a:t> completed</a:t>
                </a:r>
              </a:p>
            </p:txBody>
          </p:sp>
        </p:grpSp>
        <p:grpSp>
          <p:nvGrpSpPr>
            <p:cNvPr id="26" name="Group 25"/>
            <p:cNvGrpSpPr/>
            <p:nvPr/>
          </p:nvGrpSpPr>
          <p:grpSpPr>
            <a:xfrm>
              <a:off x="257511" y="1670996"/>
              <a:ext cx="10078698" cy="2657924"/>
              <a:chOff x="257513" y="2853126"/>
              <a:chExt cx="8941914" cy="1799840"/>
            </a:xfrm>
          </p:grpSpPr>
          <p:grpSp>
            <p:nvGrpSpPr>
              <p:cNvPr id="27" name="1 Grupo"/>
              <p:cNvGrpSpPr/>
              <p:nvPr/>
            </p:nvGrpSpPr>
            <p:grpSpPr>
              <a:xfrm>
                <a:off x="257513" y="3704660"/>
                <a:ext cx="8941914" cy="85151"/>
                <a:chOff x="467544" y="2597887"/>
                <a:chExt cx="8506563" cy="81002"/>
              </a:xfrm>
            </p:grpSpPr>
            <p:cxnSp>
              <p:nvCxnSpPr>
                <p:cNvPr id="56" name="18 Conector recto"/>
                <p:cNvCxnSpPr>
                  <a:stCxn id="58" idx="6"/>
                  <a:endCxn id="57" idx="2"/>
                </p:cNvCxnSpPr>
                <p:nvPr/>
              </p:nvCxnSpPr>
              <p:spPr>
                <a:xfrm flipV="1">
                  <a:off x="548555" y="2638387"/>
                  <a:ext cx="8386965" cy="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23 Elipse"/>
                <p:cNvSpPr/>
                <p:nvPr/>
              </p:nvSpPr>
              <p:spPr>
                <a:xfrm>
                  <a:off x="8935520" y="2597887"/>
                  <a:ext cx="38587"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58"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28" name="2 Grupo"/>
              <p:cNvGrpSpPr/>
              <p:nvPr/>
            </p:nvGrpSpPr>
            <p:grpSpPr>
              <a:xfrm>
                <a:off x="1275809" y="2853126"/>
                <a:ext cx="141927" cy="965113"/>
                <a:chOff x="1436278" y="1787812"/>
                <a:chExt cx="135019" cy="918087"/>
              </a:xfrm>
            </p:grpSpPr>
            <p:sp>
              <p:nvSpPr>
                <p:cNvPr id="53" name="25 Elipse"/>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54"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41 Elipse"/>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9" name="4 Grupo"/>
              <p:cNvGrpSpPr/>
              <p:nvPr/>
            </p:nvGrpSpPr>
            <p:grpSpPr>
              <a:xfrm>
                <a:off x="2350880" y="3676281"/>
                <a:ext cx="141927" cy="976685"/>
                <a:chOff x="2459025" y="2570898"/>
                <a:chExt cx="135019" cy="929095"/>
              </a:xfrm>
            </p:grpSpPr>
            <p:sp>
              <p:nvSpPr>
                <p:cNvPr id="50"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51"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0" name="6 Grupo"/>
              <p:cNvGrpSpPr/>
              <p:nvPr/>
            </p:nvGrpSpPr>
            <p:grpSpPr>
              <a:xfrm>
                <a:off x="3425951" y="2853126"/>
                <a:ext cx="141927" cy="965113"/>
                <a:chOff x="3481768" y="1787812"/>
                <a:chExt cx="135019" cy="918087"/>
              </a:xfrm>
            </p:grpSpPr>
            <p:sp>
              <p:nvSpPr>
                <p:cNvPr id="47"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8" name="43 Conector recto"/>
                <p:cNvCxnSpPr/>
                <p:nvPr/>
              </p:nvCxnSpPr>
              <p:spPr>
                <a:xfrm flipV="1">
                  <a:off x="3550652" y="185905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7 Grupo"/>
              <p:cNvGrpSpPr/>
              <p:nvPr/>
            </p:nvGrpSpPr>
            <p:grpSpPr>
              <a:xfrm>
                <a:off x="4501023" y="3676280"/>
                <a:ext cx="141927" cy="976686"/>
                <a:chOff x="4504512" y="2570897"/>
                <a:chExt cx="135019" cy="929096"/>
              </a:xfrm>
            </p:grpSpPr>
            <p:sp>
              <p:nvSpPr>
                <p:cNvPr id="44"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5"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2" name="8 Grupo"/>
              <p:cNvGrpSpPr/>
              <p:nvPr/>
            </p:nvGrpSpPr>
            <p:grpSpPr>
              <a:xfrm>
                <a:off x="5576094" y="2853127"/>
                <a:ext cx="141927" cy="965112"/>
                <a:chOff x="5527256" y="1787812"/>
                <a:chExt cx="135019" cy="918086"/>
              </a:xfrm>
            </p:grpSpPr>
            <p:sp>
              <p:nvSpPr>
                <p:cNvPr id="41" name="37 Elipse"/>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42" name="45 Conector recto"/>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51 Elipse"/>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3" name="9 Grupo"/>
              <p:cNvGrpSpPr/>
              <p:nvPr/>
            </p:nvGrpSpPr>
            <p:grpSpPr>
              <a:xfrm>
                <a:off x="6651167" y="3676281"/>
                <a:ext cx="141927" cy="965064"/>
                <a:chOff x="6550000" y="2570894"/>
                <a:chExt cx="135019" cy="918039"/>
              </a:xfrm>
            </p:grpSpPr>
            <p:sp>
              <p:nvSpPr>
                <p:cNvPr id="38" name="38 Elipse"/>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9" name="46 Conector recto"/>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4" name="10 Grupo"/>
              <p:cNvGrpSpPr/>
              <p:nvPr/>
            </p:nvGrpSpPr>
            <p:grpSpPr>
              <a:xfrm>
                <a:off x="7741256" y="2853127"/>
                <a:ext cx="141927" cy="965112"/>
                <a:chOff x="7587030" y="1787812"/>
                <a:chExt cx="135019" cy="918086"/>
              </a:xfrm>
            </p:grpSpPr>
            <p:sp>
              <p:nvSpPr>
                <p:cNvPr id="35" name="39 Elipse"/>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6" name="47 Conector recto"/>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53 Elipse"/>
                <p:cNvSpPr/>
                <p:nvPr/>
              </p:nvSpPr>
              <p:spPr>
                <a:xfrm>
                  <a:off x="7617376" y="1787812"/>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grpSp>
      <p:sp>
        <p:nvSpPr>
          <p:cNvPr id="59" name="Title 2"/>
          <p:cNvSpPr txBox="1">
            <a:spLocks/>
          </p:cNvSpPr>
          <p:nvPr/>
        </p:nvSpPr>
        <p:spPr>
          <a:xfrm>
            <a:off x="0" y="204601"/>
            <a:ext cx="7448854" cy="633195"/>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a:r>
              <a:rPr lang="lv-LV" sz="3000" b="1" dirty="0">
                <a:solidFill>
                  <a:srgbClr val="002060"/>
                </a:solidFill>
                <a:latin typeface="Calibri" panose="020F0502020204030204"/>
                <a:ea typeface="Trebuchet MS" charset="0"/>
                <a:cs typeface="Trebuchet MS" charset="0"/>
              </a:rPr>
              <a:t>GLOBAL PROJECT TIME LINE: </a:t>
            </a:r>
            <a:r>
              <a:rPr lang="en-US" sz="3000" b="1" dirty="0">
                <a:solidFill>
                  <a:srgbClr val="002060"/>
                </a:solidFill>
                <a:latin typeface="Calibri" panose="020F0502020204030204"/>
                <a:ea typeface="Trebuchet MS" charset="0"/>
                <a:cs typeface="Trebuchet MS" charset="0"/>
              </a:rPr>
              <a:t>Baltic States</a:t>
            </a:r>
            <a:br>
              <a:rPr lang="lv-LV" sz="3200" dirty="0">
                <a:solidFill>
                  <a:schemeClr val="accent5">
                    <a:lumMod val="50000"/>
                  </a:schemeClr>
                </a:solidFill>
                <a:latin typeface="+mn-lt"/>
              </a:rPr>
            </a:br>
            <a:endParaRPr lang="en-GB" sz="2400" dirty="0">
              <a:solidFill>
                <a:schemeClr val="accent5">
                  <a:lumMod val="50000"/>
                </a:schemeClr>
              </a:solidFill>
              <a:latin typeface="+mn-lt"/>
            </a:endParaRPr>
          </a:p>
        </p:txBody>
      </p:sp>
      <p:grpSp>
        <p:nvGrpSpPr>
          <p:cNvPr id="61" name="Group 60"/>
          <p:cNvGrpSpPr/>
          <p:nvPr/>
        </p:nvGrpSpPr>
        <p:grpSpPr>
          <a:xfrm>
            <a:off x="1785654" y="3701371"/>
            <a:ext cx="7961064" cy="424942"/>
            <a:chOff x="143470" y="3867265"/>
            <a:chExt cx="7961064" cy="424942"/>
          </a:xfrm>
        </p:grpSpPr>
        <p:sp>
          <p:nvSpPr>
            <p:cNvPr id="62" name="TextBox 61"/>
            <p:cNvSpPr txBox="1"/>
            <p:nvPr/>
          </p:nvSpPr>
          <p:spPr>
            <a:xfrm>
              <a:off x="143470" y="3867265"/>
              <a:ext cx="704039" cy="400110"/>
            </a:xfrm>
            <a:prstGeom prst="rect">
              <a:avLst/>
            </a:prstGeom>
            <a:noFill/>
          </p:spPr>
          <p:txBody>
            <a:bodyPr wrap="none" rtlCol="0">
              <a:spAutoFit/>
            </a:bodyPr>
            <a:lstStyle/>
            <a:p>
              <a:pPr algn="r"/>
              <a:r>
                <a:rPr lang="lv-LV" sz="2000" b="1" dirty="0">
                  <a:solidFill>
                    <a:schemeClr val="accent1"/>
                  </a:solidFill>
                </a:rPr>
                <a:t>2014</a:t>
              </a:r>
              <a:endParaRPr lang="en-US" sz="2000" b="1" dirty="0">
                <a:solidFill>
                  <a:schemeClr val="accent1"/>
                </a:solidFill>
              </a:endParaRPr>
            </a:p>
          </p:txBody>
        </p:sp>
        <p:sp>
          <p:nvSpPr>
            <p:cNvPr id="63" name="TextBox 62"/>
            <p:cNvSpPr txBox="1"/>
            <p:nvPr/>
          </p:nvSpPr>
          <p:spPr>
            <a:xfrm>
              <a:off x="2576595" y="3867265"/>
              <a:ext cx="704039" cy="400110"/>
            </a:xfrm>
            <a:prstGeom prst="rect">
              <a:avLst/>
            </a:prstGeom>
            <a:noFill/>
          </p:spPr>
          <p:txBody>
            <a:bodyPr wrap="none" rtlCol="0">
              <a:spAutoFit/>
            </a:bodyPr>
            <a:lstStyle/>
            <a:p>
              <a:pPr algn="r"/>
              <a:r>
                <a:rPr lang="lv-LV" sz="2000" b="1" dirty="0">
                  <a:solidFill>
                    <a:schemeClr val="accent3"/>
                  </a:solidFill>
                </a:rPr>
                <a:t>2016</a:t>
              </a:r>
              <a:endParaRPr lang="en-US" sz="2000" b="1" dirty="0">
                <a:solidFill>
                  <a:schemeClr val="accent3"/>
                </a:solidFill>
              </a:endParaRPr>
            </a:p>
          </p:txBody>
        </p:sp>
        <p:sp>
          <p:nvSpPr>
            <p:cNvPr id="64" name="TextBox 63"/>
            <p:cNvSpPr txBox="1"/>
            <p:nvPr/>
          </p:nvSpPr>
          <p:spPr>
            <a:xfrm>
              <a:off x="4968563" y="3875851"/>
              <a:ext cx="704039" cy="400110"/>
            </a:xfrm>
            <a:prstGeom prst="rect">
              <a:avLst/>
            </a:prstGeom>
            <a:noFill/>
          </p:spPr>
          <p:txBody>
            <a:bodyPr wrap="none" rtlCol="0">
              <a:spAutoFit/>
            </a:bodyPr>
            <a:lstStyle/>
            <a:p>
              <a:pPr algn="r"/>
              <a:r>
                <a:rPr lang="en-US" sz="2000" b="1" dirty="0">
                  <a:solidFill>
                    <a:schemeClr val="accent5"/>
                  </a:solidFill>
                </a:rPr>
                <a:t>20</a:t>
              </a:r>
              <a:r>
                <a:rPr lang="lv-LV" sz="2000" b="1" dirty="0">
                  <a:solidFill>
                    <a:schemeClr val="accent5"/>
                  </a:solidFill>
                </a:rPr>
                <a:t>18</a:t>
              </a:r>
              <a:endParaRPr lang="en-US" sz="2000" b="1" dirty="0">
                <a:solidFill>
                  <a:schemeClr val="accent5"/>
                </a:solidFill>
              </a:endParaRPr>
            </a:p>
          </p:txBody>
        </p:sp>
        <p:sp>
          <p:nvSpPr>
            <p:cNvPr id="65" name="TextBox 64"/>
            <p:cNvSpPr txBox="1"/>
            <p:nvPr/>
          </p:nvSpPr>
          <p:spPr>
            <a:xfrm>
              <a:off x="7400495" y="3892097"/>
              <a:ext cx="704039" cy="400110"/>
            </a:xfrm>
            <a:prstGeom prst="rect">
              <a:avLst/>
            </a:prstGeom>
            <a:noFill/>
          </p:spPr>
          <p:txBody>
            <a:bodyPr wrap="none" rtlCol="0">
              <a:spAutoFit/>
            </a:bodyPr>
            <a:lstStyle/>
            <a:p>
              <a:pPr algn="r"/>
              <a:r>
                <a:rPr lang="en-US" sz="2000" b="1" dirty="0">
                  <a:solidFill>
                    <a:schemeClr val="tx2"/>
                  </a:solidFill>
                </a:rPr>
                <a:t>202</a:t>
              </a:r>
              <a:r>
                <a:rPr lang="lv-LV" sz="2000" b="1" dirty="0">
                  <a:solidFill>
                    <a:schemeClr val="tx2"/>
                  </a:solidFill>
                </a:rPr>
                <a:t>5</a:t>
              </a:r>
              <a:endParaRPr lang="en-US" sz="2000" b="1" dirty="0">
                <a:solidFill>
                  <a:schemeClr val="tx2"/>
                </a:solidFill>
              </a:endParaRPr>
            </a:p>
          </p:txBody>
        </p:sp>
      </p:grpSp>
      <p:grpSp>
        <p:nvGrpSpPr>
          <p:cNvPr id="66" name="Group 65"/>
          <p:cNvGrpSpPr/>
          <p:nvPr/>
        </p:nvGrpSpPr>
        <p:grpSpPr>
          <a:xfrm>
            <a:off x="3006408" y="2954484"/>
            <a:ext cx="5524172" cy="454092"/>
            <a:chOff x="1364224" y="3120378"/>
            <a:chExt cx="5524172" cy="454092"/>
          </a:xfrm>
        </p:grpSpPr>
        <p:sp>
          <p:nvSpPr>
            <p:cNvPr id="67" name="TextBox 66"/>
            <p:cNvSpPr txBox="1"/>
            <p:nvPr/>
          </p:nvSpPr>
          <p:spPr>
            <a:xfrm>
              <a:off x="1364224" y="3120378"/>
              <a:ext cx="704039" cy="400110"/>
            </a:xfrm>
            <a:prstGeom prst="rect">
              <a:avLst/>
            </a:prstGeom>
            <a:noFill/>
          </p:spPr>
          <p:txBody>
            <a:bodyPr wrap="none" rtlCol="0">
              <a:spAutoFit/>
            </a:bodyPr>
            <a:lstStyle/>
            <a:p>
              <a:r>
                <a:rPr lang="lv-LV" sz="2000" b="1" dirty="0">
                  <a:solidFill>
                    <a:schemeClr val="accent2"/>
                  </a:solidFill>
                </a:rPr>
                <a:t>2015</a:t>
              </a:r>
              <a:endParaRPr lang="en-US" sz="2000" b="1" dirty="0">
                <a:solidFill>
                  <a:schemeClr val="accent2"/>
                </a:solidFill>
              </a:endParaRPr>
            </a:p>
          </p:txBody>
        </p:sp>
        <p:sp>
          <p:nvSpPr>
            <p:cNvPr id="68" name="TextBox 67"/>
            <p:cNvSpPr txBox="1"/>
            <p:nvPr/>
          </p:nvSpPr>
          <p:spPr>
            <a:xfrm>
              <a:off x="3799384" y="3140406"/>
              <a:ext cx="704039" cy="400110"/>
            </a:xfrm>
            <a:prstGeom prst="rect">
              <a:avLst/>
            </a:prstGeom>
            <a:noFill/>
          </p:spPr>
          <p:txBody>
            <a:bodyPr wrap="none" rtlCol="0">
              <a:spAutoFit/>
            </a:bodyPr>
            <a:lstStyle/>
            <a:p>
              <a:r>
                <a:rPr lang="lv-LV" sz="2000" b="1" dirty="0">
                  <a:solidFill>
                    <a:schemeClr val="accent4">
                      <a:lumMod val="75000"/>
                    </a:schemeClr>
                  </a:solidFill>
                </a:rPr>
                <a:t>2017</a:t>
              </a:r>
              <a:endParaRPr lang="en-US" sz="2000" b="1" dirty="0">
                <a:solidFill>
                  <a:schemeClr val="accent4">
                    <a:lumMod val="75000"/>
                  </a:schemeClr>
                </a:solidFill>
              </a:endParaRPr>
            </a:p>
          </p:txBody>
        </p:sp>
        <p:sp>
          <p:nvSpPr>
            <p:cNvPr id="69" name="TextBox 68"/>
            <p:cNvSpPr txBox="1"/>
            <p:nvPr/>
          </p:nvSpPr>
          <p:spPr>
            <a:xfrm>
              <a:off x="6184357" y="3174360"/>
              <a:ext cx="704039" cy="400110"/>
            </a:xfrm>
            <a:prstGeom prst="rect">
              <a:avLst/>
            </a:prstGeom>
            <a:noFill/>
          </p:spPr>
          <p:txBody>
            <a:bodyPr wrap="none" rtlCol="0">
              <a:spAutoFit/>
            </a:bodyPr>
            <a:lstStyle/>
            <a:p>
              <a:r>
                <a:rPr lang="en-US" sz="2000" b="1" dirty="0">
                  <a:solidFill>
                    <a:schemeClr val="accent6"/>
                  </a:solidFill>
                </a:rPr>
                <a:t>20</a:t>
              </a:r>
              <a:r>
                <a:rPr lang="lv-LV" sz="2000" b="1" dirty="0">
                  <a:solidFill>
                    <a:schemeClr val="accent6"/>
                  </a:solidFill>
                </a:rPr>
                <a:t>20</a:t>
              </a:r>
              <a:endParaRPr lang="en-US" sz="2000" b="1" dirty="0">
                <a:solidFill>
                  <a:schemeClr val="accent6"/>
                </a:solidFill>
              </a:endParaRPr>
            </a:p>
          </p:txBody>
        </p:sp>
      </p:grpSp>
      <p:sp>
        <p:nvSpPr>
          <p:cNvPr id="72" name="25 Elipse"/>
          <p:cNvSpPr/>
          <p:nvPr/>
        </p:nvSpPr>
        <p:spPr>
          <a:xfrm>
            <a:off x="10872576" y="3469190"/>
            <a:ext cx="159970" cy="2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73" name="40 Conector recto"/>
          <p:cNvCxnSpPr/>
          <p:nvPr/>
        </p:nvCxnSpPr>
        <p:spPr>
          <a:xfrm flipV="1">
            <a:off x="10945313" y="3663183"/>
            <a:ext cx="6572" cy="110702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41 Elipse"/>
          <p:cNvSpPr/>
          <p:nvPr/>
        </p:nvSpPr>
        <p:spPr>
          <a:xfrm>
            <a:off x="10910499" y="4799334"/>
            <a:ext cx="95982" cy="12574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76" name="TextBox 75"/>
          <p:cNvSpPr txBox="1"/>
          <p:nvPr/>
        </p:nvSpPr>
        <p:spPr>
          <a:xfrm>
            <a:off x="10593293" y="3039950"/>
            <a:ext cx="704039" cy="400110"/>
          </a:xfrm>
          <a:prstGeom prst="rect">
            <a:avLst/>
          </a:prstGeom>
          <a:noFill/>
        </p:spPr>
        <p:txBody>
          <a:bodyPr wrap="none" rtlCol="0">
            <a:spAutoFit/>
          </a:bodyPr>
          <a:lstStyle/>
          <a:p>
            <a:pPr algn="r"/>
            <a:r>
              <a:rPr lang="lv-LV" sz="2000" b="1">
                <a:solidFill>
                  <a:schemeClr val="accent1"/>
                </a:solidFill>
              </a:rPr>
              <a:t>2030</a:t>
            </a:r>
            <a:endParaRPr lang="en-US" sz="2000" b="1">
              <a:solidFill>
                <a:schemeClr val="accent1"/>
              </a:solidFill>
            </a:endParaRPr>
          </a:p>
        </p:txBody>
      </p:sp>
      <p:sp>
        <p:nvSpPr>
          <p:cNvPr id="78" name="Rectangle 77"/>
          <p:cNvSpPr/>
          <p:nvPr/>
        </p:nvSpPr>
        <p:spPr>
          <a:xfrm>
            <a:off x="9781661" y="5023194"/>
            <a:ext cx="2353658" cy="738664"/>
          </a:xfrm>
          <a:prstGeom prst="rect">
            <a:avLst/>
          </a:prstGeom>
        </p:spPr>
        <p:txBody>
          <a:bodyPr wrap="none">
            <a:spAutoFit/>
          </a:bodyPr>
          <a:lstStyle/>
          <a:p>
            <a:pPr algn="ctr"/>
            <a:r>
              <a:rPr lang="en-US" sz="1400" b="1" dirty="0"/>
              <a:t>North Sea – Baltic </a:t>
            </a:r>
          </a:p>
          <a:p>
            <a:pPr algn="ctr"/>
            <a:r>
              <a:rPr lang="en-US" sz="1400" b="1" dirty="0"/>
              <a:t>TEN-T Core Network Corridor</a:t>
            </a:r>
          </a:p>
          <a:p>
            <a:pPr algn="ctr"/>
            <a:r>
              <a:rPr lang="en-US" sz="1400" b="1" dirty="0"/>
              <a:t> completed</a:t>
            </a:r>
            <a:r>
              <a:rPr lang="lv-LV" sz="1400" b="1" dirty="0"/>
              <a:t>*</a:t>
            </a:r>
            <a:endParaRPr lang="en-US" sz="1400" b="1" dirty="0"/>
          </a:p>
        </p:txBody>
      </p:sp>
      <p:sp>
        <p:nvSpPr>
          <p:cNvPr id="2" name="TextBox 1"/>
          <p:cNvSpPr txBox="1"/>
          <p:nvPr/>
        </p:nvSpPr>
        <p:spPr>
          <a:xfrm>
            <a:off x="9217742" y="5904091"/>
            <a:ext cx="2956874" cy="246221"/>
          </a:xfrm>
          <a:prstGeom prst="rect">
            <a:avLst/>
          </a:prstGeom>
          <a:noFill/>
        </p:spPr>
        <p:txBody>
          <a:bodyPr wrap="square" rtlCol="0">
            <a:spAutoFit/>
          </a:bodyPr>
          <a:lstStyle/>
          <a:p>
            <a:r>
              <a:rPr lang="lv-LV" sz="1000" dirty="0"/>
              <a:t>* </a:t>
            </a:r>
            <a:r>
              <a:rPr lang="lv-LV" sz="1000" dirty="0" err="1"/>
              <a:t>Regulations</a:t>
            </a:r>
            <a:r>
              <a:rPr lang="lv-LV" sz="1000" dirty="0"/>
              <a:t> (EU) No 1315/2013 </a:t>
            </a:r>
            <a:r>
              <a:rPr lang="lv-LV" sz="1000" dirty="0" err="1"/>
              <a:t>and</a:t>
            </a:r>
            <a:r>
              <a:rPr lang="lv-LV" sz="1000" dirty="0"/>
              <a:t> No 1316/2013</a:t>
            </a:r>
            <a:endParaRPr lang="en-US" sz="1000" dirty="0"/>
          </a:p>
        </p:txBody>
      </p:sp>
      <p:sp>
        <p:nvSpPr>
          <p:cNvPr id="4" name="TextBox 3"/>
          <p:cNvSpPr txBox="1"/>
          <p:nvPr/>
        </p:nvSpPr>
        <p:spPr>
          <a:xfrm>
            <a:off x="5076640" y="5416923"/>
            <a:ext cx="1735266" cy="523220"/>
          </a:xfrm>
          <a:prstGeom prst="rect">
            <a:avLst/>
          </a:prstGeom>
          <a:noFill/>
        </p:spPr>
        <p:txBody>
          <a:bodyPr wrap="square" rtlCol="0">
            <a:spAutoFit/>
          </a:bodyPr>
          <a:lstStyle/>
          <a:p>
            <a:r>
              <a:rPr lang="en-US" sz="1400" b="1" dirty="0"/>
              <a:t>Intergovernmental Agreement signed</a:t>
            </a:r>
            <a:endParaRPr lang="en-US" dirty="0"/>
          </a:p>
        </p:txBody>
      </p:sp>
    </p:spTree>
    <p:extLst>
      <p:ext uri="{BB962C8B-B14F-4D97-AF65-F5344CB8AC3E}">
        <p14:creationId xmlns:p14="http://schemas.microsoft.com/office/powerpoint/2010/main" val="293482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7966" y="-62877"/>
            <a:ext cx="12176106" cy="6225857"/>
          </a:xfrm>
          <a:prstGeom prst="rect">
            <a:avLst/>
          </a:prstGeom>
        </p:spPr>
      </p:pic>
      <p:cxnSp>
        <p:nvCxnSpPr>
          <p:cNvPr id="72" name="40 Conector recto"/>
          <p:cNvCxnSpPr/>
          <p:nvPr/>
        </p:nvCxnSpPr>
        <p:spPr>
          <a:xfrm flipV="1">
            <a:off x="7353701" y="2301405"/>
            <a:ext cx="6572" cy="110702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40 Conector recto"/>
          <p:cNvCxnSpPr/>
          <p:nvPr/>
        </p:nvCxnSpPr>
        <p:spPr>
          <a:xfrm flipV="1">
            <a:off x="11231430" y="2238533"/>
            <a:ext cx="6572" cy="110702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67447" y="1584795"/>
            <a:ext cx="1695001" cy="230832"/>
          </a:xfrm>
          <a:prstGeom prst="rect">
            <a:avLst/>
          </a:prstGeom>
        </p:spPr>
        <p:txBody>
          <a:bodyPr wrap="square">
            <a:spAutoFit/>
          </a:bodyPr>
          <a:lstStyle/>
          <a:p>
            <a:pPr algn="just"/>
            <a:r>
              <a:rPr lang="lv-LV" sz="900">
                <a:solidFill>
                  <a:schemeClr val="tx1">
                    <a:lumMod val="50000"/>
                    <a:lumOff val="50000"/>
                  </a:schemeClr>
                </a:solidFill>
              </a:rPr>
              <a:t>J</a:t>
            </a:r>
            <a:endParaRPr lang="en-US" sz="900">
              <a:solidFill>
                <a:schemeClr val="tx1">
                  <a:lumMod val="50000"/>
                  <a:lumOff val="50000"/>
                </a:schemeClr>
              </a:solidFill>
            </a:endParaRPr>
          </a:p>
        </p:txBody>
      </p:sp>
      <p:grpSp>
        <p:nvGrpSpPr>
          <p:cNvPr id="9" name="Group 8"/>
          <p:cNvGrpSpPr/>
          <p:nvPr/>
        </p:nvGrpSpPr>
        <p:grpSpPr>
          <a:xfrm>
            <a:off x="1106196" y="3298799"/>
            <a:ext cx="10158686" cy="229646"/>
            <a:chOff x="229127" y="3662743"/>
            <a:chExt cx="9012880" cy="155496"/>
          </a:xfrm>
        </p:grpSpPr>
        <p:grpSp>
          <p:nvGrpSpPr>
            <p:cNvPr id="10" name="1 Grupo"/>
            <p:cNvGrpSpPr/>
            <p:nvPr/>
          </p:nvGrpSpPr>
          <p:grpSpPr>
            <a:xfrm>
              <a:off x="257513" y="3704660"/>
              <a:ext cx="8941914" cy="85151"/>
              <a:chOff x="467544" y="2597887"/>
              <a:chExt cx="8506563" cy="81002"/>
            </a:xfrm>
          </p:grpSpPr>
          <p:cxnSp>
            <p:nvCxnSpPr>
              <p:cNvPr id="39" name="18 Conector recto"/>
              <p:cNvCxnSpPr>
                <a:cxnSpLocks/>
                <a:stCxn id="41" idx="6"/>
                <a:endCxn id="40" idx="2"/>
              </p:cNvCxnSpPr>
              <p:nvPr/>
            </p:nvCxnSpPr>
            <p:spPr>
              <a:xfrm flipV="1">
                <a:off x="548555" y="2638387"/>
                <a:ext cx="8386965" cy="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23 Elipse"/>
              <p:cNvSpPr/>
              <p:nvPr/>
            </p:nvSpPr>
            <p:spPr>
              <a:xfrm>
                <a:off x="8935520" y="2597887"/>
                <a:ext cx="38587"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41"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11" name="2 Grupo"/>
            <p:cNvGrpSpPr/>
            <p:nvPr/>
          </p:nvGrpSpPr>
          <p:grpSpPr>
            <a:xfrm>
              <a:off x="229127" y="3669167"/>
              <a:ext cx="2668376" cy="141915"/>
              <a:chOff x="440541" y="2564089"/>
              <a:chExt cx="2538498" cy="135000"/>
            </a:xfrm>
          </p:grpSpPr>
          <p:sp>
            <p:nvSpPr>
              <p:cNvPr id="36" name="25 Elipse"/>
              <p:cNvSpPr/>
              <p:nvPr/>
            </p:nvSpPr>
            <p:spPr>
              <a:xfrm>
                <a:off x="440541" y="256408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38" name="41 Elipse"/>
              <p:cNvSpPr/>
              <p:nvPr/>
            </p:nvSpPr>
            <p:spPr>
              <a:xfrm>
                <a:off x="2898028" y="2588097"/>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sp>
          <p:nvSpPr>
            <p:cNvPr id="33" name="26 Elipse"/>
            <p:cNvSpPr/>
            <p:nvPr/>
          </p:nvSpPr>
          <p:spPr>
            <a:xfrm>
              <a:off x="1520737" y="3669165"/>
              <a:ext cx="141927" cy="141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nvGrpSpPr>
            <p:cNvPr id="13" name="6 Grupo"/>
            <p:cNvGrpSpPr/>
            <p:nvPr/>
          </p:nvGrpSpPr>
          <p:grpSpPr>
            <a:xfrm>
              <a:off x="3719318" y="3662743"/>
              <a:ext cx="2095229" cy="141916"/>
              <a:chOff x="3760858" y="2557980"/>
              <a:chExt cx="1993249" cy="135001"/>
            </a:xfrm>
          </p:grpSpPr>
          <p:sp>
            <p:nvSpPr>
              <p:cNvPr id="30" name="27 Elipse"/>
              <p:cNvSpPr/>
              <p:nvPr/>
            </p:nvSpPr>
            <p:spPr>
              <a:xfrm>
                <a:off x="3760858" y="2557980"/>
                <a:ext cx="145465" cy="1350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32" name="49 Elipse"/>
              <p:cNvSpPr/>
              <p:nvPr/>
            </p:nvSpPr>
            <p:spPr>
              <a:xfrm>
                <a:off x="5673096" y="2597660"/>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sp>
          <p:nvSpPr>
            <p:cNvPr id="24" name="37 Elipse"/>
            <p:cNvSpPr/>
            <p:nvPr/>
          </p:nvSpPr>
          <p:spPr>
            <a:xfrm>
              <a:off x="6573635" y="3676324"/>
              <a:ext cx="141927" cy="1419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nvGrpSpPr>
            <p:cNvPr id="16" name="9 Grupo"/>
            <p:cNvGrpSpPr/>
            <p:nvPr/>
          </p:nvGrpSpPr>
          <p:grpSpPr>
            <a:xfrm>
              <a:off x="7865243" y="3676278"/>
              <a:ext cx="1376764" cy="141915"/>
              <a:chOff x="7704984" y="2570894"/>
              <a:chExt cx="1309753" cy="135000"/>
            </a:xfrm>
          </p:grpSpPr>
          <p:sp>
            <p:nvSpPr>
              <p:cNvPr id="21" name="38 Elipse"/>
              <p:cNvSpPr/>
              <p:nvPr/>
            </p:nvSpPr>
            <p:spPr>
              <a:xfrm>
                <a:off x="7704984"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3" name="52 Elipse"/>
              <p:cNvSpPr/>
              <p:nvPr/>
            </p:nvSpPr>
            <p:spPr>
              <a:xfrm>
                <a:off x="8933726" y="2597700"/>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sp>
        <p:nvSpPr>
          <p:cNvPr id="51" name="TextBox 13"/>
          <p:cNvSpPr txBox="1"/>
          <p:nvPr/>
        </p:nvSpPr>
        <p:spPr>
          <a:xfrm>
            <a:off x="986217" y="3581013"/>
            <a:ext cx="990600" cy="338554"/>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t-LT" sz="1600" b="1"/>
              <a:t>TALLINN</a:t>
            </a:r>
          </a:p>
        </p:txBody>
      </p:sp>
      <p:sp>
        <p:nvSpPr>
          <p:cNvPr id="52" name="TextBox 14"/>
          <p:cNvSpPr txBox="1"/>
          <p:nvPr/>
        </p:nvSpPr>
        <p:spPr>
          <a:xfrm>
            <a:off x="3423421" y="3548366"/>
            <a:ext cx="1283736" cy="584775"/>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t-LT" sz="1600" b="1" dirty="0"/>
              <a:t>EE/LV</a:t>
            </a:r>
          </a:p>
          <a:p>
            <a:pPr algn="ctr"/>
            <a:r>
              <a:rPr lang="lt-LT" sz="1600" b="1" dirty="0"/>
              <a:t> BORDER</a:t>
            </a:r>
          </a:p>
        </p:txBody>
      </p:sp>
      <p:sp>
        <p:nvSpPr>
          <p:cNvPr id="54" name="TextBox 16"/>
          <p:cNvSpPr txBox="1"/>
          <p:nvPr/>
        </p:nvSpPr>
        <p:spPr>
          <a:xfrm>
            <a:off x="4621696" y="3540843"/>
            <a:ext cx="1064546" cy="584775"/>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t-LT" sz="1600" b="1" dirty="0"/>
              <a:t>RIGA</a:t>
            </a:r>
            <a:endParaRPr lang="en-US" sz="1600" b="1" dirty="0"/>
          </a:p>
          <a:p>
            <a:pPr algn="ctr"/>
            <a:r>
              <a:rPr lang="en-US" sz="1600" b="1" dirty="0"/>
              <a:t>CENTRAL</a:t>
            </a:r>
            <a:endParaRPr lang="lt-LT" sz="1600" b="1" dirty="0"/>
          </a:p>
        </p:txBody>
      </p:sp>
      <p:sp>
        <p:nvSpPr>
          <p:cNvPr id="55" name="TextBox 17"/>
          <p:cNvSpPr txBox="1"/>
          <p:nvPr/>
        </p:nvSpPr>
        <p:spPr>
          <a:xfrm>
            <a:off x="7773167" y="3581013"/>
            <a:ext cx="1150812" cy="338554"/>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t-LT" sz="1600" b="1"/>
              <a:t>PANEVĖŽYS</a:t>
            </a:r>
          </a:p>
        </p:txBody>
      </p:sp>
      <p:sp>
        <p:nvSpPr>
          <p:cNvPr id="56" name="TextBox 22"/>
          <p:cNvSpPr txBox="1"/>
          <p:nvPr/>
        </p:nvSpPr>
        <p:spPr>
          <a:xfrm>
            <a:off x="9383756" y="3581013"/>
            <a:ext cx="1182028" cy="338554"/>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t-LT" sz="1600" b="1" dirty="0"/>
              <a:t>KAUNAS</a:t>
            </a:r>
          </a:p>
        </p:txBody>
      </p:sp>
      <p:sp>
        <p:nvSpPr>
          <p:cNvPr id="57" name="TextBox 23"/>
          <p:cNvSpPr txBox="1"/>
          <p:nvPr/>
        </p:nvSpPr>
        <p:spPr>
          <a:xfrm>
            <a:off x="10764321" y="3581013"/>
            <a:ext cx="895350" cy="584775"/>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t-LT" sz="1600" b="1"/>
              <a:t>LT/PL </a:t>
            </a:r>
          </a:p>
          <a:p>
            <a:pPr algn="ctr"/>
            <a:r>
              <a:rPr lang="lt-LT" sz="1600" b="1"/>
              <a:t>BORDER</a:t>
            </a:r>
          </a:p>
        </p:txBody>
      </p:sp>
      <p:cxnSp>
        <p:nvCxnSpPr>
          <p:cNvPr id="66" name="Straight Connector 65"/>
          <p:cNvCxnSpPr>
            <a:cxnSpLocks/>
          </p:cNvCxnSpPr>
          <p:nvPr/>
        </p:nvCxnSpPr>
        <p:spPr>
          <a:xfrm flipV="1">
            <a:off x="1182323" y="3073475"/>
            <a:ext cx="2889291" cy="4110"/>
          </a:xfrm>
          <a:prstGeom prst="line">
            <a:avLst/>
          </a:prstGeom>
          <a:ln w="6032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9787256" y="3071072"/>
            <a:ext cx="1444174" cy="4584"/>
          </a:xfrm>
          <a:prstGeom prst="line">
            <a:avLst/>
          </a:prstGeom>
          <a:ln w="60325">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8432" y="97479"/>
            <a:ext cx="8766191" cy="553998"/>
          </a:xfrm>
          <a:prstGeom prst="rect">
            <a:avLst/>
          </a:prstGeom>
          <a:noFill/>
        </p:spPr>
        <p:txBody>
          <a:bodyPr wrap="square" rtlCol="0">
            <a:spAutoFit/>
          </a:bodyPr>
          <a:lstStyle/>
          <a:p>
            <a:r>
              <a:rPr lang="lv-LV" sz="3000" b="1" dirty="0">
                <a:solidFill>
                  <a:schemeClr val="accent5">
                    <a:lumMod val="50000"/>
                  </a:schemeClr>
                </a:solidFill>
              </a:rPr>
              <a:t>RAIL BALTICA </a:t>
            </a:r>
            <a:r>
              <a:rPr lang="en-US" sz="3000" b="1" dirty="0">
                <a:solidFill>
                  <a:schemeClr val="accent5">
                    <a:lumMod val="50000"/>
                  </a:schemeClr>
                </a:solidFill>
              </a:rPr>
              <a:t>ROUTE ALIGNMENT</a:t>
            </a:r>
            <a:r>
              <a:rPr lang="lv-LV" sz="3000" b="1" dirty="0">
                <a:solidFill>
                  <a:schemeClr val="accent5">
                    <a:lumMod val="50000"/>
                  </a:schemeClr>
                </a:solidFill>
              </a:rPr>
              <a:t> APPROVAL</a:t>
            </a:r>
            <a:endParaRPr lang="en-US" sz="3000" b="1" dirty="0">
              <a:solidFill>
                <a:schemeClr val="accent5">
                  <a:lumMod val="50000"/>
                </a:schemeClr>
              </a:solidFill>
            </a:endParaRPr>
          </a:p>
        </p:txBody>
      </p:sp>
      <p:cxnSp>
        <p:nvCxnSpPr>
          <p:cNvPr id="70" name="40 Conector recto"/>
          <p:cNvCxnSpPr/>
          <p:nvPr/>
        </p:nvCxnSpPr>
        <p:spPr>
          <a:xfrm flipV="1">
            <a:off x="1175751" y="2201260"/>
            <a:ext cx="6572" cy="110702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40 Conector recto"/>
          <p:cNvCxnSpPr/>
          <p:nvPr/>
        </p:nvCxnSpPr>
        <p:spPr>
          <a:xfrm flipV="1">
            <a:off x="4065289" y="2211834"/>
            <a:ext cx="6572" cy="110702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TextBox 15"/>
          <p:cNvSpPr txBox="1"/>
          <p:nvPr/>
        </p:nvSpPr>
        <p:spPr>
          <a:xfrm>
            <a:off x="6779070" y="3541118"/>
            <a:ext cx="1182098" cy="584775"/>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t-LT" sz="1600" b="1" dirty="0"/>
              <a:t>LV/LT </a:t>
            </a:r>
          </a:p>
          <a:p>
            <a:pPr algn="ctr"/>
            <a:r>
              <a:rPr lang="lt-LT" sz="1600" b="1" dirty="0"/>
              <a:t>BORDER</a:t>
            </a:r>
          </a:p>
        </p:txBody>
      </p:sp>
      <p:sp>
        <p:nvSpPr>
          <p:cNvPr id="74" name="TextBox 73"/>
          <p:cNvSpPr txBox="1"/>
          <p:nvPr/>
        </p:nvSpPr>
        <p:spPr>
          <a:xfrm>
            <a:off x="2098598" y="2131278"/>
            <a:ext cx="1232624" cy="369332"/>
          </a:xfrm>
          <a:prstGeom prst="rect">
            <a:avLst/>
          </a:prstGeom>
          <a:noFill/>
        </p:spPr>
        <p:txBody>
          <a:bodyPr wrap="square" rtlCol="0">
            <a:spAutoFit/>
          </a:bodyPr>
          <a:lstStyle/>
          <a:p>
            <a:r>
              <a:rPr lang="lv-LV" b="1">
                <a:solidFill>
                  <a:schemeClr val="accent6">
                    <a:lumMod val="75000"/>
                  </a:schemeClr>
                </a:solidFill>
              </a:rPr>
              <a:t>ESTONIA</a:t>
            </a:r>
            <a:endParaRPr lang="en-US" b="1">
              <a:solidFill>
                <a:schemeClr val="accent6">
                  <a:lumMod val="75000"/>
                </a:schemeClr>
              </a:solidFill>
            </a:endParaRPr>
          </a:p>
        </p:txBody>
      </p:sp>
      <p:cxnSp>
        <p:nvCxnSpPr>
          <p:cNvPr id="59" name="Straight Connector 58"/>
          <p:cNvCxnSpPr>
            <a:cxnSpLocks/>
          </p:cNvCxnSpPr>
          <p:nvPr/>
        </p:nvCxnSpPr>
        <p:spPr>
          <a:xfrm flipV="1">
            <a:off x="4071614" y="3071546"/>
            <a:ext cx="5717603" cy="4110"/>
          </a:xfrm>
          <a:prstGeom prst="line">
            <a:avLst/>
          </a:prstGeom>
          <a:ln w="60325">
            <a:solidFill>
              <a:schemeClr val="accent5">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42038" y="2131278"/>
            <a:ext cx="1232624" cy="369332"/>
          </a:xfrm>
          <a:prstGeom prst="rect">
            <a:avLst/>
          </a:prstGeom>
          <a:noFill/>
        </p:spPr>
        <p:txBody>
          <a:bodyPr wrap="square" rtlCol="0">
            <a:spAutoFit/>
          </a:bodyPr>
          <a:lstStyle/>
          <a:p>
            <a:pPr algn="ctr"/>
            <a:r>
              <a:rPr lang="lv-LV" b="1">
                <a:solidFill>
                  <a:schemeClr val="accent6">
                    <a:lumMod val="75000"/>
                  </a:schemeClr>
                </a:solidFill>
              </a:rPr>
              <a:t>LATVIA</a:t>
            </a:r>
            <a:endParaRPr lang="en-US" b="1">
              <a:solidFill>
                <a:schemeClr val="accent6">
                  <a:lumMod val="75000"/>
                </a:schemeClr>
              </a:solidFill>
            </a:endParaRPr>
          </a:p>
        </p:txBody>
      </p:sp>
      <p:sp>
        <p:nvSpPr>
          <p:cNvPr id="77" name="TextBox 76"/>
          <p:cNvSpPr txBox="1"/>
          <p:nvPr/>
        </p:nvSpPr>
        <p:spPr>
          <a:xfrm>
            <a:off x="8558067" y="2128818"/>
            <a:ext cx="1232624" cy="369332"/>
          </a:xfrm>
          <a:prstGeom prst="rect">
            <a:avLst/>
          </a:prstGeom>
          <a:noFill/>
        </p:spPr>
        <p:txBody>
          <a:bodyPr wrap="square" rtlCol="0">
            <a:spAutoFit/>
          </a:bodyPr>
          <a:lstStyle/>
          <a:p>
            <a:pPr algn="ctr"/>
            <a:r>
              <a:rPr lang="lv-LV" b="1">
                <a:solidFill>
                  <a:schemeClr val="accent6">
                    <a:lumMod val="75000"/>
                  </a:schemeClr>
                </a:solidFill>
              </a:rPr>
              <a:t>LITHUANIA</a:t>
            </a:r>
            <a:endParaRPr lang="en-US" b="1">
              <a:solidFill>
                <a:schemeClr val="accent6">
                  <a:lumMod val="75000"/>
                </a:schemeClr>
              </a:solidFill>
            </a:endParaRPr>
          </a:p>
        </p:txBody>
      </p:sp>
      <p:cxnSp>
        <p:nvCxnSpPr>
          <p:cNvPr id="79" name="Straight Connector 78"/>
          <p:cNvCxnSpPr>
            <a:cxnSpLocks/>
          </p:cNvCxnSpPr>
          <p:nvPr/>
        </p:nvCxnSpPr>
        <p:spPr>
          <a:xfrm flipV="1">
            <a:off x="1132375" y="4742916"/>
            <a:ext cx="1375827" cy="1"/>
          </a:xfrm>
          <a:prstGeom prst="line">
            <a:avLst/>
          </a:prstGeom>
          <a:ln w="603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802043" y="4568357"/>
            <a:ext cx="2700471" cy="369332"/>
          </a:xfrm>
          <a:prstGeom prst="rect">
            <a:avLst/>
          </a:prstGeom>
          <a:noFill/>
        </p:spPr>
        <p:txBody>
          <a:bodyPr wrap="square" rtlCol="0">
            <a:spAutoFit/>
          </a:bodyPr>
          <a:lstStyle/>
          <a:p>
            <a:r>
              <a:rPr lang="en-US"/>
              <a:t>APPROVED SECTION </a:t>
            </a:r>
          </a:p>
        </p:txBody>
      </p:sp>
      <p:cxnSp>
        <p:nvCxnSpPr>
          <p:cNvPr id="83" name="Straight Connector 82"/>
          <p:cNvCxnSpPr>
            <a:cxnSpLocks/>
          </p:cNvCxnSpPr>
          <p:nvPr/>
        </p:nvCxnSpPr>
        <p:spPr>
          <a:xfrm>
            <a:off x="1132375" y="5114495"/>
            <a:ext cx="1375200" cy="0"/>
          </a:xfrm>
          <a:prstGeom prst="line">
            <a:avLst/>
          </a:prstGeom>
          <a:ln w="6032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794844" y="4908434"/>
            <a:ext cx="3247033" cy="369332"/>
          </a:xfrm>
          <a:prstGeom prst="rect">
            <a:avLst/>
          </a:prstGeom>
          <a:noFill/>
        </p:spPr>
        <p:txBody>
          <a:bodyPr wrap="square" rtlCol="0">
            <a:spAutoFit/>
          </a:bodyPr>
          <a:lstStyle/>
          <a:p>
            <a:r>
              <a:rPr lang="en-US" dirty="0"/>
              <a:t>IN THE PROCESS OF APPROVAL</a:t>
            </a:r>
          </a:p>
        </p:txBody>
      </p:sp>
      <p:cxnSp>
        <p:nvCxnSpPr>
          <p:cNvPr id="85" name="Straight Connector 84"/>
          <p:cNvCxnSpPr>
            <a:cxnSpLocks/>
          </p:cNvCxnSpPr>
          <p:nvPr/>
        </p:nvCxnSpPr>
        <p:spPr>
          <a:xfrm>
            <a:off x="1132375" y="5494621"/>
            <a:ext cx="1375200" cy="0"/>
          </a:xfrm>
          <a:prstGeom prst="line">
            <a:avLst/>
          </a:prstGeom>
          <a:ln w="60325">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767148" y="5276903"/>
            <a:ext cx="5790919" cy="369332"/>
          </a:xfrm>
          <a:prstGeom prst="rect">
            <a:avLst/>
          </a:prstGeom>
          <a:noFill/>
        </p:spPr>
        <p:txBody>
          <a:bodyPr wrap="square" rtlCol="0">
            <a:spAutoFit/>
          </a:bodyPr>
          <a:lstStyle/>
          <a:p>
            <a:r>
              <a:rPr lang="en-US" dirty="0"/>
              <a:t>SUBJECT TO RESULTS OF THE UPGRADE FEASIBILITY STUDY</a:t>
            </a:r>
          </a:p>
        </p:txBody>
      </p:sp>
      <p:sp>
        <p:nvSpPr>
          <p:cNvPr id="94" name="TextBox 13"/>
          <p:cNvSpPr txBox="1"/>
          <p:nvPr/>
        </p:nvSpPr>
        <p:spPr>
          <a:xfrm>
            <a:off x="2305974" y="3581013"/>
            <a:ext cx="990600" cy="338554"/>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t-LT" sz="1600" b="1"/>
              <a:t>PÄRNU</a:t>
            </a:r>
          </a:p>
        </p:txBody>
      </p:sp>
      <p:sp>
        <p:nvSpPr>
          <p:cNvPr id="45" name="38 Elipse"/>
          <p:cNvSpPr/>
          <p:nvPr/>
        </p:nvSpPr>
        <p:spPr>
          <a:xfrm>
            <a:off x="6040584" y="3298799"/>
            <a:ext cx="159970" cy="2095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47" name="TextBox 16"/>
          <p:cNvSpPr txBox="1"/>
          <p:nvPr/>
        </p:nvSpPr>
        <p:spPr>
          <a:xfrm>
            <a:off x="5647025" y="3540842"/>
            <a:ext cx="997988" cy="584775"/>
          </a:xfrm>
          <a:prstGeom prst="rect">
            <a:avLst/>
          </a:prstGeom>
          <a:noFill/>
        </p:spPr>
        <p:txBody>
          <a:bodyPr wrap="square" rtlCol="0">
            <a:spAutoFit/>
          </a:bodyPr>
          <a:lstStyle>
            <a:defPPr>
              <a:defRPr lang="lt-L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t-LT" sz="1600" b="1" dirty="0"/>
              <a:t>RIGA AIRPORT</a:t>
            </a:r>
          </a:p>
        </p:txBody>
      </p:sp>
      <p:cxnSp>
        <p:nvCxnSpPr>
          <p:cNvPr id="4" name="Straight Connector 3"/>
          <p:cNvCxnSpPr>
            <a:cxnSpLocks/>
          </p:cNvCxnSpPr>
          <p:nvPr/>
        </p:nvCxnSpPr>
        <p:spPr>
          <a:xfrm flipV="1">
            <a:off x="9787256" y="2633052"/>
            <a:ext cx="597509" cy="452772"/>
          </a:xfrm>
          <a:prstGeom prst="line">
            <a:avLst/>
          </a:prstGeom>
          <a:ln w="603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26 Elipse"/>
          <p:cNvSpPr/>
          <p:nvPr/>
        </p:nvSpPr>
        <p:spPr>
          <a:xfrm>
            <a:off x="10349373" y="2522425"/>
            <a:ext cx="159970" cy="209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6" name="TextBox 5"/>
          <p:cNvSpPr txBox="1"/>
          <p:nvPr/>
        </p:nvSpPr>
        <p:spPr>
          <a:xfrm>
            <a:off x="10144046" y="2210642"/>
            <a:ext cx="1024854" cy="338554"/>
          </a:xfrm>
          <a:prstGeom prst="rect">
            <a:avLst/>
          </a:prstGeom>
          <a:noFill/>
        </p:spPr>
        <p:txBody>
          <a:bodyPr wrap="square" rtlCol="0">
            <a:spAutoFit/>
          </a:bodyPr>
          <a:lstStyle/>
          <a:p>
            <a:r>
              <a:rPr lang="lv-LV" sz="1600" b="1" dirty="0"/>
              <a:t>VILNIUS</a:t>
            </a:r>
            <a:endParaRPr lang="en-US" sz="1600" b="1" dirty="0"/>
          </a:p>
        </p:txBody>
      </p:sp>
      <p:sp>
        <p:nvSpPr>
          <p:cNvPr id="60" name="TextBox 59"/>
          <p:cNvSpPr txBox="1"/>
          <p:nvPr/>
        </p:nvSpPr>
        <p:spPr>
          <a:xfrm>
            <a:off x="2801274" y="5723582"/>
            <a:ext cx="3247033" cy="369332"/>
          </a:xfrm>
          <a:prstGeom prst="rect">
            <a:avLst/>
          </a:prstGeom>
          <a:noFill/>
        </p:spPr>
        <p:txBody>
          <a:bodyPr wrap="square" rtlCol="0">
            <a:spAutoFit/>
          </a:bodyPr>
          <a:lstStyle/>
          <a:p>
            <a:r>
              <a:rPr lang="en-US" dirty="0"/>
              <a:t>IN PLANNING PROCESS</a:t>
            </a:r>
          </a:p>
        </p:txBody>
      </p:sp>
      <p:cxnSp>
        <p:nvCxnSpPr>
          <p:cNvPr id="61" name="Straight Connector 60"/>
          <p:cNvCxnSpPr>
            <a:cxnSpLocks/>
          </p:cNvCxnSpPr>
          <p:nvPr/>
        </p:nvCxnSpPr>
        <p:spPr>
          <a:xfrm>
            <a:off x="1132375" y="5908248"/>
            <a:ext cx="1375200" cy="0"/>
          </a:xfrm>
          <a:prstGeom prst="line">
            <a:avLst/>
          </a:prstGeom>
          <a:ln w="6032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accent5">
                <a:lumMod val="50000"/>
              </a:schemeClr>
            </a:solidFill>
            <a:latin typeface="Trebuchet MS" charset="0"/>
            <a:ea typeface="Trebuchet MS" charset="0"/>
            <a:cs typeface="Trebuchet M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SharedByUser xmlns="016a8d99-7c2d-46f1-b2a0-cd04a8711ea3">ilze.rassa@railbaltica.org</LastSharedByUser>
    <SharedWithUsers xmlns="016a8d99-7c2d-46f1-b2a0-cd04a8711ea3">
      <UserInfo>
        <DisplayName>Baiba Rubesa</DisplayName>
        <AccountId>24</AccountId>
        <AccountType/>
      </UserInfo>
      <UserInfo>
        <DisplayName>Laura Buivida</DisplayName>
        <AccountId>41</AccountId>
        <AccountType/>
      </UserInfo>
      <UserInfo>
        <DisplayName>Kaspars Briškens</DisplayName>
        <AccountId>16</AccountId>
        <AccountType/>
      </UserInfo>
      <UserInfo>
        <DisplayName>Artūras Vilimas</DisplayName>
        <AccountId>58</AccountId>
        <AccountType/>
      </UserInfo>
    </SharedWithUsers>
    <LastSharedByTime xmlns="016a8d99-7c2d-46f1-b2a0-cd04a8711ea3">2016-11-04T15:41:24+00:00</LastSharedBy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8BB99D86B2A46A60A047A0DC1E2D3" ma:contentTypeVersion="4" ma:contentTypeDescription="Create a new document." ma:contentTypeScope="" ma:versionID="6097ae81b12a67e6868d61ad75245c02">
  <xsd:schema xmlns:xsd="http://www.w3.org/2001/XMLSchema" xmlns:xs="http://www.w3.org/2001/XMLSchema" xmlns:p="http://schemas.microsoft.com/office/2006/metadata/properties" xmlns:ns2="016a8d99-7c2d-46f1-b2a0-cd04a8711ea3" targetNamespace="http://schemas.microsoft.com/office/2006/metadata/properties" ma:root="true" ma:fieldsID="6ddf0e537e110b092c61d82157b0205a" ns2:_="">
    <xsd:import namespace="016a8d99-7c2d-46f1-b2a0-cd04a8711ea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8d99-7c2d-46f1-b2a0-cd04a8711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90CF5-8BF0-4F26-BA2F-4B83FC89EACA}">
  <ds:schemaRefs>
    <ds:schemaRef ds:uri="http://schemas.microsoft.com/office/2006/documentManagement/types"/>
    <ds:schemaRef ds:uri="http://schemas.openxmlformats.org/package/2006/metadata/core-properties"/>
    <ds:schemaRef ds:uri="http://www.w3.org/XML/1998/namespace"/>
    <ds:schemaRef ds:uri="http://purl.org/dc/elements/1.1/"/>
    <ds:schemaRef ds:uri="016a8d99-7c2d-46f1-b2a0-cd04a8711ea3"/>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1F03104-3BF1-4F55-B7A6-9F6A51A7E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a8d99-7c2d-46f1-b2a0-cd04a8711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B6624-8052-4DE3-825A-D9C559D2B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6163</TotalTime>
  <Words>3177</Words>
  <Application>Microsoft Office PowerPoint</Application>
  <PresentationFormat>Widescreen</PresentationFormat>
  <Paragraphs>340</Paragraphs>
  <Slides>18</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Calibri Light</vt:lpstr>
      <vt:lpstr>Courier New</vt:lpstr>
      <vt:lpstr>Helvetica</vt:lpstr>
      <vt:lpstr>Segoe UI</vt:lpstr>
      <vt:lpstr>Tahoma</vt:lpstr>
      <vt:lpstr>Trebuchet MS</vt:lpstr>
      <vt:lpstr>Wingdings</vt:lpstr>
      <vt:lpstr>Office Theme</vt:lpstr>
      <vt:lpstr>1_Office Theme</vt:lpstr>
      <vt:lpstr>RAIL BALTICA – PROJECT OF THE CENTURY  Baiba A. Rubesa Chairperson, Management Board RB Rail AS   </vt:lpstr>
      <vt:lpstr>RAIL BALTICA VISION </vt:lpstr>
      <vt:lpstr>RAIL BALTICA  Baltic Project of the Century</vt:lpstr>
      <vt:lpstr>RAIL BALTICA FUTURE DELIVERY</vt:lpstr>
      <vt:lpstr>RAIL BALTICA PROJECT BENEFITS</vt:lpstr>
      <vt:lpstr>RAIL BALTICA CENTRAL PROJECT MANAGMENT The role of the joint venture RB RAIL 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THANK YOU!     AITÄH! AČIŪ!     KIITOS!     DANKE! MERCI!     DZIĘKUJĘ!</vt:lpstr>
      <vt:lpstr>PowerPoint Presentation</vt:lpstr>
      <vt:lpstr>Global approach towards delivering Rail Baltica </vt:lpstr>
      <vt:lpstr>RAIL BALTICA Design and Construction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Ilze Rassa</cp:lastModifiedBy>
  <cp:revision>308</cp:revision>
  <cp:lastPrinted>2017-02-16T11:06:56Z</cp:lastPrinted>
  <dcterms:created xsi:type="dcterms:W3CDTF">2015-06-18T08:03:39Z</dcterms:created>
  <dcterms:modified xsi:type="dcterms:W3CDTF">2017-04-10T08:16:11Z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0x010100A818BB99D86B2A46A60A047A0DC1E2D3</vt:lpwstr>
  </property>
</Properties>
</file>