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78" r:id="rId2"/>
    <p:sldId id="280" r:id="rId3"/>
    <p:sldId id="267" r:id="rId4"/>
    <p:sldId id="261" r:id="rId5"/>
    <p:sldId id="266" r:id="rId6"/>
    <p:sldId id="269" r:id="rId7"/>
    <p:sldId id="270" r:id="rId8"/>
    <p:sldId id="263" r:id="rId9"/>
    <p:sldId id="260" r:id="rId10"/>
    <p:sldId id="265" r:id="rId11"/>
    <p:sldId id="259" r:id="rId12"/>
    <p:sldId id="279" r:id="rId13"/>
    <p:sldId id="258" r:id="rId14"/>
    <p:sldId id="268" r:id="rId15"/>
    <p:sldId id="282" r:id="rId16"/>
    <p:sldId id="262" r:id="rId17"/>
    <p:sldId id="281" r:id="rId18"/>
    <p:sldId id="264" r:id="rId19"/>
    <p:sldId id="285" r:id="rId20"/>
    <p:sldId id="283" r:id="rId21"/>
    <p:sldId id="284" r:id="rId22"/>
    <p:sldId id="286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9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975794-4536-FD44-9346-BB730D13F82B}" type="datetimeFigureOut">
              <a:rPr lang="en-US" smtClean="0"/>
              <a:t>05/06/17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D508AC-62AA-8542-BC4B-649CAFB48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42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508AC-62AA-8542-BC4B-649CAFB489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9431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508AC-62AA-8542-BC4B-649CAFB489F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943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508AC-62AA-8542-BC4B-649CAFB489F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9431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508AC-62AA-8542-BC4B-649CAFB489F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9431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DAD6E-E9D9-4131-89A7-8109BECBCAA2}" type="slidenum">
              <a:rPr lang="is-IS" smtClean="0"/>
              <a:t>16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9333633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508AC-62AA-8542-BC4B-649CAFB489F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9431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7C472-C7F2-471F-BD6D-BD2C067B57C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468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508AC-62AA-8542-BC4B-649CAFB489F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9431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508AC-62AA-8542-BC4B-649CAFB489F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9431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508AC-62AA-8542-BC4B-649CAFB489F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9431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508AC-62AA-8542-BC4B-649CAFB489F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943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508AC-62AA-8542-BC4B-649CAFB489F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943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508AC-62AA-8542-BC4B-649CAFB489F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943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508AC-62AA-8542-BC4B-649CAFB489F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943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508AC-62AA-8542-BC4B-649CAFB489F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943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508AC-62AA-8542-BC4B-649CAFB489F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943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508AC-62AA-8542-BC4B-649CAFB489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943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508AC-62AA-8542-BC4B-649CAFB489F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943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508AC-62AA-8542-BC4B-649CAFB489F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943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9BDB-C656-EA48-AEFC-2E194BED2775}" type="datetimeFigureOut">
              <a:rPr lang="en-US" smtClean="0"/>
              <a:t>05/06/17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02F67-7321-064F-9CCC-3702618B8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35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9BDB-C656-EA48-AEFC-2E194BED2775}" type="datetimeFigureOut">
              <a:rPr lang="en-US" smtClean="0"/>
              <a:t>05/06/17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02F67-7321-064F-9CCC-3702618B8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672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9BDB-C656-EA48-AEFC-2E194BED2775}" type="datetimeFigureOut">
              <a:rPr lang="en-US" smtClean="0"/>
              <a:t>05/06/17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02F67-7321-064F-9CCC-3702618B8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770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body" sz="quarter" idx="13"/>
          </p:nvPr>
        </p:nvSpPr>
        <p:spPr>
          <a:xfrm>
            <a:off x="2483927" y="248630"/>
            <a:ext cx="4176179" cy="1105533"/>
          </a:xfrm>
          <a:prstGeom prst="rect">
            <a:avLst/>
          </a:prstGeom>
        </p:spPr>
        <p:txBody>
          <a:bodyPr lIns="19050" tIns="19050" rIns="19050" bIns="19050" anchor="ctr">
            <a:spAutoFit/>
          </a:bodyPr>
          <a:lstStyle>
            <a:lvl1pPr marL="0" indent="0" algn="ctr" defTabSz="412580">
              <a:spcBef>
                <a:spcPts val="0"/>
              </a:spcBef>
              <a:buSzTx/>
              <a:buNone/>
              <a:defRPr sz="3467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ONE GLOBAL BRAND!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55374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-64294" y="-163512"/>
            <a:ext cx="9286875" cy="7232651"/>
          </a:xfrm>
          <a:prstGeom prst="rect">
            <a:avLst/>
          </a:prstGeom>
        </p:spPr>
        <p:txBody>
          <a:bodyPr lIns="91422" tIns="45711" rIns="91422" bIns="45711"/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Click icon to add picture</a:t>
            </a:r>
            <a:endParaRPr lang="nl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893575" y="5581911"/>
            <a:ext cx="5154891" cy="395808"/>
          </a:xfrm>
          <a:prstGeom prst="rect">
            <a:avLst/>
          </a:prstGeom>
        </p:spPr>
        <p:txBody>
          <a:bodyPr lIns="91422" tIns="45711" rIns="91422" bIns="45711"/>
          <a:lstStyle>
            <a:lvl1pPr marL="0" indent="0" algn="r">
              <a:buNone/>
              <a:defRPr sz="2800">
                <a:solidFill>
                  <a:srgbClr val="FFC000"/>
                </a:solidFill>
              </a:defRPr>
            </a:lvl1pPr>
            <a:lvl2pPr>
              <a:defRPr i="1"/>
            </a:lvl2pPr>
            <a:lvl3pPr>
              <a:defRPr i="1"/>
            </a:lvl3pPr>
            <a:lvl4pPr>
              <a:defRPr i="1"/>
            </a:lvl4pPr>
            <a:lvl5pPr>
              <a:defRPr i="1"/>
            </a:lvl5pPr>
          </a:lstStyle>
          <a:p>
            <a:r>
              <a:rPr lang="nl-BE" sz="2000" spc="300" baseline="0" dirty="0" smtClean="0">
                <a:solidFill>
                  <a:srgbClr val="FFC000"/>
                </a:solidFill>
                <a:latin typeface="+mn-lt"/>
              </a:rPr>
              <a:t>Subtitle</a:t>
            </a:r>
            <a:endParaRPr lang="nl-NL" sz="2000" b="1" spc="300" baseline="0" dirty="0" smtClean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893575" y="5158853"/>
            <a:ext cx="5154891" cy="416246"/>
          </a:xfrm>
          <a:prstGeom prst="rect">
            <a:avLst/>
          </a:prstGeom>
        </p:spPr>
        <p:txBody>
          <a:bodyPr lIns="91422" tIns="45711" rIns="91422" bIns="45711"/>
          <a:lstStyle>
            <a:lvl1pPr algn="r">
              <a:defRPr sz="2800" cap="all" spc="3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BE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5978128" y="3957638"/>
            <a:ext cx="3070622" cy="1065212"/>
          </a:xfrm>
          <a:prstGeom prst="rect">
            <a:avLst/>
          </a:prstGeom>
        </p:spPr>
        <p:txBody>
          <a:bodyPr lIns="91422" tIns="45711" rIns="91422" bIns="45711"/>
          <a:lstStyle>
            <a:lvl1pPr marL="0" indent="0" algn="ctr">
              <a:buNone/>
              <a:defRPr sz="1800"/>
            </a:lvl1pPr>
          </a:lstStyle>
          <a:p>
            <a:r>
              <a:rPr lang="nl-BE" dirty="0" smtClean="0"/>
              <a:t>Insert logo Gosselin</a:t>
            </a:r>
            <a:endParaRPr lang="nl-BE" dirty="0"/>
          </a:p>
        </p:txBody>
      </p:sp>
      <p:sp>
        <p:nvSpPr>
          <p:cNvPr id="7" name="Rectangle 6"/>
          <p:cNvSpPr/>
          <p:nvPr/>
        </p:nvSpPr>
        <p:spPr>
          <a:xfrm>
            <a:off x="-5590" y="6673756"/>
            <a:ext cx="9180000" cy="184245"/>
          </a:xfrm>
          <a:prstGeom prst="rect">
            <a:avLst/>
          </a:prstGeom>
          <a:solidFill>
            <a:srgbClr val="64B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62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9BDB-C656-EA48-AEFC-2E194BED2775}" type="datetimeFigureOut">
              <a:rPr lang="en-US" smtClean="0"/>
              <a:t>05/06/17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02F67-7321-064F-9CCC-3702618B8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353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9BDB-C656-EA48-AEFC-2E194BED2775}" type="datetimeFigureOut">
              <a:rPr lang="en-US" smtClean="0"/>
              <a:t>05/06/17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02F67-7321-064F-9CCC-3702618B8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64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9BDB-C656-EA48-AEFC-2E194BED2775}" type="datetimeFigureOut">
              <a:rPr lang="en-US" smtClean="0"/>
              <a:t>05/06/17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02F67-7321-064F-9CCC-3702618B8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974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9BDB-C656-EA48-AEFC-2E194BED2775}" type="datetimeFigureOut">
              <a:rPr lang="en-US" smtClean="0"/>
              <a:t>05/06/17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02F67-7321-064F-9CCC-3702618B8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126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9BDB-C656-EA48-AEFC-2E194BED2775}" type="datetimeFigureOut">
              <a:rPr lang="en-US" smtClean="0"/>
              <a:t>05/06/17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02F67-7321-064F-9CCC-3702618B8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57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9BDB-C656-EA48-AEFC-2E194BED2775}" type="datetimeFigureOut">
              <a:rPr lang="en-US" smtClean="0"/>
              <a:t>05/06/17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02F67-7321-064F-9CCC-3702618B8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61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9BDB-C656-EA48-AEFC-2E194BED2775}" type="datetimeFigureOut">
              <a:rPr lang="en-US" smtClean="0"/>
              <a:t>05/06/17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02F67-7321-064F-9CCC-3702618B8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459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9BDB-C656-EA48-AEFC-2E194BED2775}" type="datetimeFigureOut">
              <a:rPr lang="en-US" smtClean="0"/>
              <a:t>05/06/17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02F67-7321-064F-9CCC-3702618B8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262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D9BDB-C656-EA48-AEFC-2E194BED2775}" type="datetimeFigureOut">
              <a:rPr lang="en-US" smtClean="0"/>
              <a:t>05/06/17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02F67-7321-064F-9CCC-3702618B8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750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jpg"/><Relationship Id="rId5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3.png"/><Relationship Id="rId12" Type="http://schemas.openxmlformats.org/officeDocument/2006/relationships/image" Target="../media/image44.png"/><Relationship Id="rId13" Type="http://schemas.openxmlformats.org/officeDocument/2006/relationships/image" Target="../media/image45.png"/><Relationship Id="rId14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jpe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0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jpg"/><Relationship Id="rId12" Type="http://schemas.openxmlformats.org/officeDocument/2006/relationships/image" Target="../media/image17.jpg"/><Relationship Id="rId13" Type="http://schemas.openxmlformats.org/officeDocument/2006/relationships/image" Target="../media/image18.jpg"/><Relationship Id="rId14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emf"/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6" Type="http://schemas.openxmlformats.org/officeDocument/2006/relationships/image" Target="../media/image11.jpg"/><Relationship Id="rId7" Type="http://schemas.openxmlformats.org/officeDocument/2006/relationships/image" Target="../media/image12.png"/><Relationship Id="rId8" Type="http://schemas.openxmlformats.org/officeDocument/2006/relationships/image" Target="../media/image13.jpg"/><Relationship Id="rId9" Type="http://schemas.openxmlformats.org/officeDocument/2006/relationships/image" Target="../media/image14.jpg"/><Relationship Id="rId10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hyperlink" Target="http://www.kalupesrotas.lv/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1773382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80544">
                <a:srgbClr val="FBFBFB"/>
              </a:gs>
              <a:gs pos="52000">
                <a:srgbClr val="F7F7F7"/>
              </a:gs>
              <a:gs pos="0">
                <a:srgbClr val="FF0000">
                  <a:alpha val="87000"/>
                </a:srgbClr>
              </a:gs>
              <a:gs pos="26545">
                <a:srgbClr val="FF0000"/>
              </a:gs>
              <a:gs pos="39798">
                <a:schemeClr val="bg1">
                  <a:lumMod val="95000"/>
                </a:schemeClr>
              </a:gs>
              <a:gs pos="99000">
                <a:schemeClr val="bg1"/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45" y="-295503"/>
            <a:ext cx="6689865" cy="25111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0" y="324585"/>
            <a:ext cx="1702149" cy="83931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31919" y="2318019"/>
            <a:ext cx="8456711" cy="3915871"/>
          </a:xfrm>
        </p:spPr>
        <p:txBody>
          <a:bodyPr>
            <a:normAutofit/>
          </a:bodyPr>
          <a:lstStyle/>
          <a:p>
            <a:r>
              <a:rPr lang="en-CA" sz="2200" dirty="0" smtClean="0"/>
              <a:t>the </a:t>
            </a:r>
            <a:r>
              <a:rPr lang="en-US" dirty="0"/>
              <a:t/>
            </a:r>
            <a:br>
              <a:rPr lang="en-US" dirty="0"/>
            </a:br>
            <a:r>
              <a:rPr lang="en-CA" sz="3600" dirty="0" smtClean="0"/>
              <a:t>Canadian </a:t>
            </a:r>
            <a:r>
              <a:rPr lang="en-CA" sz="3600" dirty="0"/>
              <a:t>Chamber of Commerce in </a:t>
            </a:r>
            <a:r>
              <a:rPr lang="en-CA" sz="3600" dirty="0" smtClean="0"/>
              <a:t>Latvia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(CanCham)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Canada in Latvia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683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H="1">
            <a:off x="2362200" y="162560"/>
            <a:ext cx="4084320" cy="79248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4800" b="1" dirty="0" smtClean="0"/>
              <a:t>Inta Consulting</a:t>
            </a:r>
            <a:endParaRPr lang="en-CA" sz="4800" b="1" dirty="0"/>
          </a:p>
        </p:txBody>
      </p:sp>
      <p:pic>
        <p:nvPicPr>
          <p:cNvPr id="6" name="Picture 5" descr="Image result for surveys clipart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" y="955041"/>
            <a:ext cx="1343025" cy="1802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Image result for graph clipart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174240"/>
            <a:ext cx="1150620" cy="1445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Image result for program evaluation clipart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366" y="1833883"/>
            <a:ext cx="2180035" cy="1569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My PC\Pictures\Capture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740" y="3797297"/>
            <a:ext cx="2293620" cy="274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My PC\Pictures\Capture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4282444"/>
            <a:ext cx="2442210" cy="2284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575" y="1249362"/>
            <a:ext cx="1736466" cy="173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lna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64" y="2063762"/>
            <a:ext cx="6892873" cy="20713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3456" y="507947"/>
            <a:ext cx="2205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Valdis Liepiņš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490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1773382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80544">
                <a:srgbClr val="FBFBFB"/>
              </a:gs>
              <a:gs pos="52000">
                <a:srgbClr val="F7F7F7"/>
              </a:gs>
              <a:gs pos="0">
                <a:srgbClr val="FF0000">
                  <a:alpha val="87000"/>
                </a:srgbClr>
              </a:gs>
              <a:gs pos="26545">
                <a:srgbClr val="FF0000"/>
              </a:gs>
              <a:gs pos="39798">
                <a:schemeClr val="bg1">
                  <a:lumMod val="95000"/>
                </a:schemeClr>
              </a:gs>
              <a:gs pos="99000">
                <a:schemeClr val="bg1"/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45" y="-295503"/>
            <a:ext cx="6689865" cy="25111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0" y="324585"/>
            <a:ext cx="1702149" cy="8393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14938" y="3238202"/>
            <a:ext cx="4688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A Canadian Influence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859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 AirBalti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498" y="337593"/>
            <a:ext cx="3944829" cy="913774"/>
          </a:xfrm>
          <a:prstGeom prst="rect">
            <a:avLst/>
          </a:prstGeom>
        </p:spPr>
      </p:pic>
      <p:pic>
        <p:nvPicPr>
          <p:cNvPr id="3" name="Picture 2" descr="05 15203356_10209996002370798_2133146414499894632_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534" y="4307997"/>
            <a:ext cx="5232793" cy="2101875"/>
          </a:xfrm>
          <a:prstGeom prst="rect">
            <a:avLst/>
          </a:prstGeom>
        </p:spPr>
      </p:pic>
      <p:pic>
        <p:nvPicPr>
          <p:cNvPr id="5" name="Picture 4" descr="01 DSC_006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07" y="1542058"/>
            <a:ext cx="5669044" cy="276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265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iga_Business_Schoo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143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19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1773382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80544">
                <a:srgbClr val="FBFBFB"/>
              </a:gs>
              <a:gs pos="52000">
                <a:srgbClr val="F7F7F7"/>
              </a:gs>
              <a:gs pos="0">
                <a:srgbClr val="FF0000">
                  <a:alpha val="87000"/>
                </a:srgbClr>
              </a:gs>
              <a:gs pos="26545">
                <a:srgbClr val="FF0000"/>
              </a:gs>
              <a:gs pos="39798">
                <a:schemeClr val="bg1">
                  <a:lumMod val="95000"/>
                </a:schemeClr>
              </a:gs>
              <a:gs pos="99000">
                <a:schemeClr val="bg1"/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45" y="-295503"/>
            <a:ext cx="6689865" cy="25111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0" y="324585"/>
            <a:ext cx="1702149" cy="8393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14938" y="3238202"/>
            <a:ext cx="46097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Canadian Ownership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943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483927" y="248632"/>
            <a:ext cx="4176179" cy="1105533"/>
          </a:xfrm>
        </p:spPr>
        <p:txBody>
          <a:bodyPr/>
          <a:lstStyle/>
          <a:p>
            <a:r>
              <a:rPr lang="lv-LV" dirty="0"/>
              <a:t>RE-</a:t>
            </a:r>
            <a:r>
              <a:rPr lang="lv-LV" dirty="0" err="1"/>
              <a:t>branding</a:t>
            </a:r>
            <a:endParaRPr lang="lv-LV" dirty="0"/>
          </a:p>
          <a:p>
            <a:endParaRPr lang="lv-LV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endParaRPr lang="is-I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276873"/>
            <a:ext cx="2909179" cy="2016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3" y="-17759"/>
            <a:ext cx="2650232" cy="3163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8520" y="0"/>
            <a:ext cx="2869680" cy="22768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5776" y="2372883"/>
            <a:ext cx="3660944" cy="26882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204" y="4293096"/>
            <a:ext cx="2924318" cy="25649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2080" y="1"/>
            <a:ext cx="3914763" cy="24243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3809" y="5061182"/>
            <a:ext cx="3079185" cy="17968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56177" y="2372883"/>
            <a:ext cx="3096344" cy="26677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96137" y="5015072"/>
            <a:ext cx="3561273" cy="18373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27786" y="1"/>
            <a:ext cx="1440160" cy="7583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54448" y="-78140"/>
            <a:ext cx="2837576" cy="25277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434131" y="4295164"/>
            <a:ext cx="3321781" cy="256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50356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1773382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80544">
                <a:srgbClr val="FBFBFB"/>
              </a:gs>
              <a:gs pos="52000">
                <a:srgbClr val="F7F7F7"/>
              </a:gs>
              <a:gs pos="0">
                <a:srgbClr val="FF0000">
                  <a:alpha val="87000"/>
                </a:srgbClr>
              </a:gs>
              <a:gs pos="26545">
                <a:srgbClr val="FF0000"/>
              </a:gs>
              <a:gs pos="39798">
                <a:schemeClr val="bg1">
                  <a:lumMod val="95000"/>
                </a:schemeClr>
              </a:gs>
              <a:gs pos="99000">
                <a:schemeClr val="bg1"/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45" y="-295503"/>
            <a:ext cx="6689865" cy="25111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0" y="324585"/>
            <a:ext cx="1702149" cy="8393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14938" y="3238202"/>
            <a:ext cx="53791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Working with Canadians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245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osselin Mobility |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3" y="269339"/>
            <a:ext cx="2850356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" r="1824"/>
          <a:stretch>
            <a:fillRect/>
          </a:stretch>
        </p:blipFill>
        <p:spPr/>
      </p:pic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69922" y="6057528"/>
            <a:ext cx="5154891" cy="395808"/>
          </a:xfrm>
        </p:spPr>
        <p:txBody>
          <a:bodyPr>
            <a:normAutofit fontScale="85000" lnSpcReduction="20000"/>
          </a:bodyPr>
          <a:lstStyle/>
          <a:p>
            <a:r>
              <a:rPr lang="nl-BE" sz="2800" dirty="0" smtClean="0">
                <a:solidFill>
                  <a:srgbClr val="FFC000"/>
                </a:solidFill>
              </a:rPr>
              <a:t>Every move you make</a:t>
            </a:r>
            <a:endParaRPr lang="nl-BE" sz="2800" dirty="0">
              <a:solidFill>
                <a:srgbClr val="FFC000"/>
              </a:solidFill>
            </a:endParaRP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715" b="-7715"/>
          <a:stretch/>
        </p:blipFill>
        <p:spPr>
          <a:xfrm>
            <a:off x="249399" y="165358"/>
            <a:ext cx="3070622" cy="1065212"/>
          </a:xfr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14300" y="6093296"/>
            <a:ext cx="9048466" cy="360040"/>
          </a:xfrm>
          <a:prstGeom prst="rect">
            <a:avLst/>
          </a:prstGeom>
        </p:spPr>
        <p:txBody>
          <a:bodyPr lIns="91422" tIns="45711" rIns="91422" bIns="45711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3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 smtClean="0">
                <a:solidFill>
                  <a:srgbClr val="00B050"/>
                </a:solidFill>
              </a:rPr>
              <a:t>                   </a:t>
            </a:r>
            <a:r>
              <a:rPr lang="en-US" sz="2000" b="1" u="sng" dirty="0" smtClean="0">
                <a:solidFill>
                  <a:srgbClr val="00B050"/>
                </a:solidFill>
              </a:rPr>
              <a:t>www.gosselinmobility.eu</a:t>
            </a:r>
            <a:endParaRPr lang="nl-BE" sz="2000" b="1" u="sng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1551" y="5517233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1" dirty="0" err="1" smtClean="0">
                <a:solidFill>
                  <a:schemeClr val="accent2"/>
                </a:solidFill>
                <a:latin typeface="+mj-lt"/>
              </a:rPr>
              <a:t>Moving</a:t>
            </a:r>
            <a:r>
              <a:rPr lang="nl-BE" sz="2400" b="1" dirty="0" smtClean="0">
                <a:solidFill>
                  <a:schemeClr val="accent2"/>
                </a:solidFill>
                <a:latin typeface="+mj-lt"/>
              </a:rPr>
              <a:t> | </a:t>
            </a:r>
            <a:r>
              <a:rPr lang="nl-BE" sz="2400" b="1" dirty="0" err="1" smtClean="0">
                <a:solidFill>
                  <a:schemeClr val="accent2"/>
                </a:solidFill>
                <a:latin typeface="+mj-lt"/>
              </a:rPr>
              <a:t>Relocation</a:t>
            </a:r>
            <a:r>
              <a:rPr lang="nl-BE" sz="2400" b="1" dirty="0" smtClean="0">
                <a:solidFill>
                  <a:schemeClr val="accent2"/>
                </a:solidFill>
                <a:latin typeface="+mj-lt"/>
              </a:rPr>
              <a:t> | Move management | </a:t>
            </a:r>
            <a:r>
              <a:rPr lang="nl-BE" sz="2400" b="1" dirty="0" err="1" smtClean="0">
                <a:solidFill>
                  <a:schemeClr val="accent2"/>
                </a:solidFill>
                <a:latin typeface="+mj-lt"/>
              </a:rPr>
              <a:t>Immigration</a:t>
            </a:r>
            <a:r>
              <a:rPr lang="nl-BE" sz="2400" b="1" dirty="0" smtClean="0">
                <a:solidFill>
                  <a:schemeClr val="accent2"/>
                </a:solidFill>
                <a:latin typeface="+mj-lt"/>
              </a:rPr>
              <a:t> | Consultancy</a:t>
            </a:r>
            <a:endParaRPr lang="nl-BE" sz="2400" b="1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371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1773382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80544">
                <a:srgbClr val="FBFBFB"/>
              </a:gs>
              <a:gs pos="52000">
                <a:srgbClr val="F7F7F7"/>
              </a:gs>
              <a:gs pos="0">
                <a:srgbClr val="FF0000">
                  <a:alpha val="87000"/>
                </a:srgbClr>
              </a:gs>
              <a:gs pos="26545">
                <a:srgbClr val="FF0000"/>
              </a:gs>
              <a:gs pos="39798">
                <a:schemeClr val="bg1">
                  <a:lumMod val="95000"/>
                </a:schemeClr>
              </a:gs>
              <a:gs pos="99000">
                <a:schemeClr val="bg1"/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45" y="-295503"/>
            <a:ext cx="6689865" cy="25111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0" y="324585"/>
            <a:ext cx="1702149" cy="8393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4881" y="2155782"/>
            <a:ext cx="78044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Latvians and Canadian from Canada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4881" y="2863668"/>
            <a:ext cx="352463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Baiba Rubesa, </a:t>
            </a:r>
            <a:r>
              <a:rPr lang="en-US" dirty="0" smtClean="0"/>
              <a:t>Rail Baltica</a:t>
            </a:r>
          </a:p>
          <a:p>
            <a:r>
              <a:rPr lang="en-US" dirty="0"/>
              <a:t>Daniels </a:t>
            </a:r>
            <a:r>
              <a:rPr lang="en-US" dirty="0" err="1"/>
              <a:t>Liepiņs</a:t>
            </a:r>
            <a:r>
              <a:rPr lang="en-US" dirty="0"/>
              <a:t>̌, </a:t>
            </a:r>
            <a:r>
              <a:rPr lang="en-US" dirty="0" smtClean="0"/>
              <a:t>Trompete</a:t>
            </a:r>
          </a:p>
          <a:p>
            <a:r>
              <a:rPr lang="en-US" dirty="0"/>
              <a:t>Eriks Seminovs, </a:t>
            </a:r>
            <a:r>
              <a:rPr lang="en-US" dirty="0" smtClean="0"/>
              <a:t>CanCham</a:t>
            </a:r>
          </a:p>
          <a:p>
            <a:r>
              <a:rPr lang="en-CA" dirty="0"/>
              <a:t>Guntis </a:t>
            </a:r>
            <a:r>
              <a:rPr lang="en-CA" dirty="0" err="1"/>
              <a:t>Brumelis</a:t>
            </a:r>
            <a:r>
              <a:rPr lang="en-CA" dirty="0"/>
              <a:t>, LU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CA" dirty="0"/>
              <a:t>Harolds Bulmanis, </a:t>
            </a:r>
            <a:r>
              <a:rPr lang="en-CA" dirty="0" smtClean="0"/>
              <a:t>Sun Crisp</a:t>
            </a:r>
          </a:p>
          <a:p>
            <a:r>
              <a:rPr lang="lv-LV" dirty="0" smtClean="0"/>
              <a:t>Harry </a:t>
            </a:r>
            <a:r>
              <a:rPr lang="en-US" dirty="0"/>
              <a:t>and Ruta </a:t>
            </a:r>
            <a:r>
              <a:rPr lang="lv-LV" dirty="0"/>
              <a:t>Whittaker, </a:t>
            </a:r>
            <a:r>
              <a:rPr lang="lv-LV" dirty="0" smtClean="0"/>
              <a:t>Ekosaule</a:t>
            </a:r>
          </a:p>
          <a:p>
            <a:r>
              <a:rPr lang="en-US" dirty="0" smtClean="0"/>
              <a:t>Imants and Vaira Freibergs</a:t>
            </a:r>
          </a:p>
          <a:p>
            <a:r>
              <a:rPr lang="en-US" dirty="0"/>
              <a:t>Ivonna </a:t>
            </a:r>
            <a:r>
              <a:rPr lang="en-US" dirty="0" smtClean="0"/>
              <a:t>Bradley</a:t>
            </a:r>
          </a:p>
          <a:p>
            <a:r>
              <a:rPr lang="en-US" dirty="0"/>
              <a:t>Karl Sarkans, </a:t>
            </a:r>
            <a:r>
              <a:rPr lang="en-US" dirty="0" smtClean="0"/>
              <a:t>Geneva Capital</a:t>
            </a:r>
          </a:p>
          <a:p>
            <a:r>
              <a:rPr lang="en-US" dirty="0"/>
              <a:t>Klavs </a:t>
            </a:r>
            <a:r>
              <a:rPr lang="en-US" dirty="0" smtClean="0"/>
              <a:t>Zichmanis</a:t>
            </a:r>
          </a:p>
          <a:p>
            <a:r>
              <a:rPr lang="en-US" dirty="0"/>
              <a:t>Larry </a:t>
            </a:r>
            <a:r>
              <a:rPr lang="en-US" dirty="0" smtClean="0"/>
              <a:t>Chilton</a:t>
            </a:r>
          </a:p>
          <a:p>
            <a:r>
              <a:rPr lang="en-US" dirty="0" err="1"/>
              <a:t>Margita</a:t>
            </a:r>
            <a:r>
              <a:rPr lang="en-US" dirty="0"/>
              <a:t> </a:t>
            </a:r>
            <a:r>
              <a:rPr lang="en-US" dirty="0" err="1" smtClean="0"/>
              <a:t>Gailitis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964686" y="2868457"/>
            <a:ext cx="334317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Māris Ozols</a:t>
            </a:r>
          </a:p>
          <a:p>
            <a:r>
              <a:rPr lang="en-US" dirty="0"/>
              <a:t>Martins </a:t>
            </a:r>
            <a:r>
              <a:rPr lang="en-US" dirty="0" smtClean="0"/>
              <a:t>Ritins, Vincents</a:t>
            </a:r>
          </a:p>
          <a:p>
            <a:r>
              <a:rPr lang="en-US" dirty="0"/>
              <a:t>Pauls </a:t>
            </a:r>
            <a:r>
              <a:rPr lang="en-US" dirty="0" smtClean="0"/>
              <a:t>Calitis, Air Baltic</a:t>
            </a:r>
          </a:p>
          <a:p>
            <a:r>
              <a:rPr lang="en-US" dirty="0"/>
              <a:t>Pauls Miklasevics, Baltikums </a:t>
            </a:r>
            <a:r>
              <a:rPr lang="en-US" dirty="0" smtClean="0"/>
              <a:t>Bank</a:t>
            </a:r>
          </a:p>
          <a:p>
            <a:r>
              <a:rPr lang="lv-LV" dirty="0"/>
              <a:t>Peteris </a:t>
            </a:r>
            <a:r>
              <a:rPr lang="lv-LV" dirty="0" smtClean="0"/>
              <a:t>Apse</a:t>
            </a:r>
            <a:r>
              <a:rPr lang="en-US" dirty="0" smtClean="0"/>
              <a:t>, </a:t>
            </a:r>
            <a:r>
              <a:rPr lang="lv-LV" dirty="0" smtClean="0"/>
              <a:t>Adenta</a:t>
            </a:r>
          </a:p>
          <a:p>
            <a:r>
              <a:rPr lang="en-US" dirty="0"/>
              <a:t>Uldis </a:t>
            </a:r>
            <a:r>
              <a:rPr lang="en-US" dirty="0" err="1"/>
              <a:t>Hodgins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836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1773382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80544">
                <a:srgbClr val="FBFBFB"/>
              </a:gs>
              <a:gs pos="52000">
                <a:srgbClr val="F7F7F7"/>
              </a:gs>
              <a:gs pos="0">
                <a:srgbClr val="FF0000">
                  <a:alpha val="87000"/>
                </a:srgbClr>
              </a:gs>
              <a:gs pos="26545">
                <a:srgbClr val="FF0000"/>
              </a:gs>
              <a:gs pos="39798">
                <a:schemeClr val="bg1">
                  <a:lumMod val="95000"/>
                </a:schemeClr>
              </a:gs>
              <a:gs pos="99000">
                <a:schemeClr val="bg1"/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45" y="-295503"/>
            <a:ext cx="6689865" cy="25111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0" y="324585"/>
            <a:ext cx="1702149" cy="8393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1174" y="3238202"/>
            <a:ext cx="80090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Latvians </a:t>
            </a:r>
            <a:r>
              <a:rPr lang="en-US" sz="4000" b="1" dirty="0" smtClean="0">
                <a:solidFill>
                  <a:srgbClr val="FF0000"/>
                </a:solidFill>
              </a:rPr>
              <a:t>and Canadians from </a:t>
            </a:r>
            <a:r>
              <a:rPr lang="en-US" sz="4000" b="1" dirty="0" smtClean="0">
                <a:solidFill>
                  <a:srgbClr val="FF0000"/>
                </a:solidFill>
              </a:rPr>
              <a:t>Canada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575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1773382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80544">
                <a:srgbClr val="FBFBFB"/>
              </a:gs>
              <a:gs pos="52000">
                <a:srgbClr val="F7F7F7"/>
              </a:gs>
              <a:gs pos="0">
                <a:srgbClr val="FF0000">
                  <a:alpha val="87000"/>
                </a:srgbClr>
              </a:gs>
              <a:gs pos="26545">
                <a:srgbClr val="FF0000"/>
              </a:gs>
              <a:gs pos="39798">
                <a:schemeClr val="bg1">
                  <a:lumMod val="95000"/>
                </a:schemeClr>
              </a:gs>
              <a:gs pos="99000">
                <a:schemeClr val="bg1"/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45" y="-295503"/>
            <a:ext cx="6689865" cy="25111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0" y="324585"/>
            <a:ext cx="1702149" cy="8393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14938" y="2320232"/>
            <a:ext cx="4688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A Canadian Influence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14938" y="3243494"/>
            <a:ext cx="5687337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Ainars Jekabsons, </a:t>
            </a:r>
            <a:r>
              <a:rPr lang="en-US" dirty="0" err="1" smtClean="0"/>
              <a:t>Ozollapas</a:t>
            </a:r>
            <a:endParaRPr lang="en-US" dirty="0" smtClean="0"/>
          </a:p>
          <a:p>
            <a:r>
              <a:rPr lang="en-US" dirty="0"/>
              <a:t>Ainis Caunans, </a:t>
            </a:r>
            <a:r>
              <a:rPr lang="en-US" dirty="0" smtClean="0"/>
              <a:t>Apdares Studija</a:t>
            </a:r>
          </a:p>
          <a:p>
            <a:r>
              <a:rPr lang="en-US" dirty="0"/>
              <a:t>Aldis Pauga, </a:t>
            </a:r>
            <a:r>
              <a:rPr lang="en-US" dirty="0" smtClean="0"/>
              <a:t>Baltijas Helikopters</a:t>
            </a:r>
          </a:p>
          <a:p>
            <a:r>
              <a:rPr lang="en-US" dirty="0"/>
              <a:t>Andrea Balazsova, </a:t>
            </a:r>
            <a:r>
              <a:rPr lang="en-US" dirty="0" smtClean="0"/>
              <a:t>Bell Helicopter</a:t>
            </a:r>
          </a:p>
          <a:p>
            <a:r>
              <a:rPr lang="lv-LV" dirty="0"/>
              <a:t>Eduard </a:t>
            </a:r>
            <a:r>
              <a:rPr lang="lv-LV" dirty="0" smtClean="0"/>
              <a:t>Bondarenko </a:t>
            </a:r>
            <a:r>
              <a:rPr lang="lv-LV" dirty="0" smtClean="0"/>
              <a:t>and </a:t>
            </a:r>
            <a:r>
              <a:rPr lang="en-US" dirty="0" smtClean="0"/>
              <a:t>Mark </a:t>
            </a:r>
            <a:r>
              <a:rPr lang="en-US" dirty="0" smtClean="0"/>
              <a:t>Katz</a:t>
            </a:r>
            <a:r>
              <a:rPr lang="lv-LV" dirty="0" smtClean="0"/>
              <a:t>, </a:t>
            </a:r>
            <a:r>
              <a:rPr lang="lv-LV" dirty="0"/>
              <a:t>Belam Riga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Gundars Bojars, </a:t>
            </a:r>
            <a:r>
              <a:rPr lang="en-US" dirty="0" smtClean="0"/>
              <a:t>VestaFume TLG</a:t>
            </a:r>
          </a:p>
          <a:p>
            <a:r>
              <a:rPr lang="en-US" dirty="0" smtClean="0"/>
              <a:t>Robert </a:t>
            </a:r>
            <a:r>
              <a:rPr lang="en-US" dirty="0"/>
              <a:t>Dewar, </a:t>
            </a:r>
            <a:r>
              <a:rPr lang="en-US" dirty="0" smtClean="0"/>
              <a:t>Bombardier</a:t>
            </a:r>
          </a:p>
          <a:p>
            <a:r>
              <a:rPr lang="en-US" dirty="0"/>
              <a:t>Romualds Gertāns, </a:t>
            </a:r>
            <a:r>
              <a:rPr lang="en-US" dirty="0" smtClean="0"/>
              <a:t>Rommila</a:t>
            </a:r>
          </a:p>
          <a:p>
            <a:r>
              <a:rPr lang="en-US" dirty="0"/>
              <a:t>Sam Davidovich, </a:t>
            </a:r>
            <a:r>
              <a:rPr lang="en-US" dirty="0" smtClean="0"/>
              <a:t>Transcontinental </a:t>
            </a:r>
            <a:r>
              <a:rPr lang="en-US" dirty="0"/>
              <a:t>Consulting Company Ltd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313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1773382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80544">
                <a:srgbClr val="FBFBFB"/>
              </a:gs>
              <a:gs pos="52000">
                <a:srgbClr val="F7F7F7"/>
              </a:gs>
              <a:gs pos="0">
                <a:srgbClr val="FF0000">
                  <a:alpha val="87000"/>
                </a:srgbClr>
              </a:gs>
              <a:gs pos="26545">
                <a:srgbClr val="FF0000"/>
              </a:gs>
              <a:gs pos="39798">
                <a:schemeClr val="bg1">
                  <a:lumMod val="95000"/>
                </a:schemeClr>
              </a:gs>
              <a:gs pos="99000">
                <a:schemeClr val="bg1"/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45" y="-295503"/>
            <a:ext cx="6689865" cy="25111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0" y="324585"/>
            <a:ext cx="1702149" cy="8393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14938" y="3238202"/>
            <a:ext cx="46097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Canadian Ownership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33882" y="4481681"/>
            <a:ext cx="5210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Jamie Torpey, Venturecorp Property Holdings </a:t>
            </a:r>
            <a:r>
              <a:rPr lang="en-US" dirty="0" smtClean="0"/>
              <a:t>Limited</a:t>
            </a:r>
          </a:p>
          <a:p>
            <a:r>
              <a:rPr lang="en-US" dirty="0" smtClean="0"/>
              <a:t>Raivis </a:t>
            </a:r>
            <a:r>
              <a:rPr lang="en-US" dirty="0"/>
              <a:t>Alksnis, </a:t>
            </a:r>
            <a:r>
              <a:rPr lang="en-US" dirty="0" smtClean="0"/>
              <a:t>Krown </a:t>
            </a:r>
            <a:r>
              <a:rPr lang="en-US" dirty="0"/>
              <a:t>Factory</a:t>
            </a:r>
          </a:p>
        </p:txBody>
      </p:sp>
    </p:spTree>
    <p:extLst>
      <p:ext uri="{BB962C8B-B14F-4D97-AF65-F5344CB8AC3E}">
        <p14:creationId xmlns:p14="http://schemas.microsoft.com/office/powerpoint/2010/main" val="3293549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1773382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80544">
                <a:srgbClr val="FBFBFB"/>
              </a:gs>
              <a:gs pos="52000">
                <a:srgbClr val="F7F7F7"/>
              </a:gs>
              <a:gs pos="0">
                <a:srgbClr val="FF0000">
                  <a:alpha val="87000"/>
                </a:srgbClr>
              </a:gs>
              <a:gs pos="26545">
                <a:srgbClr val="FF0000"/>
              </a:gs>
              <a:gs pos="39798">
                <a:schemeClr val="bg1">
                  <a:lumMod val="95000"/>
                </a:schemeClr>
              </a:gs>
              <a:gs pos="99000">
                <a:schemeClr val="bg1"/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45" y="-295503"/>
            <a:ext cx="6689865" cy="25111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0" y="324585"/>
            <a:ext cx="1702149" cy="8393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14938" y="3238202"/>
            <a:ext cx="53791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Working with Canadians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10385" y="4589849"/>
            <a:ext cx="2985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Adrians</a:t>
            </a:r>
            <a:r>
              <a:rPr lang="en-US" dirty="0"/>
              <a:t> </a:t>
            </a:r>
            <a:r>
              <a:rPr lang="en-US" dirty="0" err="1"/>
              <a:t>Ļaudansks</a:t>
            </a:r>
            <a:r>
              <a:rPr lang="en-US" dirty="0"/>
              <a:t>, SOL Latvia</a:t>
            </a:r>
          </a:p>
        </p:txBody>
      </p:sp>
    </p:spTree>
    <p:extLst>
      <p:ext uri="{BB962C8B-B14F-4D97-AF65-F5344CB8AC3E}">
        <p14:creationId xmlns:p14="http://schemas.microsoft.com/office/powerpoint/2010/main" val="650014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ronbergs Čukste Derl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1405"/>
            <a:ext cx="9144000" cy="51490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3456" y="507947"/>
            <a:ext cx="2844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800000"/>
                </a:solidFill>
              </a:rPr>
              <a:t>Valters Kronbergs</a:t>
            </a:r>
            <a:endParaRPr lang="en-US" sz="28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30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st Western Airport Hotel Māra presentati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4707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3456" y="507947"/>
            <a:ext cx="2336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376092"/>
                </a:solidFill>
              </a:rPr>
              <a:t>Pēteris Brauns</a:t>
            </a:r>
            <a:endParaRPr lang="en-US" sz="2800" b="1" dirty="0">
              <a:solidFill>
                <a:srgbClr val="37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313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uLu-Canadian-chamber-of-commerce-05.06.2017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8408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3456" y="507947"/>
            <a:ext cx="5149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800000"/>
                </a:solidFill>
              </a:rPr>
              <a:t>Pēteris Ruģelis and Elmārs Tannis </a:t>
            </a:r>
            <a:endParaRPr lang="en-US" sz="28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37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soft 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7947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3456" y="507947"/>
            <a:ext cx="1930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Harijs Ozols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159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91" y="347858"/>
            <a:ext cx="1402080" cy="873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6213" y="6273224"/>
            <a:ext cx="59918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Technical Partners International Inc</a:t>
            </a:r>
            <a:r>
              <a:rPr lang="en-US" b="1" dirty="0" smtClean="0"/>
              <a:t>. </a:t>
            </a:r>
            <a:r>
              <a:rPr lang="en-US" sz="800" dirty="0" smtClean="0"/>
              <a:t>CANADA </a:t>
            </a:r>
            <a:r>
              <a:rPr lang="en-US" sz="800" dirty="0"/>
              <a:t>• LATVIA  • SAUDI ARABIA • TURKEY • </a:t>
            </a:r>
            <a:r>
              <a:rPr lang="en-US" sz="800" dirty="0" smtClean="0"/>
              <a:t>UKRAINE • UNITED KINGDOM</a:t>
            </a:r>
          </a:p>
          <a:p>
            <a:endParaRPr lang="en-US" sz="800" dirty="0"/>
          </a:p>
        </p:txBody>
      </p:sp>
      <p:sp>
        <p:nvSpPr>
          <p:cNvPr id="6" name="TextBox 5"/>
          <p:cNvSpPr txBox="1"/>
          <p:nvPr/>
        </p:nvSpPr>
        <p:spPr>
          <a:xfrm>
            <a:off x="582614" y="1391221"/>
            <a:ext cx="6555074" cy="255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 smtClean="0">
                <a:solidFill>
                  <a:schemeClr val="accent1">
                    <a:lumMod val="75000"/>
                  </a:schemeClr>
                </a:solidFill>
              </a:rPr>
              <a:t>a </a:t>
            </a:r>
            <a:r>
              <a:rPr lang="en-CA" sz="2000" b="1" dirty="0">
                <a:solidFill>
                  <a:schemeClr val="accent1">
                    <a:lumMod val="75000"/>
                  </a:schemeClr>
                </a:solidFill>
              </a:rPr>
              <a:t>Canadian company, </a:t>
            </a:r>
            <a:r>
              <a:rPr lang="lv-LV" sz="2000" b="1" dirty="0" smtClean="0">
                <a:solidFill>
                  <a:schemeClr val="accent1">
                    <a:lumMod val="75000"/>
                  </a:schemeClr>
                </a:solidFill>
              </a:rPr>
              <a:t>established </a:t>
            </a:r>
            <a:r>
              <a:rPr lang="lv-LV" sz="2000" b="1" dirty="0">
                <a:solidFill>
                  <a:schemeClr val="accent1">
                    <a:lumMod val="75000"/>
                  </a:schemeClr>
                </a:solidFill>
              </a:rPr>
              <a:t>in </a:t>
            </a:r>
            <a:r>
              <a:rPr lang="lv-LV" sz="2000" b="1" dirty="0" smtClean="0">
                <a:solidFill>
                  <a:schemeClr val="accent1">
                    <a:lumMod val="75000"/>
                  </a:schemeClr>
                </a:solidFill>
              </a:rPr>
              <a:t>1992 focused on </a:t>
            </a:r>
            <a:endParaRPr lang="lv-LV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lv-LV" sz="2000" b="1" dirty="0">
                <a:solidFill>
                  <a:schemeClr val="accent1">
                    <a:lumMod val="75000"/>
                  </a:schemeClr>
                </a:solidFill>
              </a:rPr>
              <a:t>Latvia and Northern Europe</a:t>
            </a:r>
          </a:p>
          <a:p>
            <a:pPr algn="ctr"/>
            <a:endParaRPr lang="lv-LV" sz="8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CA" sz="2000" b="1" dirty="0" smtClean="0">
                <a:solidFill>
                  <a:schemeClr val="accent1">
                    <a:lumMod val="75000"/>
                  </a:schemeClr>
                </a:solidFill>
              </a:rPr>
              <a:t>bringing </a:t>
            </a:r>
            <a:r>
              <a:rPr lang="en-CA" sz="2000" b="1" dirty="0">
                <a:solidFill>
                  <a:schemeClr val="accent1">
                    <a:lumMod val="75000"/>
                  </a:schemeClr>
                </a:solidFill>
              </a:rPr>
              <a:t>Canadian products and </a:t>
            </a:r>
            <a:r>
              <a:rPr lang="en-CA" sz="2000" b="1" dirty="0" smtClean="0">
                <a:solidFill>
                  <a:schemeClr val="accent1">
                    <a:lumMod val="75000"/>
                  </a:schemeClr>
                </a:solidFill>
              </a:rPr>
              <a:t>expertise to Latvia</a:t>
            </a:r>
          </a:p>
          <a:p>
            <a:pPr algn="ctr"/>
            <a:r>
              <a:rPr lang="en-CA" sz="2000" b="1" dirty="0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en-CA" sz="2000" b="1" dirty="0" smtClean="0">
                <a:solidFill>
                  <a:schemeClr val="accent1">
                    <a:lumMod val="75000"/>
                  </a:schemeClr>
                </a:solidFill>
              </a:rPr>
              <a:t>pecializing in project management, monitoring consultancy and representative services, </a:t>
            </a:r>
          </a:p>
          <a:p>
            <a:pPr algn="ctr"/>
            <a:endParaRPr lang="en-CA" sz="8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CA" sz="2000" b="1" dirty="0" smtClean="0">
                <a:solidFill>
                  <a:schemeClr val="accent1">
                    <a:lumMod val="75000"/>
                  </a:schemeClr>
                </a:solidFill>
              </a:rPr>
              <a:t>and representing  </a:t>
            </a:r>
            <a:endParaRPr lang="en-CA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lv-LV" sz="2400" dirty="0">
              <a:solidFill>
                <a:schemeClr val="bg1"/>
              </a:solidFill>
            </a:endParaRPr>
          </a:p>
        </p:txBody>
      </p:sp>
      <p:pic>
        <p:nvPicPr>
          <p:cNvPr id="3" name="Picture 2" descr="logo_TW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42" y="3930756"/>
            <a:ext cx="1441258" cy="846613"/>
          </a:xfrm>
          <a:prstGeom prst="rect">
            <a:avLst/>
          </a:prstGeom>
        </p:spPr>
      </p:pic>
      <p:pic>
        <p:nvPicPr>
          <p:cNvPr id="4" name="Picture 3" descr="logo Cemcorp CC-0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663" y="3968481"/>
            <a:ext cx="1699082" cy="821838"/>
          </a:xfrm>
          <a:prstGeom prst="rect">
            <a:avLst/>
          </a:prstGeom>
        </p:spPr>
      </p:pic>
      <p:pic>
        <p:nvPicPr>
          <p:cNvPr id="7" name="Picture 6" descr="logo ClarityPlu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416" y="4927563"/>
            <a:ext cx="1841245" cy="484121"/>
          </a:xfrm>
          <a:prstGeom prst="rect">
            <a:avLst/>
          </a:prstGeom>
        </p:spPr>
      </p:pic>
      <p:pic>
        <p:nvPicPr>
          <p:cNvPr id="8" name="Picture 7" descr="logo inktank-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661" y="4992584"/>
            <a:ext cx="2095500" cy="419100"/>
          </a:xfrm>
          <a:prstGeom prst="rect">
            <a:avLst/>
          </a:prstGeom>
        </p:spPr>
      </p:pic>
      <p:pic>
        <p:nvPicPr>
          <p:cNvPr id="9" name="Picture 8" descr="logo Transcontinental Consulting Company TC-03 15092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161" y="3929044"/>
            <a:ext cx="1527623" cy="848325"/>
          </a:xfrm>
          <a:prstGeom prst="rect">
            <a:avLst/>
          </a:prstGeom>
        </p:spPr>
      </p:pic>
      <p:pic>
        <p:nvPicPr>
          <p:cNvPr id="10" name="Picture 9" descr="logo TTG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378" y="3968481"/>
            <a:ext cx="1674783" cy="776868"/>
          </a:xfrm>
          <a:prstGeom prst="rect">
            <a:avLst/>
          </a:prstGeom>
        </p:spPr>
      </p:pic>
      <p:pic>
        <p:nvPicPr>
          <p:cNvPr id="11" name="Picture 10" descr="logo Da-Trol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687" y="3930756"/>
            <a:ext cx="1918794" cy="795080"/>
          </a:xfrm>
          <a:prstGeom prst="rect">
            <a:avLst/>
          </a:prstGeom>
        </p:spPr>
      </p:pic>
      <p:pic>
        <p:nvPicPr>
          <p:cNvPr id="12" name="Picture 11" descr="Hydroclave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26" y="5440046"/>
            <a:ext cx="2878419" cy="705213"/>
          </a:xfrm>
          <a:prstGeom prst="rect">
            <a:avLst/>
          </a:prstGeom>
        </p:spPr>
      </p:pic>
      <p:pic>
        <p:nvPicPr>
          <p:cNvPr id="13" name="Picture 12" descr="ESC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452" y="5411684"/>
            <a:ext cx="1716288" cy="716626"/>
          </a:xfrm>
          <a:prstGeom prst="rect">
            <a:avLst/>
          </a:prstGeom>
        </p:spPr>
      </p:pic>
      <p:pic>
        <p:nvPicPr>
          <p:cNvPr id="14" name="Picture 13" descr="EC-03.04-03.Logo.ECOLO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337" y="5483058"/>
            <a:ext cx="2298700" cy="584200"/>
          </a:xfrm>
          <a:prstGeom prst="rect">
            <a:avLst/>
          </a:prstGeom>
        </p:spPr>
      </p:pic>
      <p:pic>
        <p:nvPicPr>
          <p:cNvPr id="15" name="Picture 14" descr="MainBoss_logo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740" y="4790319"/>
            <a:ext cx="1882372" cy="621365"/>
          </a:xfrm>
          <a:prstGeom prst="rect">
            <a:avLst/>
          </a:prstGeom>
        </p:spPr>
      </p:pic>
      <p:pic>
        <p:nvPicPr>
          <p:cNvPr id="16" name="Picture 15" descr="EK.Kalvins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974" y="694107"/>
            <a:ext cx="1545138" cy="254299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379249" y="716761"/>
            <a:ext cx="1689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376092"/>
                </a:solidFill>
              </a:rPr>
              <a:t>Ed Kalvins</a:t>
            </a:r>
            <a:endParaRPr lang="en-US" sz="2800" b="1" dirty="0">
              <a:solidFill>
                <a:srgbClr val="37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790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_0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810" y="-258391"/>
            <a:ext cx="5410485" cy="48649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2143" y="3653682"/>
            <a:ext cx="818050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dirty="0" smtClean="0"/>
              <a:t>Father....Antons Kivlenieks (1924-1964), born in Kalupe, Latvia</a:t>
            </a:r>
          </a:p>
          <a:p>
            <a:r>
              <a:rPr lang="en-CA" sz="2400" dirty="0" smtClean="0"/>
              <a:t>             1945 Emigrated to Canada as a DP</a:t>
            </a:r>
          </a:p>
          <a:p>
            <a:r>
              <a:rPr lang="en-CA" sz="2400" dirty="0" smtClean="0"/>
              <a:t>             1957 Founded Kalupe Jewellery Ltd. Toronto</a:t>
            </a:r>
          </a:p>
          <a:p>
            <a:r>
              <a:rPr lang="en-CA" sz="2400" dirty="0" smtClean="0"/>
              <a:t>Son.....</a:t>
            </a:r>
            <a:r>
              <a:rPr lang="en-CA" sz="2400" dirty="0" err="1" smtClean="0"/>
              <a:t>Talis</a:t>
            </a:r>
            <a:r>
              <a:rPr lang="en-CA" sz="2400" dirty="0" smtClean="0"/>
              <a:t> ....Born 1956, Toronto</a:t>
            </a:r>
          </a:p>
          <a:p>
            <a:r>
              <a:rPr lang="en-CA" sz="2400" dirty="0" smtClean="0"/>
              <a:t>             Moved to Latvia ..June 2008.</a:t>
            </a:r>
          </a:p>
          <a:p>
            <a:r>
              <a:rPr lang="en-CA" sz="2400" dirty="0" smtClean="0"/>
              <a:t>             </a:t>
            </a:r>
            <a:r>
              <a:rPr lang="en-CA" sz="2400" u="sng" dirty="0" smtClean="0">
                <a:hlinkClick r:id="rId4"/>
              </a:rPr>
              <a:t>www.kalupesrotas.lv</a:t>
            </a:r>
            <a:endParaRPr lang="en-CA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13456" y="507947"/>
            <a:ext cx="2441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</a:rPr>
              <a:t>Tālis Kivlenieks</a:t>
            </a:r>
            <a:endParaRPr lang="en-US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205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ebuchet MS"/>
                <a:cs typeface="Trebuchet MS"/>
              </a:rPr>
              <a:t>ABENS KONSULTANTS</a:t>
            </a:r>
            <a:endParaRPr lang="en-US" dirty="0">
              <a:latin typeface="Trebuchet MS"/>
              <a:cs typeface="Trebuchet MS"/>
            </a:endParaRPr>
          </a:p>
        </p:txBody>
      </p:sp>
      <p:pic>
        <p:nvPicPr>
          <p:cNvPr id="7" name="Content Placeholder 6" descr="AA-tours-plakats2.pdf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9" t="5357" r="-4879" b="5208"/>
          <a:stretch/>
        </p:blipFill>
        <p:spPr>
          <a:xfrm>
            <a:off x="457200" y="1683734"/>
            <a:ext cx="3510076" cy="4442430"/>
          </a:xfrm>
        </p:spPr>
      </p:pic>
      <p:pic>
        <p:nvPicPr>
          <p:cNvPr id="10" name="Content Placeholder 9" descr="unnamed-2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4" t="5432" r="7879"/>
          <a:stretch/>
        </p:blipFill>
        <p:spPr>
          <a:xfrm>
            <a:off x="3967276" y="3709918"/>
            <a:ext cx="3767485" cy="2416245"/>
          </a:xfrm>
        </p:spPr>
      </p:pic>
      <p:sp>
        <p:nvSpPr>
          <p:cNvPr id="11" name="TextBox 10"/>
          <p:cNvSpPr txBox="1"/>
          <p:nvPr/>
        </p:nvSpPr>
        <p:spPr>
          <a:xfrm>
            <a:off x="4356044" y="183126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4361" y="1683734"/>
            <a:ext cx="32004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654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919</TotalTime>
  <Words>286</Words>
  <Application>Microsoft Macintosh PowerPoint</Application>
  <PresentationFormat>On-screen Show (4:3)</PresentationFormat>
  <Paragraphs>85</Paragraphs>
  <Slides>22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the  Canadian Chamber of Commerce in Latvia (CanCham)  Canada in Latvia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ABENS KONSULTANTS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Technical Partners International Inc. / "TP Riga" SIA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Principles  of the  Partnering for Profit program  of the  Canadian Chamber of Commerce in Latvia </dc:title>
  <dc:creator>Ed Kalvins</dc:creator>
  <cp:lastModifiedBy>Ed Kalvins</cp:lastModifiedBy>
  <cp:revision>76</cp:revision>
  <dcterms:created xsi:type="dcterms:W3CDTF">2016-01-24T14:12:55Z</dcterms:created>
  <dcterms:modified xsi:type="dcterms:W3CDTF">2017-06-05T13:59:35Z</dcterms:modified>
</cp:coreProperties>
</file>